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Lst>
  <p:notesMasterIdLst>
    <p:notesMasterId r:id="rId180"/>
  </p:notesMasterIdLst>
  <p:sldIdLst>
    <p:sldId id="501" r:id="rId2"/>
    <p:sldId id="502" r:id="rId3"/>
    <p:sldId id="503" r:id="rId4"/>
    <p:sldId id="504" r:id="rId5"/>
    <p:sldId id="311" r:id="rId6"/>
    <p:sldId id="312" r:id="rId7"/>
    <p:sldId id="505" r:id="rId8"/>
    <p:sldId id="313" r:id="rId9"/>
    <p:sldId id="314" r:id="rId10"/>
    <p:sldId id="315" r:id="rId11"/>
    <p:sldId id="316" r:id="rId12"/>
    <p:sldId id="506" r:id="rId13"/>
    <p:sldId id="317" r:id="rId14"/>
    <p:sldId id="318" r:id="rId15"/>
    <p:sldId id="321" r:id="rId16"/>
    <p:sldId id="507" r:id="rId17"/>
    <p:sldId id="508" r:id="rId18"/>
    <p:sldId id="280" r:id="rId19"/>
    <p:sldId id="285" r:id="rId20"/>
    <p:sldId id="299" r:id="rId21"/>
    <p:sldId id="330" r:id="rId22"/>
    <p:sldId id="331" r:id="rId23"/>
    <p:sldId id="509" r:id="rId24"/>
    <p:sldId id="498" r:id="rId25"/>
    <p:sldId id="329" r:id="rId26"/>
    <p:sldId id="510" r:id="rId27"/>
    <p:sldId id="333" r:id="rId28"/>
    <p:sldId id="334" r:id="rId29"/>
    <p:sldId id="336" r:id="rId30"/>
    <p:sldId id="337" r:id="rId31"/>
    <p:sldId id="338" r:id="rId32"/>
    <p:sldId id="339" r:id="rId33"/>
    <p:sldId id="335" r:id="rId34"/>
    <p:sldId id="340" r:id="rId35"/>
    <p:sldId id="341" r:id="rId36"/>
    <p:sldId id="342" r:id="rId37"/>
    <p:sldId id="343" r:id="rId38"/>
    <p:sldId id="344" r:id="rId39"/>
    <p:sldId id="345" r:id="rId40"/>
    <p:sldId id="496" r:id="rId41"/>
    <p:sldId id="301" r:id="rId42"/>
    <p:sldId id="346" r:id="rId43"/>
    <p:sldId id="347" r:id="rId44"/>
    <p:sldId id="302" r:id="rId45"/>
    <p:sldId id="349" r:id="rId46"/>
    <p:sldId id="350" r:id="rId47"/>
    <p:sldId id="351" r:id="rId48"/>
    <p:sldId id="348" r:id="rId49"/>
    <p:sldId id="303" r:id="rId50"/>
    <p:sldId id="304" r:id="rId51"/>
    <p:sldId id="352" r:id="rId52"/>
    <p:sldId id="353" r:id="rId53"/>
    <p:sldId id="354" r:id="rId54"/>
    <p:sldId id="355" r:id="rId55"/>
    <p:sldId id="356" r:id="rId56"/>
    <p:sldId id="357" r:id="rId57"/>
    <p:sldId id="358" r:id="rId58"/>
    <p:sldId id="511" r:id="rId59"/>
    <p:sldId id="359" r:id="rId60"/>
    <p:sldId id="288" r:id="rId61"/>
    <p:sldId id="305" r:id="rId62"/>
    <p:sldId id="360" r:id="rId63"/>
    <p:sldId id="361" r:id="rId64"/>
    <p:sldId id="362" r:id="rId65"/>
    <p:sldId id="363" r:id="rId66"/>
    <p:sldId id="364" r:id="rId67"/>
    <p:sldId id="366" r:id="rId68"/>
    <p:sldId id="367" r:id="rId69"/>
    <p:sldId id="368" r:id="rId70"/>
    <p:sldId id="369" r:id="rId71"/>
    <p:sldId id="370" r:id="rId72"/>
    <p:sldId id="371" r:id="rId73"/>
    <p:sldId id="372" r:id="rId74"/>
    <p:sldId id="373" r:id="rId75"/>
    <p:sldId id="374" r:id="rId76"/>
    <p:sldId id="376" r:id="rId77"/>
    <p:sldId id="378" r:id="rId78"/>
    <p:sldId id="379" r:id="rId79"/>
    <p:sldId id="380" r:id="rId80"/>
    <p:sldId id="381" r:id="rId81"/>
    <p:sldId id="384" r:id="rId82"/>
    <p:sldId id="385" r:id="rId83"/>
    <p:sldId id="386" r:id="rId84"/>
    <p:sldId id="387" r:id="rId85"/>
    <p:sldId id="388" r:id="rId86"/>
    <p:sldId id="389" r:id="rId87"/>
    <p:sldId id="390" r:id="rId88"/>
    <p:sldId id="391" r:id="rId89"/>
    <p:sldId id="392" r:id="rId90"/>
    <p:sldId id="393" r:id="rId91"/>
    <p:sldId id="289" r:id="rId92"/>
    <p:sldId id="306" r:id="rId93"/>
    <p:sldId id="394" r:id="rId94"/>
    <p:sldId id="395" r:id="rId95"/>
    <p:sldId id="396" r:id="rId96"/>
    <p:sldId id="397" r:id="rId97"/>
    <p:sldId id="399" r:id="rId98"/>
    <p:sldId id="400" r:id="rId99"/>
    <p:sldId id="405" r:id="rId100"/>
    <p:sldId id="512" r:id="rId101"/>
    <p:sldId id="407" r:id="rId102"/>
    <p:sldId id="408" r:id="rId103"/>
    <p:sldId id="497" r:id="rId104"/>
    <p:sldId id="513" r:id="rId105"/>
    <p:sldId id="307" r:id="rId106"/>
    <p:sldId id="409" r:id="rId107"/>
    <p:sldId id="410" r:id="rId108"/>
    <p:sldId id="515" r:id="rId109"/>
    <p:sldId id="514" r:id="rId110"/>
    <p:sldId id="411" r:id="rId111"/>
    <p:sldId id="412" r:id="rId112"/>
    <p:sldId id="413" r:id="rId113"/>
    <p:sldId id="414" r:id="rId114"/>
    <p:sldId id="415" r:id="rId115"/>
    <p:sldId id="417" r:id="rId116"/>
    <p:sldId id="418" r:id="rId117"/>
    <p:sldId id="419" r:id="rId118"/>
    <p:sldId id="420" r:id="rId119"/>
    <p:sldId id="421" r:id="rId120"/>
    <p:sldId id="422" r:id="rId121"/>
    <p:sldId id="428" r:id="rId122"/>
    <p:sldId id="429" r:id="rId123"/>
    <p:sldId id="430" r:id="rId124"/>
    <p:sldId id="431" r:id="rId125"/>
    <p:sldId id="432" r:id="rId126"/>
    <p:sldId id="433" r:id="rId127"/>
    <p:sldId id="291" r:id="rId128"/>
    <p:sldId id="308" r:id="rId129"/>
    <p:sldId id="434" r:id="rId130"/>
    <p:sldId id="435" r:id="rId131"/>
    <p:sldId id="516" r:id="rId132"/>
    <p:sldId id="436" r:id="rId133"/>
    <p:sldId id="437" r:id="rId134"/>
    <p:sldId id="438" r:id="rId135"/>
    <p:sldId id="439" r:id="rId136"/>
    <p:sldId id="440" r:id="rId137"/>
    <p:sldId id="441" r:id="rId138"/>
    <p:sldId id="442" r:id="rId139"/>
    <p:sldId id="443" r:id="rId140"/>
    <p:sldId id="444" r:id="rId141"/>
    <p:sldId id="292" r:id="rId142"/>
    <p:sldId id="519" r:id="rId143"/>
    <p:sldId id="521" r:id="rId144"/>
    <p:sldId id="517" r:id="rId145"/>
    <p:sldId id="518" r:id="rId146"/>
    <p:sldId id="445" r:id="rId147"/>
    <p:sldId id="447" r:id="rId148"/>
    <p:sldId id="451" r:id="rId149"/>
    <p:sldId id="452" r:id="rId150"/>
    <p:sldId id="553" r:id="rId151"/>
    <p:sldId id="522" r:id="rId152"/>
    <p:sldId id="546" r:id="rId153"/>
    <p:sldId id="547" r:id="rId154"/>
    <p:sldId id="548" r:id="rId155"/>
    <p:sldId id="523" r:id="rId156"/>
    <p:sldId id="524" r:id="rId157"/>
    <p:sldId id="525" r:id="rId158"/>
    <p:sldId id="528" r:id="rId159"/>
    <p:sldId id="529" r:id="rId160"/>
    <p:sldId id="530" r:id="rId161"/>
    <p:sldId id="531" r:id="rId162"/>
    <p:sldId id="549" r:id="rId163"/>
    <p:sldId id="532" r:id="rId164"/>
    <p:sldId id="533" r:id="rId165"/>
    <p:sldId id="534" r:id="rId166"/>
    <p:sldId id="535" r:id="rId167"/>
    <p:sldId id="536" r:id="rId168"/>
    <p:sldId id="550" r:id="rId169"/>
    <p:sldId id="537" r:id="rId170"/>
    <p:sldId id="552" r:id="rId171"/>
    <p:sldId id="538" r:id="rId172"/>
    <p:sldId id="539" r:id="rId173"/>
    <p:sldId id="551" r:id="rId174"/>
    <p:sldId id="541" r:id="rId175"/>
    <p:sldId id="542" r:id="rId176"/>
    <p:sldId id="543" r:id="rId177"/>
    <p:sldId id="554" r:id="rId178"/>
    <p:sldId id="327" r:id="rId179"/>
  </p:sldIdLst>
  <p:sldSz cx="9144000" cy="6858000" type="screen4x3"/>
  <p:notesSz cx="6858000" cy="9144000"/>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C14A8"/>
    <a:srgbClr val="CC6600"/>
    <a:srgbClr val="000099"/>
    <a:srgbClr val="0000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115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presProps" Target="pres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viewProps" Target="viewProps.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notesMaster" Target="notesMasters/notesMaster1.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938B7E73-DD67-46A6-9E26-5B749F3D6671}"/>
              </a:ext>
            </a:extLst>
          </p:cNvPr>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ltLang="zh-CN"/>
          </a:p>
        </p:txBody>
      </p:sp>
      <p:sp>
        <p:nvSpPr>
          <p:cNvPr id="2051" name="Rectangle 3">
            <a:extLst>
              <a:ext uri="{FF2B5EF4-FFF2-40B4-BE49-F238E27FC236}">
                <a16:creationId xmlns:a16="http://schemas.microsoft.com/office/drawing/2014/main" id="{1B513D19-27C2-40D2-8D82-80022261F01F}"/>
              </a:ext>
            </a:extLst>
          </p:cNvPr>
          <p:cNvSpPr>
            <a:spLocks noGrp="1" noChangeArrowheads="1"/>
          </p:cNvSpPr>
          <p:nvPr>
            <p:ph type="dt" idx="1"/>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ltLang="zh-CN"/>
          </a:p>
        </p:txBody>
      </p:sp>
      <p:sp>
        <p:nvSpPr>
          <p:cNvPr id="184324" name="Rectangle 4">
            <a:extLst>
              <a:ext uri="{FF2B5EF4-FFF2-40B4-BE49-F238E27FC236}">
                <a16:creationId xmlns:a16="http://schemas.microsoft.com/office/drawing/2014/main" id="{B07C7277-1681-4C0E-848A-B413C01C9316}"/>
              </a:ext>
            </a:extLst>
          </p:cNvPr>
          <p:cNvSpPr>
            <a:spLocks noGrp="1" noChangeArrowheads="1"/>
          </p:cNvSpPr>
          <p:nvPr>
            <p:ph type="sldImg" idx="2"/>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53" name="Rectangle 5">
            <a:extLst>
              <a:ext uri="{FF2B5EF4-FFF2-40B4-BE49-F238E27FC236}">
                <a16:creationId xmlns:a16="http://schemas.microsoft.com/office/drawing/2014/main" id="{624EE47D-5E56-4A47-85CC-322F513586E7}"/>
              </a:ext>
            </a:extLst>
          </p:cNvPr>
          <p:cNvSpPr>
            <a:spLocks noGrp="1" noChangeArrowheads="1"/>
          </p:cNvSpPr>
          <p:nvPr>
            <p:ph type="body" sz="quarter" idx="3"/>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2054" name="Rectangle 6">
            <a:extLst>
              <a:ext uri="{FF2B5EF4-FFF2-40B4-BE49-F238E27FC236}">
                <a16:creationId xmlns:a16="http://schemas.microsoft.com/office/drawing/2014/main" id="{8437713D-A65E-4B56-A601-A58486C42783}"/>
              </a:ext>
            </a:extLst>
          </p:cNvPr>
          <p:cNvSpPr>
            <a:spLocks noGrp="1" noChangeArrowheads="1"/>
          </p:cNvSpPr>
          <p:nvPr>
            <p:ph type="ftr" sz="quarter" idx="4"/>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ltLang="zh-CN"/>
          </a:p>
        </p:txBody>
      </p:sp>
      <p:sp>
        <p:nvSpPr>
          <p:cNvPr id="2055" name="Rectangle 7">
            <a:extLst>
              <a:ext uri="{FF2B5EF4-FFF2-40B4-BE49-F238E27FC236}">
                <a16:creationId xmlns:a16="http://schemas.microsoft.com/office/drawing/2014/main" id="{0734026A-36C8-46D5-8AED-1C4831CD7063}"/>
              </a:ext>
            </a:extLst>
          </p:cNvPr>
          <p:cNvSpPr>
            <a:spLocks noGrp="1" noChangeArrowheads="1"/>
          </p:cNvSpPr>
          <p:nvPr>
            <p:ph type="sldNum" sz="quarter" idx="5"/>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sz="1200"/>
            </a:lvl1pPr>
          </a:lstStyle>
          <a:p>
            <a:fld id="{EA2EE701-95CB-412B-A98B-28E6BC462CAF}" type="slidenum">
              <a:rPr lang="en-US" altLang="zh-CN"/>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a:extLst>
              <a:ext uri="{FF2B5EF4-FFF2-40B4-BE49-F238E27FC236}">
                <a16:creationId xmlns:a16="http://schemas.microsoft.com/office/drawing/2014/main" id="{B0046601-F47F-45D2-B50C-D9A712692114}"/>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id="{511DFC90-F753-4D6D-B5DB-72474A994ECA}"/>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B42C79C7-7295-46E7-B992-3E46DE10A966}"/>
              </a:ext>
            </a:extLst>
          </p:cNvPr>
          <p:cNvSpPr>
            <a:spLocks noGrp="1" noChangeArrowheads="1"/>
          </p:cNvSpPr>
          <p:nvPr>
            <p:ph type="sldNum" sz="quarter" idx="12"/>
          </p:nvPr>
        </p:nvSpPr>
        <p:spPr>
          <a:ln/>
        </p:spPr>
        <p:txBody>
          <a:bodyPr/>
          <a:lstStyle>
            <a:lvl1pPr>
              <a:defRPr/>
            </a:lvl1pPr>
          </a:lstStyle>
          <a:p>
            <a:fld id="{FF19886B-FA56-472C-BB58-17FD648BBDCB}" type="slidenum">
              <a:rPr lang="en-US" altLang="zh-CN"/>
              <a:pPr/>
              <a:t>‹#›</a:t>
            </a:fld>
            <a:endParaRPr lang="en-US" altLang="zh-CN"/>
          </a:p>
        </p:txBody>
      </p:sp>
    </p:spTree>
    <p:extLst>
      <p:ext uri="{BB962C8B-B14F-4D97-AF65-F5344CB8AC3E}">
        <p14:creationId xmlns:p14="http://schemas.microsoft.com/office/powerpoint/2010/main" val="3322444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id="{89B48E45-6EF0-4273-854C-F6029AB954DD}"/>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id="{65022543-CE37-4E33-8644-9636A4D5F234}"/>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2B77FA8E-9434-4808-B1C6-C5E422AD9659}"/>
              </a:ext>
            </a:extLst>
          </p:cNvPr>
          <p:cNvSpPr>
            <a:spLocks noGrp="1" noChangeArrowheads="1"/>
          </p:cNvSpPr>
          <p:nvPr>
            <p:ph type="sldNum" sz="quarter" idx="12"/>
          </p:nvPr>
        </p:nvSpPr>
        <p:spPr>
          <a:ln/>
        </p:spPr>
        <p:txBody>
          <a:bodyPr/>
          <a:lstStyle>
            <a:lvl1pPr>
              <a:defRPr/>
            </a:lvl1pPr>
          </a:lstStyle>
          <a:p>
            <a:fld id="{C83415B5-4E3A-476A-A92E-74C3C9E46615}" type="slidenum">
              <a:rPr lang="en-US" altLang="zh-CN"/>
              <a:pPr/>
              <a:t>‹#›</a:t>
            </a:fld>
            <a:endParaRPr lang="en-US" altLang="zh-CN"/>
          </a:p>
        </p:txBody>
      </p:sp>
    </p:spTree>
    <p:extLst>
      <p:ext uri="{BB962C8B-B14F-4D97-AF65-F5344CB8AC3E}">
        <p14:creationId xmlns:p14="http://schemas.microsoft.com/office/powerpoint/2010/main" val="3266805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a:extLst>
              <a:ext uri="{FF2B5EF4-FFF2-40B4-BE49-F238E27FC236}">
                <a16:creationId xmlns:a16="http://schemas.microsoft.com/office/drawing/2014/main" id="{C5167018-9C96-4D38-B969-0E6A439C8DEB}"/>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id="{A10019BA-2011-48C2-AF5F-65ACAF2FD007}"/>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586EF982-D874-4290-8525-3D43E894F3F4}"/>
              </a:ext>
            </a:extLst>
          </p:cNvPr>
          <p:cNvSpPr>
            <a:spLocks noGrp="1" noChangeArrowheads="1"/>
          </p:cNvSpPr>
          <p:nvPr>
            <p:ph type="sldNum" sz="quarter" idx="12"/>
          </p:nvPr>
        </p:nvSpPr>
        <p:spPr>
          <a:ln/>
        </p:spPr>
        <p:txBody>
          <a:bodyPr/>
          <a:lstStyle>
            <a:lvl1pPr>
              <a:defRPr/>
            </a:lvl1pPr>
          </a:lstStyle>
          <a:p>
            <a:fld id="{794B51D5-C39E-40AC-A5D4-DE4B07EE42A5}" type="slidenum">
              <a:rPr lang="en-US" altLang="zh-CN"/>
              <a:pPr/>
              <a:t>‹#›</a:t>
            </a:fld>
            <a:endParaRPr lang="en-US" altLang="zh-CN"/>
          </a:p>
        </p:txBody>
      </p:sp>
    </p:spTree>
    <p:extLst>
      <p:ext uri="{BB962C8B-B14F-4D97-AF65-F5344CB8AC3E}">
        <p14:creationId xmlns:p14="http://schemas.microsoft.com/office/powerpoint/2010/main" val="814768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a:extLst>
              <a:ext uri="{FF2B5EF4-FFF2-40B4-BE49-F238E27FC236}">
                <a16:creationId xmlns:a16="http://schemas.microsoft.com/office/drawing/2014/main" id="{BF8EA378-C52F-4991-B771-D57325C9FCF7}"/>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a:extLst>
              <a:ext uri="{FF2B5EF4-FFF2-40B4-BE49-F238E27FC236}">
                <a16:creationId xmlns:a16="http://schemas.microsoft.com/office/drawing/2014/main" id="{CAA7D138-8D36-4194-8946-43F99DA7BB97}"/>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a:extLst>
              <a:ext uri="{FF2B5EF4-FFF2-40B4-BE49-F238E27FC236}">
                <a16:creationId xmlns:a16="http://schemas.microsoft.com/office/drawing/2014/main" id="{9AA75F0C-ED40-46A0-ABB5-8283D8404EEF}"/>
              </a:ext>
            </a:extLst>
          </p:cNvPr>
          <p:cNvSpPr>
            <a:spLocks noGrp="1" noChangeArrowheads="1"/>
          </p:cNvSpPr>
          <p:nvPr>
            <p:ph type="sldNum" sz="quarter" idx="12"/>
          </p:nvPr>
        </p:nvSpPr>
        <p:spPr>
          <a:ln/>
        </p:spPr>
        <p:txBody>
          <a:bodyPr/>
          <a:lstStyle>
            <a:lvl1pPr>
              <a:defRPr/>
            </a:lvl1pPr>
          </a:lstStyle>
          <a:p>
            <a:fld id="{56CAA249-D5B3-4FDB-862D-F7788E0A4498}" type="slidenum">
              <a:rPr lang="en-US" altLang="zh-CN"/>
              <a:pPr/>
              <a:t>‹#›</a:t>
            </a:fld>
            <a:endParaRPr lang="en-US" altLang="zh-CN"/>
          </a:p>
        </p:txBody>
      </p:sp>
    </p:spTree>
    <p:extLst>
      <p:ext uri="{BB962C8B-B14F-4D97-AF65-F5344CB8AC3E}">
        <p14:creationId xmlns:p14="http://schemas.microsoft.com/office/powerpoint/2010/main" val="3579861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a:extLst>
              <a:ext uri="{FF2B5EF4-FFF2-40B4-BE49-F238E27FC236}">
                <a16:creationId xmlns:a16="http://schemas.microsoft.com/office/drawing/2014/main" id="{EE925B69-F228-4EAF-8D60-A264CB149273}"/>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a:extLst>
              <a:ext uri="{FF2B5EF4-FFF2-40B4-BE49-F238E27FC236}">
                <a16:creationId xmlns:a16="http://schemas.microsoft.com/office/drawing/2014/main" id="{AFE75F82-93E4-4F2C-B1D2-82EA786E9CC5}"/>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a:extLst>
              <a:ext uri="{FF2B5EF4-FFF2-40B4-BE49-F238E27FC236}">
                <a16:creationId xmlns:a16="http://schemas.microsoft.com/office/drawing/2014/main" id="{819A1438-C58C-4D9B-94BD-0DD3D86EB3EB}"/>
              </a:ext>
            </a:extLst>
          </p:cNvPr>
          <p:cNvSpPr>
            <a:spLocks noGrp="1" noChangeArrowheads="1"/>
          </p:cNvSpPr>
          <p:nvPr>
            <p:ph type="sldNum" sz="quarter" idx="12"/>
          </p:nvPr>
        </p:nvSpPr>
        <p:spPr>
          <a:ln/>
        </p:spPr>
        <p:txBody>
          <a:bodyPr/>
          <a:lstStyle>
            <a:lvl1pPr>
              <a:defRPr/>
            </a:lvl1pPr>
          </a:lstStyle>
          <a:p>
            <a:fld id="{FBA6D987-C15B-45FC-9BD1-A8FDDE371318}" type="slidenum">
              <a:rPr lang="en-US" altLang="zh-CN"/>
              <a:pPr/>
              <a:t>‹#›</a:t>
            </a:fld>
            <a:endParaRPr lang="en-US" altLang="zh-CN"/>
          </a:p>
        </p:txBody>
      </p:sp>
    </p:spTree>
    <p:extLst>
      <p:ext uri="{BB962C8B-B14F-4D97-AF65-F5344CB8AC3E}">
        <p14:creationId xmlns:p14="http://schemas.microsoft.com/office/powerpoint/2010/main" val="3281448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a:extLst>
              <a:ext uri="{FF2B5EF4-FFF2-40B4-BE49-F238E27FC236}">
                <a16:creationId xmlns:a16="http://schemas.microsoft.com/office/drawing/2014/main" id="{6C1CF6E6-353F-45E2-8D31-6304559E9F5F}"/>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a:extLst>
              <a:ext uri="{FF2B5EF4-FFF2-40B4-BE49-F238E27FC236}">
                <a16:creationId xmlns:a16="http://schemas.microsoft.com/office/drawing/2014/main" id="{514CED0B-60E1-4197-BC79-EEBD6FC93985}"/>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a:extLst>
              <a:ext uri="{FF2B5EF4-FFF2-40B4-BE49-F238E27FC236}">
                <a16:creationId xmlns:a16="http://schemas.microsoft.com/office/drawing/2014/main" id="{EB383C0D-0A77-4190-A585-44807BBE1246}"/>
              </a:ext>
            </a:extLst>
          </p:cNvPr>
          <p:cNvSpPr>
            <a:spLocks noGrp="1" noChangeArrowheads="1"/>
          </p:cNvSpPr>
          <p:nvPr>
            <p:ph type="sldNum" sz="quarter" idx="12"/>
          </p:nvPr>
        </p:nvSpPr>
        <p:spPr>
          <a:ln/>
        </p:spPr>
        <p:txBody>
          <a:bodyPr/>
          <a:lstStyle>
            <a:lvl1pPr>
              <a:defRPr/>
            </a:lvl1pPr>
          </a:lstStyle>
          <a:p>
            <a:fld id="{39413DB4-D1D1-47B7-9A57-C0DEA67D3245}" type="slidenum">
              <a:rPr lang="en-US" altLang="zh-CN"/>
              <a:pPr/>
              <a:t>‹#›</a:t>
            </a:fld>
            <a:endParaRPr lang="en-US" altLang="zh-CN"/>
          </a:p>
        </p:txBody>
      </p:sp>
    </p:spTree>
    <p:extLst>
      <p:ext uri="{BB962C8B-B14F-4D97-AF65-F5344CB8AC3E}">
        <p14:creationId xmlns:p14="http://schemas.microsoft.com/office/powerpoint/2010/main" val="1186298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E16D68B-E108-4D9F-83B8-BB732FEC31B7}"/>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a:extLst>
              <a:ext uri="{FF2B5EF4-FFF2-40B4-BE49-F238E27FC236}">
                <a16:creationId xmlns:a16="http://schemas.microsoft.com/office/drawing/2014/main" id="{C2EF679B-1E88-431E-ADFC-4AB2AA970E95}"/>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a:extLst>
              <a:ext uri="{FF2B5EF4-FFF2-40B4-BE49-F238E27FC236}">
                <a16:creationId xmlns:a16="http://schemas.microsoft.com/office/drawing/2014/main" id="{621343E6-F2A9-4922-902D-C054FB7D5E75}"/>
              </a:ext>
            </a:extLst>
          </p:cNvPr>
          <p:cNvSpPr>
            <a:spLocks noGrp="1" noChangeArrowheads="1"/>
          </p:cNvSpPr>
          <p:nvPr>
            <p:ph type="sldNum" sz="quarter" idx="12"/>
          </p:nvPr>
        </p:nvSpPr>
        <p:spPr>
          <a:ln/>
        </p:spPr>
        <p:txBody>
          <a:bodyPr/>
          <a:lstStyle>
            <a:lvl1pPr>
              <a:defRPr/>
            </a:lvl1pPr>
          </a:lstStyle>
          <a:p>
            <a:fld id="{67C1D8CF-48D1-4581-9515-64DF85E1B258}" type="slidenum">
              <a:rPr lang="en-US" altLang="zh-CN"/>
              <a:pPr/>
              <a:t>‹#›</a:t>
            </a:fld>
            <a:endParaRPr lang="en-US" altLang="zh-CN"/>
          </a:p>
        </p:txBody>
      </p:sp>
    </p:spTree>
    <p:extLst>
      <p:ext uri="{BB962C8B-B14F-4D97-AF65-F5344CB8AC3E}">
        <p14:creationId xmlns:p14="http://schemas.microsoft.com/office/powerpoint/2010/main" val="1900960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a:extLst>
              <a:ext uri="{FF2B5EF4-FFF2-40B4-BE49-F238E27FC236}">
                <a16:creationId xmlns:a16="http://schemas.microsoft.com/office/drawing/2014/main" id="{0C8A35A6-0B3D-4CF7-93DC-E6420E3891FB}"/>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a:extLst>
              <a:ext uri="{FF2B5EF4-FFF2-40B4-BE49-F238E27FC236}">
                <a16:creationId xmlns:a16="http://schemas.microsoft.com/office/drawing/2014/main" id="{74AF6E72-F2FE-49EF-A6B3-CBBE5325683C}"/>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a:extLst>
              <a:ext uri="{FF2B5EF4-FFF2-40B4-BE49-F238E27FC236}">
                <a16:creationId xmlns:a16="http://schemas.microsoft.com/office/drawing/2014/main" id="{4DDA6E79-8FA6-4831-BE74-EBDA4D56DC8A}"/>
              </a:ext>
            </a:extLst>
          </p:cNvPr>
          <p:cNvSpPr>
            <a:spLocks noGrp="1" noChangeArrowheads="1"/>
          </p:cNvSpPr>
          <p:nvPr>
            <p:ph type="sldNum" sz="quarter" idx="12"/>
          </p:nvPr>
        </p:nvSpPr>
        <p:spPr>
          <a:ln/>
        </p:spPr>
        <p:txBody>
          <a:bodyPr/>
          <a:lstStyle>
            <a:lvl1pPr>
              <a:defRPr/>
            </a:lvl1pPr>
          </a:lstStyle>
          <a:p>
            <a:fld id="{95EE491F-A7E4-41F5-B929-06DD162C909C}" type="slidenum">
              <a:rPr lang="en-US" altLang="zh-CN"/>
              <a:pPr/>
              <a:t>‹#›</a:t>
            </a:fld>
            <a:endParaRPr lang="en-US" altLang="zh-CN"/>
          </a:p>
        </p:txBody>
      </p:sp>
    </p:spTree>
    <p:extLst>
      <p:ext uri="{BB962C8B-B14F-4D97-AF65-F5344CB8AC3E}">
        <p14:creationId xmlns:p14="http://schemas.microsoft.com/office/powerpoint/2010/main" val="554870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a:extLst>
              <a:ext uri="{FF2B5EF4-FFF2-40B4-BE49-F238E27FC236}">
                <a16:creationId xmlns:a16="http://schemas.microsoft.com/office/drawing/2014/main" id="{C1A69DD5-EAA2-4113-A24F-F3183124D4EB}"/>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a:extLst>
              <a:ext uri="{FF2B5EF4-FFF2-40B4-BE49-F238E27FC236}">
                <a16:creationId xmlns:a16="http://schemas.microsoft.com/office/drawing/2014/main" id="{A50D6AEB-D585-455C-BEFF-A3085E6F4F96}"/>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a:extLst>
              <a:ext uri="{FF2B5EF4-FFF2-40B4-BE49-F238E27FC236}">
                <a16:creationId xmlns:a16="http://schemas.microsoft.com/office/drawing/2014/main" id="{CA96D8AD-116F-4294-B1C4-C637161ABFA2}"/>
              </a:ext>
            </a:extLst>
          </p:cNvPr>
          <p:cNvSpPr>
            <a:spLocks noGrp="1" noChangeArrowheads="1"/>
          </p:cNvSpPr>
          <p:nvPr>
            <p:ph type="sldNum" sz="quarter" idx="12"/>
          </p:nvPr>
        </p:nvSpPr>
        <p:spPr>
          <a:ln/>
        </p:spPr>
        <p:txBody>
          <a:bodyPr/>
          <a:lstStyle>
            <a:lvl1pPr>
              <a:defRPr/>
            </a:lvl1pPr>
          </a:lstStyle>
          <a:p>
            <a:fld id="{47C53A29-E25B-4536-9125-6876B3296670}" type="slidenum">
              <a:rPr lang="en-US" altLang="zh-CN"/>
              <a:pPr/>
              <a:t>‹#›</a:t>
            </a:fld>
            <a:endParaRPr lang="en-US" altLang="zh-CN"/>
          </a:p>
        </p:txBody>
      </p:sp>
    </p:spTree>
    <p:extLst>
      <p:ext uri="{BB962C8B-B14F-4D97-AF65-F5344CB8AC3E}">
        <p14:creationId xmlns:p14="http://schemas.microsoft.com/office/powerpoint/2010/main" val="4044640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id="{C4B335B7-88C9-4585-BA86-A98B096149FB}"/>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id="{4B018E34-2EFE-4618-BB41-3E9EE0A743BF}"/>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889B5BC2-B4D6-4E22-B116-81B4F101C4F1}"/>
              </a:ext>
            </a:extLst>
          </p:cNvPr>
          <p:cNvSpPr>
            <a:spLocks noGrp="1" noChangeArrowheads="1"/>
          </p:cNvSpPr>
          <p:nvPr>
            <p:ph type="sldNum" sz="quarter" idx="12"/>
          </p:nvPr>
        </p:nvSpPr>
        <p:spPr>
          <a:ln/>
        </p:spPr>
        <p:txBody>
          <a:bodyPr/>
          <a:lstStyle>
            <a:lvl1pPr>
              <a:defRPr/>
            </a:lvl1pPr>
          </a:lstStyle>
          <a:p>
            <a:fld id="{4ED14FCE-CA9A-4A7B-BFAA-7D325005324C}" type="slidenum">
              <a:rPr lang="en-US" altLang="zh-CN"/>
              <a:pPr/>
              <a:t>‹#›</a:t>
            </a:fld>
            <a:endParaRPr lang="en-US" altLang="zh-CN"/>
          </a:p>
        </p:txBody>
      </p:sp>
    </p:spTree>
    <p:extLst>
      <p:ext uri="{BB962C8B-B14F-4D97-AF65-F5344CB8AC3E}">
        <p14:creationId xmlns:p14="http://schemas.microsoft.com/office/powerpoint/2010/main" val="3726851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id="{921A0ADC-2ADF-474B-B965-5891067059D8}"/>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id="{EA505F6C-0074-4E75-B8D7-EAB5D2D70D3F}"/>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5BC3CBFE-7756-4787-832F-1B28BAA8B874}"/>
              </a:ext>
            </a:extLst>
          </p:cNvPr>
          <p:cNvSpPr>
            <a:spLocks noGrp="1" noChangeArrowheads="1"/>
          </p:cNvSpPr>
          <p:nvPr>
            <p:ph type="sldNum" sz="quarter" idx="12"/>
          </p:nvPr>
        </p:nvSpPr>
        <p:spPr>
          <a:ln/>
        </p:spPr>
        <p:txBody>
          <a:bodyPr/>
          <a:lstStyle>
            <a:lvl1pPr>
              <a:defRPr/>
            </a:lvl1pPr>
          </a:lstStyle>
          <a:p>
            <a:fld id="{13AF6A06-DECB-45C6-9725-D380E76775CB}" type="slidenum">
              <a:rPr lang="en-US" altLang="zh-CN"/>
              <a:pPr/>
              <a:t>‹#›</a:t>
            </a:fld>
            <a:endParaRPr lang="en-US" altLang="zh-CN"/>
          </a:p>
        </p:txBody>
      </p:sp>
    </p:spTree>
    <p:extLst>
      <p:ext uri="{BB962C8B-B14F-4D97-AF65-F5344CB8AC3E}">
        <p14:creationId xmlns:p14="http://schemas.microsoft.com/office/powerpoint/2010/main" val="3354589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E5A5A9D-0C97-4DDB-A0FD-830E124E4887}"/>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a:t>单击此处编辑母版标题样式</a:t>
            </a:r>
          </a:p>
        </p:txBody>
      </p:sp>
      <p:sp>
        <p:nvSpPr>
          <p:cNvPr id="1027" name="Rectangle 3">
            <a:extLst>
              <a:ext uri="{FF2B5EF4-FFF2-40B4-BE49-F238E27FC236}">
                <a16:creationId xmlns:a16="http://schemas.microsoft.com/office/drawing/2014/main" id="{4EA4CFB0-CEF1-40FB-95DE-C8E6EB121868}"/>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a:t>单击此处编辑母版文本样式</a:t>
            </a:r>
          </a:p>
          <a:p>
            <a:pPr lvl="1"/>
            <a:r>
              <a:rPr lang="zh-CN" altLang="zh-CN"/>
              <a:t>第二级</a:t>
            </a:r>
          </a:p>
          <a:p>
            <a:pPr lvl="2"/>
            <a:r>
              <a:rPr lang="zh-CN" altLang="zh-CN"/>
              <a:t>第三级</a:t>
            </a:r>
          </a:p>
          <a:p>
            <a:pPr lvl="3"/>
            <a:r>
              <a:rPr lang="zh-CN" altLang="zh-CN"/>
              <a:t>第四级</a:t>
            </a:r>
          </a:p>
          <a:p>
            <a:pPr lvl="4"/>
            <a:r>
              <a:rPr lang="zh-CN" altLang="zh-CN"/>
              <a:t>第五级</a:t>
            </a:r>
          </a:p>
        </p:txBody>
      </p:sp>
      <p:sp>
        <p:nvSpPr>
          <p:cNvPr id="1028" name="Rectangle 4">
            <a:extLst>
              <a:ext uri="{FF2B5EF4-FFF2-40B4-BE49-F238E27FC236}">
                <a16:creationId xmlns:a16="http://schemas.microsoft.com/office/drawing/2014/main" id="{014588AF-E007-4EB4-9C33-6D460227CFEB}"/>
              </a:ext>
            </a:extLst>
          </p:cNvPr>
          <p:cNvSpPr>
            <a:spLocks noGrp="1" noChangeArrowheads="1"/>
          </p:cNvSpPr>
          <p:nvPr>
            <p:ph type="dt" sz="half" idx="2"/>
          </p:nvPr>
        </p:nvSpPr>
        <p:spPr bwMode="auto">
          <a:xfrm>
            <a:off x="45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ltLang="zh-CN"/>
          </a:p>
        </p:txBody>
      </p:sp>
      <p:sp>
        <p:nvSpPr>
          <p:cNvPr id="1029" name="Rectangle 5">
            <a:extLst>
              <a:ext uri="{FF2B5EF4-FFF2-40B4-BE49-F238E27FC236}">
                <a16:creationId xmlns:a16="http://schemas.microsoft.com/office/drawing/2014/main" id="{76CDCEAD-13C2-4CD0-8F87-B46D3E6D19DB}"/>
              </a:ext>
            </a:extLst>
          </p:cNvPr>
          <p:cNvSpPr>
            <a:spLocks noGrp="1" noChangeArrowheads="1"/>
          </p:cNvSpPr>
          <p:nvPr>
            <p:ph type="ftr" sz="quarter" idx="3"/>
          </p:nvPr>
        </p:nvSpPr>
        <p:spPr bwMode="auto">
          <a:xfrm>
            <a:off x="3124200" y="62452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ltLang="zh-CN"/>
          </a:p>
        </p:txBody>
      </p:sp>
      <p:sp>
        <p:nvSpPr>
          <p:cNvPr id="1030" name="Rectangle 6">
            <a:extLst>
              <a:ext uri="{FF2B5EF4-FFF2-40B4-BE49-F238E27FC236}">
                <a16:creationId xmlns:a16="http://schemas.microsoft.com/office/drawing/2014/main" id="{BB3F5A18-7AE4-4BBE-AA18-31D7404632F8}"/>
              </a:ext>
            </a:extLst>
          </p:cNvPr>
          <p:cNvSpPr>
            <a:spLocks noGrp="1" noChangeArrowheads="1"/>
          </p:cNvSpPr>
          <p:nvPr>
            <p:ph type="sldNum" sz="quarter" idx="4"/>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fld id="{90D85E36-4801-4022-86EE-F43780F00804}"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200" algn="ctr" rtl="0" eaLnBrk="0" fontAlgn="base" hangingPunct="0">
        <a:spcBef>
          <a:spcPct val="0"/>
        </a:spcBef>
        <a:spcAft>
          <a:spcPct val="0"/>
        </a:spcAft>
        <a:defRPr sz="4400">
          <a:solidFill>
            <a:schemeClr val="tx2"/>
          </a:solidFill>
          <a:latin typeface="Arial" pitchFamily="34" charset="0"/>
          <a:ea typeface="宋体" pitchFamily="2" charset="-122"/>
        </a:defRPr>
      </a:lvl6pPr>
      <a:lvl7pPr marL="914400" algn="ctr" rtl="0" eaLnBrk="0" fontAlgn="base" hangingPunct="0">
        <a:spcBef>
          <a:spcPct val="0"/>
        </a:spcBef>
        <a:spcAft>
          <a:spcPct val="0"/>
        </a:spcAft>
        <a:defRPr sz="4400">
          <a:solidFill>
            <a:schemeClr val="tx2"/>
          </a:solidFill>
          <a:latin typeface="Arial" pitchFamily="34" charset="0"/>
          <a:ea typeface="宋体" pitchFamily="2" charset="-122"/>
        </a:defRPr>
      </a:lvl7pPr>
      <a:lvl8pPr marL="1371600" algn="ctr" rtl="0" eaLnBrk="0" fontAlgn="base" hangingPunct="0">
        <a:spcBef>
          <a:spcPct val="0"/>
        </a:spcBef>
        <a:spcAft>
          <a:spcPct val="0"/>
        </a:spcAft>
        <a:defRPr sz="4400">
          <a:solidFill>
            <a:schemeClr val="tx2"/>
          </a:solidFill>
          <a:latin typeface="Arial" pitchFamily="34" charset="0"/>
          <a:ea typeface="宋体" pitchFamily="2" charset="-122"/>
        </a:defRPr>
      </a:lvl8pPr>
      <a:lvl9pPr marL="1828800" algn="ctr" rtl="0" eaLnBrk="0" fontAlgn="base" hangingPunct="0">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slide" Target="slide3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54" descr="封面">
            <a:extLst>
              <a:ext uri="{FF2B5EF4-FFF2-40B4-BE49-F238E27FC236}">
                <a16:creationId xmlns:a16="http://schemas.microsoft.com/office/drawing/2014/main" id="{5FC52185-960C-4227-9A3B-448A373E7B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51">
            <a:extLst>
              <a:ext uri="{FF2B5EF4-FFF2-40B4-BE49-F238E27FC236}">
                <a16:creationId xmlns:a16="http://schemas.microsoft.com/office/drawing/2014/main" id="{88955832-90AF-4BEE-BBF3-66B6510DA6DA}"/>
              </a:ext>
            </a:extLst>
          </p:cNvPr>
          <p:cNvSpPr>
            <a:spLocks noGrp="1" noChangeArrowheads="1"/>
          </p:cNvSpPr>
          <p:nvPr>
            <p:ph type="ctrTitle" idx="4294967295"/>
          </p:nvPr>
        </p:nvSpPr>
        <p:spPr>
          <a:xfrm>
            <a:off x="0" y="1484313"/>
            <a:ext cx="8893175" cy="2087562"/>
          </a:xfrm>
        </p:spPr>
        <p:txBody>
          <a:bodyPr/>
          <a:lstStyle/>
          <a:p>
            <a:pPr eaLnBrk="1" hangingPunct="1">
              <a:lnSpc>
                <a:spcPct val="150000"/>
              </a:lnSpc>
              <a:defRPr/>
            </a:pPr>
            <a:r>
              <a:rPr lang="zh-CN" altLang="en-US" sz="3600" b="1">
                <a:effectLst>
                  <a:outerShdw blurRad="38100" dist="38100" dir="2700000" algn="tl">
                    <a:srgbClr val="C0C0C0"/>
                  </a:outerShdw>
                </a:effectLst>
                <a:latin typeface="黑体" pitchFamily="49" charset="-122"/>
                <a:ea typeface="黑体" pitchFamily="49" charset="-122"/>
              </a:rPr>
              <a:t>电网检修技术改造和拆除工程预算定额</a:t>
            </a:r>
            <a:br>
              <a:rPr lang="zh-CN" altLang="en-US" sz="3600" b="1">
                <a:effectLst>
                  <a:outerShdw blurRad="38100" dist="38100" dir="2700000" algn="tl">
                    <a:srgbClr val="C0C0C0"/>
                  </a:outerShdw>
                </a:effectLst>
                <a:latin typeface="黑体" pitchFamily="49" charset="-122"/>
                <a:ea typeface="黑体" pitchFamily="49" charset="-122"/>
              </a:rPr>
            </a:br>
            <a:r>
              <a:rPr lang="zh-CN" altLang="en-US" sz="3600" b="1">
                <a:effectLst>
                  <a:outerShdw blurRad="38100" dist="38100" dir="2700000" algn="tl">
                    <a:srgbClr val="C0C0C0"/>
                  </a:outerShdw>
                </a:effectLst>
                <a:latin typeface="黑体" pitchFamily="49" charset="-122"/>
                <a:ea typeface="黑体" pitchFamily="49" charset="-122"/>
              </a:rPr>
              <a:t> </a:t>
            </a:r>
            <a:r>
              <a:rPr lang="en-US" altLang="zh-CN" sz="3600" b="1">
                <a:effectLst>
                  <a:outerShdw blurRad="38100" dist="38100" dir="2700000" algn="tl">
                    <a:srgbClr val="C0C0C0"/>
                  </a:outerShdw>
                </a:effectLst>
                <a:latin typeface="黑体" pitchFamily="49" charset="-122"/>
                <a:ea typeface="黑体" pitchFamily="49" charset="-122"/>
              </a:rPr>
              <a:t>---</a:t>
            </a:r>
            <a:r>
              <a:rPr lang="zh-CN" altLang="en-US" sz="3600" b="1">
                <a:effectLst>
                  <a:outerShdw blurRad="38100" dist="38100" dir="2700000" algn="tl">
                    <a:srgbClr val="C0C0C0"/>
                  </a:outerShdw>
                </a:effectLst>
                <a:latin typeface="黑体" pitchFamily="49" charset="-122"/>
                <a:ea typeface="黑体" pitchFamily="49" charset="-122"/>
              </a:rPr>
              <a:t>线路工程（</a:t>
            </a:r>
            <a:r>
              <a:rPr lang="en-US" altLang="zh-CN" sz="3600" b="1">
                <a:effectLst>
                  <a:outerShdw blurRad="38100" dist="38100" dir="2700000" algn="tl">
                    <a:srgbClr val="C0C0C0"/>
                  </a:outerShdw>
                </a:effectLst>
                <a:latin typeface="黑体" pitchFamily="49" charset="-122"/>
                <a:ea typeface="黑体" pitchFamily="49" charset="-122"/>
              </a:rPr>
              <a:t>2015</a:t>
            </a:r>
            <a:r>
              <a:rPr lang="zh-CN" altLang="en-US" sz="3600" b="1">
                <a:effectLst>
                  <a:outerShdw blurRad="38100" dist="38100" dir="2700000" algn="tl">
                    <a:srgbClr val="C0C0C0"/>
                  </a:outerShdw>
                </a:effectLst>
                <a:latin typeface="黑体" pitchFamily="49" charset="-122"/>
                <a:ea typeface="黑体" pitchFamily="49" charset="-122"/>
              </a:rPr>
              <a:t>年版）</a:t>
            </a:r>
            <a:br>
              <a:rPr lang="zh-CN" altLang="en-US" sz="3600" b="1">
                <a:latin typeface="黑体" pitchFamily="49" charset="-122"/>
                <a:ea typeface="黑体" pitchFamily="49" charset="-122"/>
              </a:rPr>
            </a:br>
            <a:r>
              <a:rPr lang="zh-CN" altLang="en-US" sz="3600">
                <a:latin typeface="黑体" pitchFamily="49" charset="-122"/>
                <a:ea typeface="黑体" pitchFamily="49" charset="-122"/>
              </a:rPr>
              <a:t>宣贯材料</a:t>
            </a:r>
            <a:endParaRPr lang="zh-CN" altLang="en-US">
              <a:latin typeface="楷体_GB2312" pitchFamily="1" charset="-122"/>
              <a:ea typeface="楷体_GB2312" pitchFamily="1" charset="-122"/>
            </a:endParaRPr>
          </a:p>
        </p:txBody>
      </p:sp>
      <p:sp>
        <p:nvSpPr>
          <p:cNvPr id="2052" name="Rectangle 52">
            <a:extLst>
              <a:ext uri="{FF2B5EF4-FFF2-40B4-BE49-F238E27FC236}">
                <a16:creationId xmlns:a16="http://schemas.microsoft.com/office/drawing/2014/main" id="{740F728A-1933-4C59-A859-2C767A0DA880}"/>
              </a:ext>
            </a:extLst>
          </p:cNvPr>
          <p:cNvSpPr>
            <a:spLocks noChangeArrowheads="1"/>
          </p:cNvSpPr>
          <p:nvPr/>
        </p:nvSpPr>
        <p:spPr bwMode="auto">
          <a:xfrm>
            <a:off x="468313" y="2133600"/>
            <a:ext cx="8229600"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4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小标题">
            <a:extLst>
              <a:ext uri="{FF2B5EF4-FFF2-40B4-BE49-F238E27FC236}">
                <a16:creationId xmlns:a16="http://schemas.microsoft.com/office/drawing/2014/main" id="{354F31FF-6304-46AE-866F-62ECBC7933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29">
            <a:extLst>
              <a:ext uri="{FF2B5EF4-FFF2-40B4-BE49-F238E27FC236}">
                <a16:creationId xmlns:a16="http://schemas.microsoft.com/office/drawing/2014/main" id="{190AE341-084E-4F35-A432-5A88B3A4A416}"/>
              </a:ext>
            </a:extLst>
          </p:cNvPr>
          <p:cNvSpPr>
            <a:spLocks noChangeArrowheads="1"/>
          </p:cNvSpPr>
          <p:nvPr/>
        </p:nvSpPr>
        <p:spPr bwMode="auto">
          <a:xfrm>
            <a:off x="468313" y="1185863"/>
            <a:ext cx="8064500"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355600" eaLnBrk="0" hangingPunct="0">
              <a:spcBef>
                <a:spcPct val="20000"/>
              </a:spcBef>
              <a:buChar char="•"/>
              <a:tabLst>
                <a:tab pos="457200" algn="l"/>
              </a:tabLst>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tabLst>
                <a:tab pos="457200" algn="l"/>
              </a:tabLst>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tabLst>
                <a:tab pos="457200" algn="l"/>
              </a:tabLst>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tabLst>
                <a:tab pos="457200" algn="l"/>
              </a:tabLst>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tabLst>
                <a:tab pos="457200"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r>
              <a:rPr lang="en-US" altLang="zh-CN" sz="2400"/>
              <a:t>     </a:t>
            </a:r>
            <a:r>
              <a:rPr lang="zh-CN" altLang="en-US" sz="2400">
                <a:latin typeface="仿宋" panose="02010609060101010101" pitchFamily="49" charset="-122"/>
                <a:ea typeface="仿宋" panose="02010609060101010101" pitchFamily="49" charset="-122"/>
              </a:rPr>
              <a:t>为进一步规范电网技改、检修工程造价计价行为，科学合理地确定与有效控制工程造价，适度超前推进电网工程建设预算编制与管理工作，进一步完善电网工程建设预算管理体系，电力工程造价与定额管理总站结合当前电力建设市场需求，组织编制完成了电网工程技改、检修和拆除预算定额，并于</a:t>
            </a:r>
            <a:r>
              <a:rPr lang="en-US" altLang="zh-CN" sz="2400">
                <a:latin typeface="仿宋" panose="02010609060101010101" pitchFamily="49" charset="-122"/>
                <a:ea typeface="仿宋" panose="02010609060101010101" pitchFamily="49" charset="-122"/>
              </a:rPr>
              <a:t>2015</a:t>
            </a:r>
            <a:r>
              <a:rPr lang="zh-CN" altLang="en-US" sz="2400">
                <a:latin typeface="仿宋" panose="02010609060101010101" pitchFamily="49" charset="-122"/>
                <a:ea typeface="仿宋" panose="02010609060101010101" pitchFamily="49" charset="-122"/>
              </a:rPr>
              <a:t>年</a:t>
            </a:r>
            <a:r>
              <a:rPr lang="en-US" altLang="zh-CN" sz="2400">
                <a:latin typeface="仿宋" panose="02010609060101010101" pitchFamily="49" charset="-122"/>
                <a:ea typeface="仿宋" panose="02010609060101010101" pitchFamily="49" charset="-122"/>
              </a:rPr>
              <a:t>7</a:t>
            </a:r>
            <a:r>
              <a:rPr lang="zh-CN" altLang="en-US" sz="2400">
                <a:latin typeface="仿宋" panose="02010609060101010101" pitchFamily="49" charset="-122"/>
                <a:ea typeface="仿宋" panose="02010609060101010101" pitchFamily="49" charset="-122"/>
              </a:rPr>
              <a:t>月获得国家能源局批复，以“国能电力</a:t>
            </a:r>
            <a:r>
              <a:rPr lang="en-US" altLang="zh-CN" sz="2400">
                <a:latin typeface="仿宋" panose="02010609060101010101" pitchFamily="49" charset="-122"/>
                <a:ea typeface="仿宋" panose="02010609060101010101" pitchFamily="49" charset="-122"/>
              </a:rPr>
              <a:t>[2015]270</a:t>
            </a:r>
            <a:r>
              <a:rPr lang="zh-CN" altLang="en-US" sz="2400">
                <a:latin typeface="仿宋" panose="02010609060101010101" pitchFamily="49" charset="-122"/>
                <a:ea typeface="仿宋" panose="02010609060101010101" pitchFamily="49" charset="-122"/>
              </a:rPr>
              <a:t>号文”正式颁布并开始施行。</a:t>
            </a:r>
            <a:endParaRPr lang="en-US" altLang="zh-CN" sz="2400">
              <a:latin typeface="仿宋" panose="02010609060101010101" pitchFamily="49" charset="-122"/>
              <a:ea typeface="仿宋" panose="02010609060101010101"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小标题">
            <a:extLst>
              <a:ext uri="{FF2B5EF4-FFF2-40B4-BE49-F238E27FC236}">
                <a16:creationId xmlns:a16="http://schemas.microsoft.com/office/drawing/2014/main" id="{33029D4A-6DFB-4332-856D-2C5B5B1FEF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1">
            <a:extLst>
              <a:ext uri="{FF2B5EF4-FFF2-40B4-BE49-F238E27FC236}">
                <a16:creationId xmlns:a16="http://schemas.microsoft.com/office/drawing/2014/main" id="{504899DE-DACF-4D47-8101-EC28BCA8E883}"/>
              </a:ext>
            </a:extLst>
          </p:cNvPr>
          <p:cNvSpPr>
            <a:spLocks noChangeArrowheads="1"/>
          </p:cNvSpPr>
          <p:nvPr/>
        </p:nvSpPr>
        <p:spPr bwMode="auto">
          <a:xfrm>
            <a:off x="0" y="500063"/>
            <a:ext cx="9144000" cy="600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a:latin typeface="Calibri" panose="020F0502020204030204" pitchFamily="34" charset="0"/>
                <a:cs typeface="Times New Roman" panose="02020603050405020304" pitchFamily="18" charset="0"/>
              </a:rPr>
              <a:t>国家能源局关于颁布《电网技术改造工程定额及费用计算                                                                                                                                                                                                                                                                                                                            规定</a:t>
            </a:r>
            <a:r>
              <a:rPr lang="en-US" altLang="zh-CN" sz="2400">
                <a:latin typeface="Calibri" panose="020F0502020204030204" pitchFamily="34" charset="0"/>
                <a:cs typeface="Times New Roman" panose="02020603050405020304" pitchFamily="18" charset="0"/>
              </a:rPr>
              <a:t>》</a:t>
            </a:r>
            <a:r>
              <a:rPr lang="zh-CN" altLang="en-US" sz="2400">
                <a:latin typeface="Calibri" panose="020F0502020204030204" pitchFamily="34" charset="0"/>
                <a:cs typeface="Times New Roman" panose="02020603050405020304" pitchFamily="18" charset="0"/>
              </a:rPr>
              <a:t>（</a:t>
            </a:r>
            <a:r>
              <a:rPr lang="en-US" altLang="zh-CN" sz="2400">
                <a:latin typeface="Calibri" panose="020F0502020204030204" pitchFamily="34" charset="0"/>
                <a:cs typeface="Times New Roman" panose="02020603050405020304" pitchFamily="18" charset="0"/>
              </a:rPr>
              <a:t>2015 </a:t>
            </a:r>
            <a:r>
              <a:rPr lang="zh-CN" altLang="en-US" sz="2400">
                <a:latin typeface="Calibri" panose="020F0502020204030204" pitchFamily="34" charset="0"/>
                <a:cs typeface="Times New Roman" panose="02020603050405020304" pitchFamily="18" charset="0"/>
              </a:rPr>
              <a:t>年版）和</a:t>
            </a:r>
            <a:r>
              <a:rPr lang="en-US" altLang="zh-CN" sz="2400">
                <a:latin typeface="Calibri" panose="020F0502020204030204" pitchFamily="34" charset="0"/>
                <a:cs typeface="Times New Roman" panose="02020603050405020304" pitchFamily="18" charset="0"/>
              </a:rPr>
              <a:t>《</a:t>
            </a:r>
            <a:r>
              <a:rPr lang="zh-CN" altLang="en-US" sz="2400">
                <a:latin typeface="Calibri" panose="020F0502020204030204" pitchFamily="34" charset="0"/>
                <a:cs typeface="Times New Roman" panose="02020603050405020304" pitchFamily="18" charset="0"/>
              </a:rPr>
              <a:t>电网检修工程定额及费用计算规定</a:t>
            </a:r>
            <a:r>
              <a:rPr lang="en-US" altLang="zh-CN" sz="2400">
                <a:latin typeface="Calibri" panose="020F0502020204030204" pitchFamily="34" charset="0"/>
                <a:cs typeface="Times New Roman" panose="02020603050405020304" pitchFamily="18" charset="0"/>
              </a:rPr>
              <a:t>》</a:t>
            </a:r>
            <a:r>
              <a:rPr lang="zh-CN" altLang="en-US" sz="2400">
                <a:latin typeface="Calibri" panose="020F0502020204030204" pitchFamily="34" charset="0"/>
                <a:cs typeface="Times New Roman" panose="02020603050405020304" pitchFamily="18" charset="0"/>
              </a:rPr>
              <a:t>（</a:t>
            </a:r>
            <a:r>
              <a:rPr lang="en-US" altLang="zh-CN" sz="2400">
                <a:latin typeface="Calibri" panose="020F0502020204030204" pitchFamily="34" charset="0"/>
                <a:cs typeface="Times New Roman" panose="02020603050405020304" pitchFamily="18" charset="0"/>
              </a:rPr>
              <a:t>2015 </a:t>
            </a:r>
            <a:r>
              <a:rPr lang="zh-CN" altLang="en-US" sz="2400">
                <a:latin typeface="Calibri" panose="020F0502020204030204" pitchFamily="34" charset="0"/>
                <a:cs typeface="Times New Roman" panose="02020603050405020304" pitchFamily="18" charset="0"/>
              </a:rPr>
              <a:t>年版）的通知</a:t>
            </a:r>
            <a:endParaRPr lang="zh-CN" altLang="en-US" sz="2400"/>
          </a:p>
          <a:p>
            <a:pPr algn="ctr">
              <a:spcBef>
                <a:spcPct val="0"/>
              </a:spcBef>
              <a:buFontTx/>
              <a:buNone/>
            </a:pPr>
            <a:r>
              <a:rPr lang="zh-CN" altLang="en-US" sz="1800">
                <a:latin typeface="Calibri" panose="020F0502020204030204" pitchFamily="34" charset="0"/>
                <a:cs typeface="Times New Roman" panose="02020603050405020304" pitchFamily="18" charset="0"/>
              </a:rPr>
              <a:t>国能电力</a:t>
            </a:r>
            <a:r>
              <a:rPr lang="en-US" altLang="zh-CN" sz="1800">
                <a:latin typeface="Calibri" panose="020F0502020204030204" pitchFamily="34" charset="0"/>
                <a:cs typeface="Times New Roman" panose="02020603050405020304" pitchFamily="18" charset="0"/>
              </a:rPr>
              <a:t>〔2015〕270 </a:t>
            </a:r>
            <a:r>
              <a:rPr lang="zh-CN" altLang="en-US" sz="1800">
                <a:latin typeface="Calibri" panose="020F0502020204030204" pitchFamily="34" charset="0"/>
                <a:cs typeface="Times New Roman" panose="02020603050405020304" pitchFamily="18" charset="0"/>
              </a:rPr>
              <a:t>号</a:t>
            </a:r>
            <a:endParaRPr lang="zh-CN" altLang="en-US" sz="1800"/>
          </a:p>
          <a:p>
            <a:pPr>
              <a:spcBef>
                <a:spcPct val="0"/>
              </a:spcBef>
              <a:buFontTx/>
              <a:buNone/>
            </a:pPr>
            <a:r>
              <a:rPr lang="zh-CN" altLang="en-US" sz="1800">
                <a:latin typeface="Calibri" panose="020F0502020204030204" pitchFamily="34" charset="0"/>
                <a:cs typeface="Times New Roman" panose="02020603050405020304" pitchFamily="18" charset="0"/>
              </a:rPr>
              <a:t>         各有关单位：</a:t>
            </a:r>
            <a:endParaRPr lang="zh-CN" altLang="en-US" sz="1800"/>
          </a:p>
          <a:p>
            <a:pPr>
              <a:spcBef>
                <a:spcPct val="0"/>
              </a:spcBef>
              <a:buFontTx/>
              <a:buNone/>
            </a:pPr>
            <a:r>
              <a:rPr lang="zh-CN" altLang="en-US" sz="1800">
                <a:latin typeface="Calibri" panose="020F0502020204030204" pitchFamily="34" charset="0"/>
                <a:cs typeface="Times New Roman" panose="02020603050405020304" pitchFamily="18" charset="0"/>
              </a:rPr>
              <a:t>为适应电网检修、技改工程快速发展的需要，科学反映其物料消耗及其市场价格变化情况，合理确定和有效控制电网检修、技改工程造价水平，规范电网检修、技改工程投资行为，维护各参与方合法权益，我局委托中国电力企业联合会组织编制完成</a:t>
            </a:r>
            <a:r>
              <a:rPr lang="en-US" altLang="zh-CN" sz="1800">
                <a:latin typeface="Calibri" panose="020F0502020204030204" pitchFamily="34" charset="0"/>
                <a:cs typeface="Times New Roman" panose="02020603050405020304" pitchFamily="18" charset="0"/>
              </a:rPr>
              <a:t>《</a:t>
            </a:r>
            <a:r>
              <a:rPr lang="zh-CN" altLang="en-US" sz="1800">
                <a:latin typeface="Calibri" panose="020F0502020204030204" pitchFamily="34" charset="0"/>
                <a:cs typeface="Times New Roman" panose="02020603050405020304" pitchFamily="18" charset="0"/>
              </a:rPr>
              <a:t>电网技术改造工程定额及费用计算规定</a:t>
            </a:r>
            <a:r>
              <a:rPr lang="en-US" altLang="zh-CN" sz="1800">
                <a:latin typeface="Calibri" panose="020F0502020204030204" pitchFamily="34" charset="0"/>
                <a:cs typeface="Times New Roman" panose="02020603050405020304" pitchFamily="18" charset="0"/>
              </a:rPr>
              <a:t>》</a:t>
            </a:r>
            <a:r>
              <a:rPr lang="zh-CN" altLang="en-US" sz="1800">
                <a:latin typeface="Calibri" panose="020F0502020204030204" pitchFamily="34" charset="0"/>
                <a:cs typeface="Times New Roman" panose="02020603050405020304" pitchFamily="18" charset="0"/>
              </a:rPr>
              <a:t>（</a:t>
            </a:r>
            <a:r>
              <a:rPr lang="en-US" altLang="zh-CN" sz="1800">
                <a:latin typeface="Calibri" panose="020F0502020204030204" pitchFamily="34" charset="0"/>
                <a:cs typeface="Times New Roman" panose="02020603050405020304" pitchFamily="18" charset="0"/>
              </a:rPr>
              <a:t>2015 </a:t>
            </a:r>
            <a:r>
              <a:rPr lang="zh-CN" altLang="en-US" sz="1800">
                <a:latin typeface="Calibri" panose="020F0502020204030204" pitchFamily="34" charset="0"/>
                <a:cs typeface="Times New Roman" panose="02020603050405020304" pitchFamily="18" charset="0"/>
              </a:rPr>
              <a:t>年版）和</a:t>
            </a:r>
            <a:r>
              <a:rPr lang="en-US" altLang="zh-CN" sz="1800">
                <a:latin typeface="Calibri" panose="020F0502020204030204" pitchFamily="34" charset="0"/>
                <a:cs typeface="Times New Roman" panose="02020603050405020304" pitchFamily="18" charset="0"/>
              </a:rPr>
              <a:t>《</a:t>
            </a:r>
            <a:r>
              <a:rPr lang="zh-CN" altLang="en-US" sz="1800">
                <a:latin typeface="Calibri" panose="020F0502020204030204" pitchFamily="34" charset="0"/>
                <a:cs typeface="Times New Roman" panose="02020603050405020304" pitchFamily="18" charset="0"/>
              </a:rPr>
              <a:t>电网检修工程定额及费用计算规定</a:t>
            </a:r>
            <a:r>
              <a:rPr lang="en-US" altLang="zh-CN" sz="1800">
                <a:latin typeface="Calibri" panose="020F0502020204030204" pitchFamily="34" charset="0"/>
                <a:cs typeface="Times New Roman" panose="02020603050405020304" pitchFamily="18" charset="0"/>
              </a:rPr>
              <a:t>》</a:t>
            </a:r>
            <a:r>
              <a:rPr lang="zh-CN" altLang="en-US" sz="1800">
                <a:latin typeface="Calibri" panose="020F0502020204030204" pitchFamily="34" charset="0"/>
                <a:cs typeface="Times New Roman" panose="02020603050405020304" pitchFamily="18" charset="0"/>
              </a:rPr>
              <a:t>（</a:t>
            </a:r>
            <a:r>
              <a:rPr lang="en-US" altLang="zh-CN" sz="1800">
                <a:latin typeface="Calibri" panose="020F0502020204030204" pitchFamily="34" charset="0"/>
                <a:cs typeface="Times New Roman" panose="02020603050405020304" pitchFamily="18" charset="0"/>
              </a:rPr>
              <a:t>2015 </a:t>
            </a:r>
            <a:r>
              <a:rPr lang="zh-CN" altLang="en-US" sz="1800">
                <a:latin typeface="Calibri" panose="020F0502020204030204" pitchFamily="34" charset="0"/>
                <a:cs typeface="Times New Roman" panose="02020603050405020304" pitchFamily="18" charset="0"/>
              </a:rPr>
              <a:t>年版）。现印发你们，请遵照执行。</a:t>
            </a:r>
            <a:endParaRPr lang="zh-CN" altLang="en-US" sz="1800"/>
          </a:p>
          <a:p>
            <a:pPr>
              <a:spcBef>
                <a:spcPct val="0"/>
              </a:spcBef>
              <a:buFontTx/>
              <a:buNone/>
            </a:pPr>
            <a:r>
              <a:rPr lang="zh-CN" altLang="en-US" sz="1800">
                <a:latin typeface="Calibri" panose="020F0502020204030204" pitchFamily="34" charset="0"/>
                <a:cs typeface="Times New Roman" panose="02020603050405020304" pitchFamily="18" charset="0"/>
              </a:rPr>
              <a:t>附件：</a:t>
            </a:r>
            <a:r>
              <a:rPr lang="en-US" altLang="zh-CN" sz="1800">
                <a:latin typeface="Calibri" panose="020F0502020204030204" pitchFamily="34" charset="0"/>
                <a:cs typeface="Times New Roman" panose="02020603050405020304" pitchFamily="18" charset="0"/>
              </a:rPr>
              <a:t>1</a:t>
            </a:r>
            <a:r>
              <a:rPr lang="zh-CN" altLang="en-US" sz="1800">
                <a:latin typeface="Calibri" panose="020F0502020204030204" pitchFamily="34" charset="0"/>
                <a:cs typeface="Times New Roman" panose="02020603050405020304" pitchFamily="18" charset="0"/>
              </a:rPr>
              <a:t>．电网技术改造工程预算编制与计算规定</a:t>
            </a:r>
            <a:endParaRPr lang="zh-CN" altLang="en-US" sz="1800"/>
          </a:p>
          <a:p>
            <a:pPr>
              <a:spcBef>
                <a:spcPct val="0"/>
              </a:spcBef>
              <a:buFontTx/>
              <a:buNone/>
            </a:pPr>
            <a:r>
              <a:rPr lang="zh-CN" altLang="en-US" sz="1800">
                <a:latin typeface="Calibri" panose="020F0502020204030204" pitchFamily="34" charset="0"/>
                <a:cs typeface="Times New Roman" panose="02020603050405020304" pitchFamily="18" charset="0"/>
              </a:rPr>
              <a:t>              </a:t>
            </a:r>
            <a:r>
              <a:rPr lang="en-US" altLang="zh-CN" sz="1800">
                <a:latin typeface="Calibri" panose="020F0502020204030204" pitchFamily="34" charset="0"/>
                <a:cs typeface="Times New Roman" panose="02020603050405020304" pitchFamily="18" charset="0"/>
              </a:rPr>
              <a:t>2</a:t>
            </a:r>
            <a:r>
              <a:rPr lang="zh-CN" altLang="en-US" sz="1800">
                <a:latin typeface="Calibri" panose="020F0502020204030204" pitchFamily="34" charset="0"/>
                <a:cs typeface="Times New Roman" panose="02020603050405020304" pitchFamily="18" charset="0"/>
              </a:rPr>
              <a:t>．电网技术改造工程概算定额（建筑修缮工程、电气工程、通信工程共</a:t>
            </a:r>
            <a:r>
              <a:rPr lang="en-US" altLang="zh-CN" sz="1800">
                <a:latin typeface="Calibri" panose="020F0502020204030204" pitchFamily="34" charset="0"/>
                <a:cs typeface="Times New Roman" panose="02020603050405020304" pitchFamily="18" charset="0"/>
              </a:rPr>
              <a:t>3 </a:t>
            </a:r>
            <a:r>
              <a:rPr lang="zh-CN" altLang="en-US" sz="1800">
                <a:latin typeface="Calibri" panose="020F0502020204030204" pitchFamily="34" charset="0"/>
                <a:cs typeface="Times New Roman" panose="02020603050405020304" pitchFamily="18" charset="0"/>
              </a:rPr>
              <a:t>册）</a:t>
            </a:r>
            <a:endParaRPr lang="zh-CN" altLang="en-US" sz="1800"/>
          </a:p>
          <a:p>
            <a:pPr>
              <a:spcBef>
                <a:spcPct val="0"/>
              </a:spcBef>
              <a:buFontTx/>
              <a:buNone/>
            </a:pPr>
            <a:r>
              <a:rPr lang="zh-CN" altLang="en-US" sz="1800">
                <a:latin typeface="Calibri" panose="020F0502020204030204" pitchFamily="34" charset="0"/>
                <a:cs typeface="Times New Roman" panose="02020603050405020304" pitchFamily="18" charset="0"/>
              </a:rPr>
              <a:t>              </a:t>
            </a:r>
            <a:r>
              <a:rPr lang="en-US" altLang="zh-CN" sz="1800">
                <a:latin typeface="Calibri" panose="020F0502020204030204" pitchFamily="34" charset="0"/>
                <a:cs typeface="Times New Roman" panose="02020603050405020304" pitchFamily="18" charset="0"/>
              </a:rPr>
              <a:t>3</a:t>
            </a:r>
            <a:r>
              <a:rPr lang="zh-CN" altLang="en-US" sz="1800">
                <a:latin typeface="Calibri" panose="020F0502020204030204" pitchFamily="34" charset="0"/>
                <a:cs typeface="Times New Roman" panose="02020603050405020304" pitchFamily="18" charset="0"/>
              </a:rPr>
              <a:t>．电网技术改造工程预算定额（建筑修缮工程、电气工程、输电线路工程、通信   工程、调试工程共</a:t>
            </a:r>
            <a:r>
              <a:rPr lang="en-US" altLang="zh-CN" sz="1800">
                <a:latin typeface="Calibri" panose="020F0502020204030204" pitchFamily="34" charset="0"/>
                <a:cs typeface="Times New Roman" panose="02020603050405020304" pitchFamily="18" charset="0"/>
              </a:rPr>
              <a:t>5 </a:t>
            </a:r>
            <a:r>
              <a:rPr lang="zh-CN" altLang="en-US" sz="1800">
                <a:latin typeface="Calibri" panose="020F0502020204030204" pitchFamily="34" charset="0"/>
                <a:cs typeface="Times New Roman" panose="02020603050405020304" pitchFamily="18" charset="0"/>
              </a:rPr>
              <a:t>册）</a:t>
            </a:r>
            <a:endParaRPr lang="zh-CN" altLang="en-US" sz="1800"/>
          </a:p>
          <a:p>
            <a:pPr>
              <a:spcBef>
                <a:spcPct val="0"/>
              </a:spcBef>
              <a:buFontTx/>
              <a:buNone/>
            </a:pPr>
            <a:r>
              <a:rPr lang="en-US" altLang="zh-CN" sz="1800">
                <a:latin typeface="Calibri" panose="020F0502020204030204" pitchFamily="34" charset="0"/>
                <a:cs typeface="Times New Roman" panose="02020603050405020304" pitchFamily="18" charset="0"/>
              </a:rPr>
              <a:t>              4</a:t>
            </a:r>
            <a:r>
              <a:rPr lang="zh-CN" altLang="en-US" sz="1800">
                <a:latin typeface="Calibri" panose="020F0502020204030204" pitchFamily="34" charset="0"/>
                <a:cs typeface="Times New Roman" panose="02020603050405020304" pitchFamily="18" charset="0"/>
              </a:rPr>
              <a:t>．电网拆除工程预算定额（电气工程、输电线路工程、通信工程共</a:t>
            </a:r>
            <a:r>
              <a:rPr lang="en-US" altLang="zh-CN" sz="1800">
                <a:latin typeface="Calibri" panose="020F0502020204030204" pitchFamily="34" charset="0"/>
                <a:cs typeface="Times New Roman" panose="02020603050405020304" pitchFamily="18" charset="0"/>
              </a:rPr>
              <a:t>3 </a:t>
            </a:r>
            <a:r>
              <a:rPr lang="zh-CN" altLang="en-US" sz="1800">
                <a:latin typeface="Calibri" panose="020F0502020204030204" pitchFamily="34" charset="0"/>
                <a:cs typeface="Times New Roman" panose="02020603050405020304" pitchFamily="18" charset="0"/>
              </a:rPr>
              <a:t>册）</a:t>
            </a:r>
            <a:endParaRPr lang="zh-CN" altLang="en-US" sz="1800"/>
          </a:p>
          <a:p>
            <a:pPr>
              <a:spcBef>
                <a:spcPct val="0"/>
              </a:spcBef>
              <a:buFontTx/>
              <a:buNone/>
            </a:pPr>
            <a:r>
              <a:rPr lang="en-US" altLang="zh-CN" sz="1800">
                <a:latin typeface="Calibri" panose="020F0502020204030204" pitchFamily="34" charset="0"/>
                <a:cs typeface="Times New Roman" panose="02020603050405020304" pitchFamily="18" charset="0"/>
              </a:rPr>
              <a:t>              5</a:t>
            </a:r>
            <a:r>
              <a:rPr lang="zh-CN" altLang="en-US" sz="1800">
                <a:latin typeface="Calibri" panose="020F0502020204030204" pitchFamily="34" charset="0"/>
                <a:cs typeface="Times New Roman" panose="02020603050405020304" pitchFamily="18" charset="0"/>
              </a:rPr>
              <a:t>．电网检修工程预算编制与计算规定</a:t>
            </a:r>
            <a:endParaRPr lang="zh-CN" altLang="en-US" sz="1800"/>
          </a:p>
          <a:p>
            <a:pPr>
              <a:spcBef>
                <a:spcPct val="0"/>
              </a:spcBef>
              <a:buFontTx/>
              <a:buNone/>
            </a:pPr>
            <a:r>
              <a:rPr lang="en-US" altLang="zh-CN" sz="1800">
                <a:latin typeface="Calibri" panose="020F0502020204030204" pitchFamily="34" charset="0"/>
                <a:cs typeface="Times New Roman" panose="02020603050405020304" pitchFamily="18" charset="0"/>
              </a:rPr>
              <a:t>              6</a:t>
            </a:r>
            <a:r>
              <a:rPr lang="zh-CN" altLang="en-US" sz="1800">
                <a:latin typeface="Calibri" panose="020F0502020204030204" pitchFamily="34" charset="0"/>
                <a:cs typeface="Times New Roman" panose="02020603050405020304" pitchFamily="18" charset="0"/>
              </a:rPr>
              <a:t>．电网检修工程预算定额（电气工程、输电线路工程、调试工程、通信工程共</a:t>
            </a:r>
            <a:r>
              <a:rPr lang="en-US" altLang="zh-CN" sz="1800">
                <a:latin typeface="Calibri" panose="020F0502020204030204" pitchFamily="34" charset="0"/>
                <a:cs typeface="Times New Roman" panose="02020603050405020304" pitchFamily="18" charset="0"/>
              </a:rPr>
              <a:t>4 </a:t>
            </a:r>
            <a:r>
              <a:rPr lang="zh-CN" altLang="en-US" sz="1800">
                <a:latin typeface="Calibri" panose="020F0502020204030204" pitchFamily="34" charset="0"/>
                <a:cs typeface="Times New Roman" panose="02020603050405020304" pitchFamily="18" charset="0"/>
              </a:rPr>
              <a:t>册）</a:t>
            </a:r>
            <a:endParaRPr lang="zh-CN" altLang="en-US" sz="1800"/>
          </a:p>
          <a:p>
            <a:pPr>
              <a:spcBef>
                <a:spcPct val="0"/>
              </a:spcBef>
              <a:buFontTx/>
              <a:buNone/>
            </a:pPr>
            <a:r>
              <a:rPr lang="zh-CN" altLang="en-US" sz="1800">
                <a:latin typeface="Calibri" panose="020F0502020204030204" pitchFamily="34" charset="0"/>
                <a:cs typeface="Times New Roman" panose="02020603050405020304" pitchFamily="18" charset="0"/>
              </a:rPr>
              <a:t>                                                                                                            国家能源局（印）</a:t>
            </a:r>
            <a:endParaRPr lang="zh-CN" altLang="en-US" sz="1800"/>
          </a:p>
          <a:p>
            <a:pPr>
              <a:spcBef>
                <a:spcPct val="0"/>
              </a:spcBef>
              <a:buFontTx/>
              <a:buNone/>
            </a:pPr>
            <a:r>
              <a:rPr lang="zh-CN" altLang="en-US" sz="1800">
                <a:latin typeface="Calibri" panose="020F0502020204030204" pitchFamily="34" charset="0"/>
                <a:cs typeface="Times New Roman" panose="02020603050405020304" pitchFamily="18" charset="0"/>
              </a:rPr>
              <a:t>                                                                                                               </a:t>
            </a:r>
            <a:r>
              <a:rPr lang="en-US" altLang="zh-CN" sz="1800">
                <a:latin typeface="Calibri" panose="020F0502020204030204" pitchFamily="34" charset="0"/>
                <a:cs typeface="Times New Roman" panose="02020603050405020304" pitchFamily="18" charset="0"/>
              </a:rPr>
              <a:t>2015 </a:t>
            </a:r>
            <a:r>
              <a:rPr lang="zh-CN" altLang="en-US" sz="1800">
                <a:latin typeface="Calibri" panose="020F0502020204030204" pitchFamily="34" charset="0"/>
                <a:cs typeface="Times New Roman" panose="02020603050405020304" pitchFamily="18" charset="0"/>
              </a:rPr>
              <a:t>年</a:t>
            </a:r>
            <a:r>
              <a:rPr lang="en-US" altLang="zh-CN" sz="1800">
                <a:latin typeface="Calibri" panose="020F0502020204030204" pitchFamily="34" charset="0"/>
                <a:cs typeface="Times New Roman" panose="02020603050405020304" pitchFamily="18" charset="0"/>
              </a:rPr>
              <a:t>7 </a:t>
            </a:r>
            <a:r>
              <a:rPr lang="zh-CN" altLang="en-US" sz="1800">
                <a:latin typeface="Calibri" panose="020F0502020204030204" pitchFamily="34" charset="0"/>
                <a:cs typeface="Times New Roman" panose="02020603050405020304" pitchFamily="18" charset="0"/>
              </a:rPr>
              <a:t>月</a:t>
            </a:r>
            <a:r>
              <a:rPr lang="en-US" altLang="zh-CN" sz="1800">
                <a:latin typeface="Calibri" panose="020F0502020204030204" pitchFamily="34" charset="0"/>
                <a:cs typeface="Times New Roman" panose="02020603050405020304" pitchFamily="18" charset="0"/>
              </a:rPr>
              <a:t>15 </a:t>
            </a:r>
            <a:r>
              <a:rPr lang="zh-CN" altLang="en-US" sz="1800">
                <a:latin typeface="Calibri" panose="020F0502020204030204" pitchFamily="34" charset="0"/>
                <a:cs typeface="Times New Roman" panose="02020603050405020304" pitchFamily="18" charset="0"/>
              </a:rPr>
              <a:t>日</a:t>
            </a:r>
            <a:endParaRPr lang="zh-CN" altLang="en-US" sz="1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小标题">
            <a:extLst>
              <a:ext uri="{FF2B5EF4-FFF2-40B4-BE49-F238E27FC236}">
                <a16:creationId xmlns:a16="http://schemas.microsoft.com/office/drawing/2014/main" id="{423DF7B1-919F-42B3-858D-5762445DD8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29">
            <a:extLst>
              <a:ext uri="{FF2B5EF4-FFF2-40B4-BE49-F238E27FC236}">
                <a16:creationId xmlns:a16="http://schemas.microsoft.com/office/drawing/2014/main" id="{F56F4AA4-C6E3-4A52-91D4-AA8DB6BFB9CB}"/>
              </a:ext>
            </a:extLst>
          </p:cNvPr>
          <p:cNvSpPr>
            <a:spLocks noChangeArrowheads="1"/>
          </p:cNvSpPr>
          <p:nvPr/>
        </p:nvSpPr>
        <p:spPr bwMode="auto">
          <a:xfrm>
            <a:off x="468313" y="1306513"/>
            <a:ext cx="8064500" cy="400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355600" eaLnBrk="0" hangingPunct="0">
              <a:spcBef>
                <a:spcPct val="20000"/>
              </a:spcBef>
              <a:buChar char="•"/>
              <a:tabLst>
                <a:tab pos="457200" algn="l"/>
              </a:tabLst>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tabLst>
                <a:tab pos="457200" algn="l"/>
              </a:tabLst>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tabLst>
                <a:tab pos="457200" algn="l"/>
              </a:tabLst>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tabLst>
                <a:tab pos="457200" algn="l"/>
              </a:tabLst>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tabLst>
                <a:tab pos="457200"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r>
              <a:rPr lang="en-US" altLang="zh-CN" sz="2800">
                <a:latin typeface="仿宋" panose="02010609060101010101" pitchFamily="49" charset="-122"/>
                <a:ea typeface="仿宋" panose="02010609060101010101" pitchFamily="49" charset="-122"/>
              </a:rPr>
              <a:t>1</a:t>
            </a:r>
            <a:r>
              <a:rPr lang="zh-CN" altLang="en-US" sz="2800">
                <a:latin typeface="仿宋" panose="02010609060101010101" pitchFamily="49" charset="-122"/>
                <a:ea typeface="仿宋" panose="02010609060101010101" pitchFamily="49" charset="-122"/>
              </a:rPr>
              <a:t>、</a:t>
            </a:r>
            <a:r>
              <a:rPr lang="zh-CN" altLang="en-US" sz="2800">
                <a:solidFill>
                  <a:srgbClr val="FF0000"/>
                </a:solidFill>
                <a:latin typeface="仿宋" panose="02010609060101010101" pitchFamily="49" charset="-122"/>
                <a:ea typeface="仿宋" panose="02010609060101010101" pitchFamily="49" charset="-122"/>
              </a:rPr>
              <a:t>《电网技术改造工程预算定额》</a:t>
            </a:r>
            <a:endParaRPr lang="en-US" altLang="zh-CN" sz="2800">
              <a:solidFill>
                <a:srgbClr val="FF0000"/>
              </a:solidFill>
              <a:latin typeface="仿宋" panose="02010609060101010101" pitchFamily="49" charset="-122"/>
              <a:ea typeface="仿宋" panose="02010609060101010101" pitchFamily="49" charset="-122"/>
            </a:endParaRPr>
          </a:p>
          <a:p>
            <a:pPr eaLnBrk="1" hangingPunct="1">
              <a:spcBef>
                <a:spcPct val="0"/>
              </a:spcBef>
              <a:buFontTx/>
              <a:buNone/>
            </a:pPr>
            <a:r>
              <a:rPr lang="en-US" altLang="zh-CN" sz="2800">
                <a:solidFill>
                  <a:srgbClr val="FF0000"/>
                </a:solidFill>
                <a:latin typeface="仿宋" panose="02010609060101010101" pitchFamily="49" charset="-122"/>
                <a:ea typeface="仿宋" panose="02010609060101010101" pitchFamily="49" charset="-122"/>
              </a:rPr>
              <a:t>       </a:t>
            </a:r>
            <a:r>
              <a:rPr lang="zh-CN" altLang="en-US" sz="2800">
                <a:solidFill>
                  <a:srgbClr val="FF0000"/>
                </a:solidFill>
                <a:latin typeface="仿宋" panose="02010609060101010101" pitchFamily="49" charset="-122"/>
                <a:ea typeface="仿宋" panose="02010609060101010101" pitchFamily="49" charset="-122"/>
              </a:rPr>
              <a:t>第三册</a:t>
            </a:r>
            <a:r>
              <a:rPr lang="en-US" altLang="zh-CN" sz="2800">
                <a:solidFill>
                  <a:srgbClr val="FF0000"/>
                </a:solidFill>
                <a:latin typeface="仿宋" panose="02010609060101010101" pitchFamily="49" charset="-122"/>
                <a:ea typeface="仿宋" panose="02010609060101010101" pitchFamily="49" charset="-122"/>
              </a:rPr>
              <a:t>  </a:t>
            </a:r>
            <a:r>
              <a:rPr lang="zh-CN" altLang="en-US" sz="2800">
                <a:solidFill>
                  <a:srgbClr val="FF0000"/>
                </a:solidFill>
                <a:latin typeface="仿宋" panose="02010609060101010101" pitchFamily="49" charset="-122"/>
                <a:ea typeface="仿宋" panose="02010609060101010101" pitchFamily="49" charset="-122"/>
              </a:rPr>
              <a:t>输电线路工程</a:t>
            </a:r>
          </a:p>
          <a:p>
            <a:pPr eaLnBrk="1" hangingPunct="1">
              <a:lnSpc>
                <a:spcPct val="150000"/>
              </a:lnSpc>
              <a:spcBef>
                <a:spcPct val="0"/>
              </a:spcBef>
              <a:buFontTx/>
              <a:buNone/>
            </a:pPr>
            <a:r>
              <a:rPr lang="en-US" altLang="zh-CN" sz="2800">
                <a:latin typeface="仿宋" panose="02010609060101010101" pitchFamily="49" charset="-122"/>
                <a:ea typeface="仿宋" panose="02010609060101010101" pitchFamily="49" charset="-122"/>
              </a:rPr>
              <a:t>2</a:t>
            </a:r>
            <a:r>
              <a:rPr lang="zh-CN" altLang="en-US" sz="2800">
                <a:latin typeface="仿宋" panose="02010609060101010101" pitchFamily="49" charset="-122"/>
                <a:ea typeface="仿宋" panose="02010609060101010101" pitchFamily="49" charset="-122"/>
              </a:rPr>
              <a:t>、《电网拆除工程预算定额》</a:t>
            </a:r>
            <a:endParaRPr lang="en-US" altLang="zh-CN" sz="2800">
              <a:latin typeface="仿宋" panose="02010609060101010101" pitchFamily="49" charset="-122"/>
              <a:ea typeface="仿宋" panose="02010609060101010101" pitchFamily="49" charset="-122"/>
            </a:endParaRPr>
          </a:p>
          <a:p>
            <a:pPr eaLnBrk="1" hangingPunct="1">
              <a:spcBef>
                <a:spcPct val="0"/>
              </a:spcBef>
              <a:buFontTx/>
              <a:buNone/>
            </a:pPr>
            <a:r>
              <a:rPr lang="en-US" altLang="zh-CN" sz="2800">
                <a:latin typeface="仿宋" panose="02010609060101010101" pitchFamily="49" charset="-122"/>
                <a:ea typeface="仿宋" panose="02010609060101010101" pitchFamily="49" charset="-122"/>
              </a:rPr>
              <a:t>       </a:t>
            </a:r>
            <a:r>
              <a:rPr lang="zh-CN" altLang="en-US" sz="2800">
                <a:latin typeface="仿宋" panose="02010609060101010101" pitchFamily="49" charset="-122"/>
                <a:ea typeface="仿宋" panose="02010609060101010101" pitchFamily="49" charset="-122"/>
              </a:rPr>
              <a:t>第二册</a:t>
            </a:r>
            <a:r>
              <a:rPr lang="en-US" altLang="zh-CN" sz="2800">
                <a:latin typeface="仿宋" panose="02010609060101010101" pitchFamily="49" charset="-122"/>
                <a:ea typeface="仿宋" panose="02010609060101010101" pitchFamily="49" charset="-122"/>
              </a:rPr>
              <a:t>  </a:t>
            </a:r>
            <a:r>
              <a:rPr lang="zh-CN" altLang="en-US" sz="2800">
                <a:latin typeface="仿宋" panose="02010609060101010101" pitchFamily="49" charset="-122"/>
                <a:ea typeface="仿宋" panose="02010609060101010101" pitchFamily="49" charset="-122"/>
              </a:rPr>
              <a:t>输电线路工程</a:t>
            </a:r>
          </a:p>
          <a:p>
            <a:pPr eaLnBrk="1" hangingPunct="1">
              <a:lnSpc>
                <a:spcPct val="150000"/>
              </a:lnSpc>
              <a:spcBef>
                <a:spcPct val="0"/>
              </a:spcBef>
              <a:buFontTx/>
              <a:buNone/>
            </a:pPr>
            <a:r>
              <a:rPr lang="en-US" altLang="zh-CN" sz="2800">
                <a:latin typeface="仿宋" panose="02010609060101010101" pitchFamily="49" charset="-122"/>
                <a:ea typeface="仿宋" panose="02010609060101010101" pitchFamily="49" charset="-122"/>
              </a:rPr>
              <a:t>3</a:t>
            </a:r>
            <a:r>
              <a:rPr lang="zh-CN" altLang="en-US" sz="2800">
                <a:latin typeface="仿宋" panose="02010609060101010101" pitchFamily="49" charset="-122"/>
                <a:ea typeface="仿宋" panose="02010609060101010101" pitchFamily="49" charset="-122"/>
              </a:rPr>
              <a:t>、《电网检修工程预算定额》</a:t>
            </a:r>
            <a:endParaRPr lang="en-US" altLang="zh-CN" sz="2800">
              <a:latin typeface="仿宋" panose="02010609060101010101" pitchFamily="49" charset="-122"/>
              <a:ea typeface="仿宋" panose="02010609060101010101" pitchFamily="49" charset="-122"/>
            </a:endParaRPr>
          </a:p>
          <a:p>
            <a:pPr eaLnBrk="1" hangingPunct="1">
              <a:lnSpc>
                <a:spcPct val="150000"/>
              </a:lnSpc>
              <a:spcBef>
                <a:spcPct val="0"/>
              </a:spcBef>
              <a:buFontTx/>
              <a:buNone/>
            </a:pPr>
            <a:r>
              <a:rPr lang="en-US" altLang="zh-CN" sz="2800">
                <a:latin typeface="仿宋" panose="02010609060101010101" pitchFamily="49" charset="-122"/>
                <a:ea typeface="仿宋" panose="02010609060101010101" pitchFamily="49" charset="-122"/>
              </a:rPr>
              <a:t>     </a:t>
            </a:r>
            <a:r>
              <a:rPr lang="zh-CN" altLang="en-US" sz="2800">
                <a:latin typeface="仿宋" panose="02010609060101010101" pitchFamily="49" charset="-122"/>
                <a:ea typeface="仿宋" panose="02010609060101010101" pitchFamily="49" charset="-122"/>
              </a:rPr>
              <a:t>第二册</a:t>
            </a:r>
            <a:r>
              <a:rPr lang="en-US" altLang="zh-CN" sz="2800">
                <a:latin typeface="仿宋" panose="02010609060101010101" pitchFamily="49" charset="-122"/>
                <a:ea typeface="仿宋" panose="02010609060101010101" pitchFamily="49" charset="-122"/>
              </a:rPr>
              <a:t>  </a:t>
            </a:r>
            <a:r>
              <a:rPr lang="zh-CN" altLang="en-US" sz="2800">
                <a:latin typeface="仿宋" panose="02010609060101010101" pitchFamily="49" charset="-122"/>
                <a:ea typeface="仿宋" panose="02010609060101010101" pitchFamily="49" charset="-122"/>
              </a:rPr>
              <a:t>输电线路工程</a:t>
            </a:r>
            <a:endParaRPr lang="en-US" altLang="zh-CN" sz="2800">
              <a:latin typeface="仿宋" panose="02010609060101010101" pitchFamily="49" charset="-122"/>
              <a:ea typeface="仿宋" panose="02010609060101010101" pitchFamily="49" charset="-122"/>
            </a:endParaRPr>
          </a:p>
          <a:p>
            <a:pPr eaLnBrk="1" hangingPunct="1">
              <a:lnSpc>
                <a:spcPct val="150000"/>
              </a:lnSpc>
              <a:spcBef>
                <a:spcPct val="0"/>
              </a:spcBef>
              <a:buFontTx/>
              <a:buNone/>
            </a:pPr>
            <a:endParaRPr lang="en-US" altLang="zh-CN" sz="2000">
              <a:latin typeface="仿宋" panose="02010609060101010101" pitchFamily="49" charset="-122"/>
              <a:ea typeface="仿宋" panose="02010609060101010101" pitchFamily="49"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FC6BB266-CA00-4BC9-9E07-5BF28F2188B7}"/>
              </a:ext>
            </a:extLst>
          </p:cNvPr>
          <p:cNvSpPr>
            <a:spLocks noGrp="1" noChangeArrowheads="1"/>
          </p:cNvSpPr>
          <p:nvPr>
            <p:ph type="title" idx="4294967295"/>
          </p:nvPr>
        </p:nvSpPr>
        <p:spPr>
          <a:xfrm>
            <a:off x="3214688" y="1357313"/>
            <a:ext cx="3744912" cy="4897437"/>
          </a:xfrm>
        </p:spPr>
        <p:txBody>
          <a:bodyPr/>
          <a:lstStyle/>
          <a:p>
            <a:pPr algn="l" eaLnBrk="1" hangingPunct="1">
              <a:lnSpc>
                <a:spcPct val="150000"/>
              </a:lnSpc>
            </a:pPr>
            <a:r>
              <a:rPr lang="zh-CN" altLang="en-US" sz="2400" b="1"/>
              <a:t>一、编制原则</a:t>
            </a:r>
            <a:br>
              <a:rPr lang="en-US" altLang="zh-CN" sz="2400" b="1"/>
            </a:br>
            <a:r>
              <a:rPr lang="zh-CN" altLang="en-US" sz="2400" b="1"/>
              <a:t>二、定额水平取定原则</a:t>
            </a:r>
            <a:br>
              <a:rPr lang="en-US" altLang="zh-CN" sz="2400" b="1"/>
            </a:br>
            <a:r>
              <a:rPr lang="zh-CN" altLang="en-US" sz="2400" b="1"/>
              <a:t>三、主要编制依据</a:t>
            </a:r>
            <a:br>
              <a:rPr lang="en-US" altLang="zh-CN" sz="2400" b="1"/>
            </a:br>
            <a:r>
              <a:rPr lang="zh-CN" altLang="en-US" sz="2400" b="1"/>
              <a:t>四、适用范围</a:t>
            </a:r>
            <a:br>
              <a:rPr lang="en-US" altLang="zh-CN" sz="2400" b="1"/>
            </a:br>
            <a:r>
              <a:rPr lang="zh-CN" altLang="en-US" sz="2400" b="1"/>
              <a:t>五、定额编码含义</a:t>
            </a:r>
            <a:br>
              <a:rPr lang="en-US" altLang="zh-CN" sz="2400" b="1"/>
            </a:br>
            <a:r>
              <a:rPr lang="zh-CN" altLang="en-US" sz="2400" b="1"/>
              <a:t>六、主要修编内容</a:t>
            </a:r>
            <a:br>
              <a:rPr lang="en-US" altLang="zh-CN" sz="2400" b="1"/>
            </a:br>
            <a:br>
              <a:rPr lang="zh-CN" altLang="en-US" sz="2400" b="1"/>
            </a:br>
            <a:endParaRPr lang="zh-CN" altLang="en-US" sz="2400" b="1"/>
          </a:p>
        </p:txBody>
      </p:sp>
      <p:sp>
        <p:nvSpPr>
          <p:cNvPr id="6147" name="Rectangle 4">
            <a:extLst>
              <a:ext uri="{FF2B5EF4-FFF2-40B4-BE49-F238E27FC236}">
                <a16:creationId xmlns:a16="http://schemas.microsoft.com/office/drawing/2014/main" id="{D6446162-C20F-4D43-88F1-A6BE71537DC8}"/>
              </a:ext>
            </a:extLst>
          </p:cNvPr>
          <p:cNvSpPr>
            <a:spLocks noChangeArrowheads="1"/>
          </p:cNvSpPr>
          <p:nvPr/>
        </p:nvSpPr>
        <p:spPr bwMode="auto">
          <a:xfrm>
            <a:off x="2124075" y="458788"/>
            <a:ext cx="54006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4000" b="1">
                <a:solidFill>
                  <a:schemeClr val="tx2"/>
                </a:solidFill>
              </a:rPr>
              <a:t>介绍内容</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2C4F7C31-DE4D-4461-A129-75DB7B7C0666}"/>
              </a:ext>
            </a:extLst>
          </p:cNvPr>
          <p:cNvSpPr>
            <a:spLocks noGrp="1" noChangeArrowheads="1"/>
          </p:cNvSpPr>
          <p:nvPr>
            <p:ph type="title" idx="4294967295"/>
          </p:nvPr>
        </p:nvSpPr>
        <p:spPr>
          <a:xfrm>
            <a:off x="2987675" y="404813"/>
            <a:ext cx="4248150" cy="796925"/>
          </a:xfrm>
        </p:spPr>
        <p:txBody>
          <a:bodyPr/>
          <a:lstStyle/>
          <a:p>
            <a:pPr eaLnBrk="1" hangingPunct="1"/>
            <a:r>
              <a:rPr lang="zh-CN" altLang="en-US" sz="4000" b="1"/>
              <a:t>一、编制原则</a:t>
            </a:r>
          </a:p>
        </p:txBody>
      </p:sp>
      <p:sp>
        <p:nvSpPr>
          <p:cNvPr id="7171" name="Rectangle 3">
            <a:extLst>
              <a:ext uri="{FF2B5EF4-FFF2-40B4-BE49-F238E27FC236}">
                <a16:creationId xmlns:a16="http://schemas.microsoft.com/office/drawing/2014/main" id="{F0C908C5-48C0-4500-B485-ECB7C2D02CE1}"/>
              </a:ext>
            </a:extLst>
          </p:cNvPr>
          <p:cNvSpPr>
            <a:spLocks noGrp="1" noChangeArrowheads="1"/>
          </p:cNvSpPr>
          <p:nvPr>
            <p:ph type="body" idx="4294967295"/>
          </p:nvPr>
        </p:nvSpPr>
        <p:spPr>
          <a:xfrm>
            <a:off x="827088" y="1341438"/>
            <a:ext cx="8004175" cy="5256212"/>
          </a:xfrm>
        </p:spPr>
        <p:txBody>
          <a:bodyPr/>
          <a:lstStyle/>
          <a:p>
            <a:pPr indent="0" eaLnBrk="1" hangingPunct="1">
              <a:lnSpc>
                <a:spcPct val="170000"/>
              </a:lnSpc>
              <a:buFontTx/>
              <a:buNone/>
            </a:pPr>
            <a:r>
              <a:rPr lang="zh-CN" altLang="en-US" sz="2400" b="1">
                <a:latin typeface="华文楷体" panose="02010600040101010101" pitchFamily="2" charset="-122"/>
                <a:ea typeface="华文楷体" panose="02010600040101010101" pitchFamily="2" charset="-122"/>
              </a:rPr>
              <a:t>随着技术、方法和效率的不断变化，新设备、新材料、新技术、新工艺、新规范、新标准实施，需要对</a:t>
            </a:r>
            <a:r>
              <a:rPr lang="en-US" altLang="zh-CN" sz="2400" b="1">
                <a:latin typeface="华文楷体" panose="02010600040101010101" pitchFamily="2" charset="-122"/>
                <a:ea typeface="华文楷体" panose="02010600040101010101" pitchFamily="2" charset="-122"/>
              </a:rPr>
              <a:t>20</a:t>
            </a:r>
            <a:r>
              <a:rPr lang="zh-CN" altLang="en-US" sz="2400" b="1">
                <a:latin typeface="华文楷体" panose="02010600040101010101" pitchFamily="2" charset="-122"/>
                <a:ea typeface="华文楷体" panose="02010600040101010101" pitchFamily="2" charset="-122"/>
              </a:rPr>
              <a:t>10版电网检修工程各册预算定额做适应性的调整，本次修编以</a:t>
            </a:r>
            <a:r>
              <a:rPr lang="en-US" altLang="zh-CN" sz="2400" b="1">
                <a:latin typeface="华文楷体" panose="02010600040101010101" pitchFamily="2" charset="-122"/>
                <a:ea typeface="华文楷体" panose="02010600040101010101" pitchFamily="2" charset="-122"/>
              </a:rPr>
              <a:t>2010</a:t>
            </a:r>
            <a:r>
              <a:rPr lang="zh-CN" altLang="en-US" sz="2400" b="1">
                <a:latin typeface="华文楷体" panose="02010600040101010101" pitchFamily="2" charset="-122"/>
                <a:ea typeface="华文楷体" panose="02010600040101010101" pitchFamily="2" charset="-122"/>
              </a:rPr>
              <a:t>年版电网技改、检修工程预算定额为基础，对已经过时篇章及子目作必要的删减，新增了配电网、直流、特高压和自动化子目内容。修编后定额价格水平体现技术含量提高、劳动生产率提高、机械化程度提高。</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E6C28E61-DF6D-4BAE-B022-21C764E5BCB6}"/>
              </a:ext>
            </a:extLst>
          </p:cNvPr>
          <p:cNvSpPr>
            <a:spLocks noGrp="1" noChangeArrowheads="1"/>
          </p:cNvSpPr>
          <p:nvPr>
            <p:ph type="title" idx="4294967295"/>
          </p:nvPr>
        </p:nvSpPr>
        <p:spPr>
          <a:xfrm>
            <a:off x="2195513" y="333375"/>
            <a:ext cx="6564312" cy="1143000"/>
          </a:xfrm>
        </p:spPr>
        <p:txBody>
          <a:bodyPr/>
          <a:lstStyle/>
          <a:p>
            <a:pPr eaLnBrk="1" hangingPunct="1"/>
            <a:r>
              <a:rPr lang="zh-CN" altLang="en-US" sz="4000" b="1"/>
              <a:t>二、定额水平取定原则</a:t>
            </a:r>
          </a:p>
        </p:txBody>
      </p:sp>
      <p:sp>
        <p:nvSpPr>
          <p:cNvPr id="8195" name="Rectangle 3">
            <a:extLst>
              <a:ext uri="{FF2B5EF4-FFF2-40B4-BE49-F238E27FC236}">
                <a16:creationId xmlns:a16="http://schemas.microsoft.com/office/drawing/2014/main" id="{3C468D33-B55A-4402-B5C7-9EC2893A590F}"/>
              </a:ext>
            </a:extLst>
          </p:cNvPr>
          <p:cNvSpPr>
            <a:spLocks noGrp="1" noChangeArrowheads="1"/>
          </p:cNvSpPr>
          <p:nvPr>
            <p:ph type="body" idx="4294967295"/>
          </p:nvPr>
        </p:nvSpPr>
        <p:spPr>
          <a:xfrm>
            <a:off x="900113" y="1341438"/>
            <a:ext cx="7947025" cy="5256212"/>
          </a:xfrm>
        </p:spPr>
        <p:txBody>
          <a:bodyPr/>
          <a:lstStyle/>
          <a:p>
            <a:pPr indent="0" eaLnBrk="1" hangingPunct="1">
              <a:lnSpc>
                <a:spcPts val="2900"/>
              </a:lnSpc>
              <a:buFontTx/>
              <a:buNone/>
            </a:pPr>
            <a:endParaRPr lang="en-US" altLang="zh-CN" sz="2000" b="1"/>
          </a:p>
          <a:p>
            <a:pPr indent="0" eaLnBrk="1" hangingPunct="1">
              <a:lnSpc>
                <a:spcPts val="2900"/>
              </a:lnSpc>
              <a:buFontTx/>
              <a:buNone/>
            </a:pPr>
            <a:r>
              <a:rPr lang="en-US" altLang="zh-CN" sz="2000" b="1"/>
              <a:t>1</a:t>
            </a:r>
            <a:r>
              <a:rPr lang="zh-CN" altLang="en-US" sz="2000" b="1"/>
              <a:t>．人工</a:t>
            </a:r>
            <a:endParaRPr lang="en-US" altLang="zh-CN" sz="2000" b="1"/>
          </a:p>
          <a:p>
            <a:pPr indent="0" eaLnBrk="1" hangingPunct="1">
              <a:lnSpc>
                <a:spcPts val="2900"/>
              </a:lnSpc>
              <a:buFontTx/>
              <a:buNone/>
            </a:pPr>
            <a:r>
              <a:rPr lang="zh-CN" altLang="en-US" sz="2000" b="1"/>
              <a:t>人工用量包括施工基本用工和辅助用工（包括机械台班定额所含人工以外的机械操作用工），分为普通工和输电技术工。工日为八小时工作制，普通工单价为</a:t>
            </a:r>
            <a:r>
              <a:rPr lang="en-US" altLang="zh-CN" sz="2000" b="1"/>
              <a:t>37 </a:t>
            </a:r>
            <a:r>
              <a:rPr lang="zh-CN" altLang="en-US" sz="2000" b="1"/>
              <a:t>元</a:t>
            </a:r>
            <a:r>
              <a:rPr lang="en-US" altLang="zh-CN" sz="2000" b="1"/>
              <a:t>/</a:t>
            </a:r>
            <a:r>
              <a:rPr lang="zh-CN" altLang="en-US" sz="2000" b="1"/>
              <a:t>工日（原定额和电网均为</a:t>
            </a:r>
            <a:r>
              <a:rPr lang="en-US" altLang="zh-CN" sz="2000" b="1"/>
              <a:t>34</a:t>
            </a:r>
            <a:r>
              <a:rPr lang="zh-CN" altLang="en-US" sz="2000" b="1"/>
              <a:t>元</a:t>
            </a:r>
            <a:r>
              <a:rPr lang="en-US" altLang="zh-CN" sz="2000" b="1"/>
              <a:t>/</a:t>
            </a:r>
            <a:r>
              <a:rPr lang="zh-CN" altLang="en-US" sz="2000" b="1"/>
              <a:t>工日），输电技术工单价为</a:t>
            </a:r>
            <a:r>
              <a:rPr lang="en-US" altLang="zh-CN" sz="2000" b="1"/>
              <a:t>59 </a:t>
            </a:r>
            <a:r>
              <a:rPr lang="zh-CN" altLang="en-US" sz="2000" b="1"/>
              <a:t>元</a:t>
            </a:r>
            <a:r>
              <a:rPr lang="en-US" altLang="zh-CN" sz="2000" b="1"/>
              <a:t>/</a:t>
            </a:r>
            <a:r>
              <a:rPr lang="zh-CN" altLang="en-US" sz="2000" b="1"/>
              <a:t>工日（原定额为</a:t>
            </a:r>
            <a:r>
              <a:rPr lang="en-US" altLang="zh-CN" sz="2000" b="1"/>
              <a:t>53</a:t>
            </a:r>
            <a:r>
              <a:rPr lang="zh-CN" altLang="en-US" sz="2000" b="1"/>
              <a:t>元</a:t>
            </a:r>
            <a:r>
              <a:rPr lang="en-US" altLang="zh-CN" sz="2000" b="1"/>
              <a:t>/</a:t>
            </a:r>
            <a:r>
              <a:rPr lang="zh-CN" altLang="en-US" sz="2000" b="1"/>
              <a:t>工日，电网为</a:t>
            </a:r>
            <a:r>
              <a:rPr lang="en-US" altLang="zh-CN" sz="2000" b="1"/>
              <a:t>55</a:t>
            </a:r>
            <a:r>
              <a:rPr lang="zh-CN" altLang="en-US" sz="2000" b="1"/>
              <a:t>元</a:t>
            </a:r>
            <a:r>
              <a:rPr lang="en-US" altLang="zh-CN" sz="2000" b="1"/>
              <a:t>/</a:t>
            </a:r>
            <a:r>
              <a:rPr lang="zh-CN" altLang="en-US" sz="2000" b="1"/>
              <a:t>工日）。定额工日内已包括与调试工作之间的配合用工。</a:t>
            </a:r>
          </a:p>
          <a:p>
            <a:pPr indent="0">
              <a:lnSpc>
                <a:spcPts val="2900"/>
              </a:lnSpc>
              <a:buFontTx/>
              <a:buNone/>
            </a:pPr>
            <a:r>
              <a:rPr lang="en-US" altLang="zh-CN" sz="2000" b="1"/>
              <a:t>2</a:t>
            </a:r>
            <a:r>
              <a:rPr lang="zh-CN" altLang="en-US" sz="2000" b="1"/>
              <a:t>．材料费</a:t>
            </a:r>
            <a:r>
              <a:rPr lang="en-US" altLang="zh-CN" sz="2000" b="1"/>
              <a:t>:</a:t>
            </a:r>
            <a:r>
              <a:rPr lang="zh-CN" altLang="en-US" sz="2000" b="1"/>
              <a:t>计价材料和未计价材料</a:t>
            </a:r>
          </a:p>
          <a:p>
            <a:pPr indent="0">
              <a:lnSpc>
                <a:spcPts val="2900"/>
              </a:lnSpc>
              <a:buFontTx/>
              <a:buNone/>
            </a:pPr>
            <a:r>
              <a:rPr lang="zh-CN" altLang="en-US" sz="2000" b="1"/>
              <a:t>计价材料用量包括合理的施工用量和施工损耗。其中，周转性材料按摊销量计列；零星材料合并为其他材料费。定额中计价材料单价按照电力行业</a:t>
            </a:r>
            <a:r>
              <a:rPr lang="en-US" altLang="zh-CN" sz="2000" b="1"/>
              <a:t>2015 </a:t>
            </a:r>
            <a:r>
              <a:rPr lang="zh-CN" altLang="en-US" sz="2000" b="1"/>
              <a:t>年第一季度材料预算价格综合取定。</a:t>
            </a:r>
            <a:endParaRPr lang="en-US" altLang="zh-CN" sz="2000"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73495E7B-6E9E-461B-AC2C-53AE2BBFE706}"/>
              </a:ext>
            </a:extLst>
          </p:cNvPr>
          <p:cNvSpPr>
            <a:spLocks noGrp="1" noChangeArrowheads="1"/>
          </p:cNvSpPr>
          <p:nvPr>
            <p:ph type="title" idx="4294967295"/>
          </p:nvPr>
        </p:nvSpPr>
        <p:spPr>
          <a:xfrm>
            <a:off x="2195513" y="333375"/>
            <a:ext cx="6564312" cy="1143000"/>
          </a:xfrm>
        </p:spPr>
        <p:txBody>
          <a:bodyPr/>
          <a:lstStyle/>
          <a:p>
            <a:pPr eaLnBrk="1" hangingPunct="1"/>
            <a:r>
              <a:rPr lang="zh-CN" altLang="en-US" sz="4000" b="1"/>
              <a:t>二、定额水平取定原则</a:t>
            </a:r>
          </a:p>
        </p:txBody>
      </p:sp>
      <p:sp>
        <p:nvSpPr>
          <p:cNvPr id="9219" name="Rectangle 3">
            <a:extLst>
              <a:ext uri="{FF2B5EF4-FFF2-40B4-BE49-F238E27FC236}">
                <a16:creationId xmlns:a16="http://schemas.microsoft.com/office/drawing/2014/main" id="{98C5D5C8-0DF6-4470-977E-6829DE90D280}"/>
              </a:ext>
            </a:extLst>
          </p:cNvPr>
          <p:cNvSpPr>
            <a:spLocks noGrp="1" noChangeArrowheads="1"/>
          </p:cNvSpPr>
          <p:nvPr>
            <p:ph type="body" idx="4294967295"/>
          </p:nvPr>
        </p:nvSpPr>
        <p:spPr>
          <a:xfrm>
            <a:off x="900113" y="1341438"/>
            <a:ext cx="7947025" cy="5256212"/>
          </a:xfrm>
        </p:spPr>
        <p:txBody>
          <a:bodyPr/>
          <a:lstStyle/>
          <a:p>
            <a:pPr indent="0">
              <a:lnSpc>
                <a:spcPts val="2900"/>
              </a:lnSpc>
              <a:buFontTx/>
              <a:buNone/>
            </a:pPr>
            <a:r>
              <a:rPr lang="en-US" altLang="zh-CN" sz="2000" b="1"/>
              <a:t>3</a:t>
            </a:r>
            <a:r>
              <a:rPr lang="zh-CN" altLang="en-US" sz="2000" b="1"/>
              <a:t>．机械费</a:t>
            </a:r>
          </a:p>
          <a:p>
            <a:pPr indent="0"/>
            <a:r>
              <a:rPr lang="zh-CN" altLang="en-US" sz="2000" b="1"/>
              <a:t>本定额施工机械台班中均已考虑了施工人员上下班用车。施工机械台班均是按正常合理的机械配备和大多数施工企业的机械化程度综合取定，如实际与定额不一致时，除章节另有说明外，均不作调整。</a:t>
            </a:r>
            <a:endParaRPr lang="en-US" altLang="zh-CN" sz="2000" b="1"/>
          </a:p>
          <a:p>
            <a:pPr indent="0"/>
            <a:r>
              <a:rPr lang="en-US" altLang="zh-CN" sz="2000" b="1"/>
              <a:t> </a:t>
            </a:r>
            <a:r>
              <a:rPr lang="zh-CN" altLang="en-US" sz="2000" b="1"/>
              <a:t>不构成固定资产的小型机械或仪表，未计列机械台班用量，包括在《电网技术改造工程预算编制与计算规定（</a:t>
            </a:r>
            <a:r>
              <a:rPr lang="en-US" altLang="zh-CN" sz="2000" b="1"/>
              <a:t>2015 </a:t>
            </a:r>
            <a:r>
              <a:rPr lang="zh-CN" altLang="en-US" sz="2000" b="1"/>
              <a:t>年版）》的施工工具用具使用费中。</a:t>
            </a:r>
            <a:endParaRPr lang="en-US" altLang="zh-CN" sz="2000" b="1"/>
          </a:p>
          <a:p>
            <a:pPr indent="0"/>
            <a:r>
              <a:rPr lang="en-US" altLang="zh-CN" sz="2000" b="1"/>
              <a:t> </a:t>
            </a:r>
            <a:r>
              <a:rPr lang="zh-CN" altLang="en-US" sz="2000" b="1"/>
              <a:t>施工机械台班费按</a:t>
            </a:r>
            <a:r>
              <a:rPr lang="en-US" altLang="zh-CN" sz="2000" b="1"/>
              <a:t>2015 </a:t>
            </a:r>
            <a:r>
              <a:rPr lang="zh-CN" altLang="en-US" sz="2000" b="1"/>
              <a:t>年电力行业机械台班库综合取定。</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43CBEA66-2DC8-4ED2-97BF-1B5B45D57B40}"/>
              </a:ext>
            </a:extLst>
          </p:cNvPr>
          <p:cNvSpPr>
            <a:spLocks noGrp="1" noChangeArrowheads="1"/>
          </p:cNvSpPr>
          <p:nvPr>
            <p:ph type="title" idx="4294967295"/>
          </p:nvPr>
        </p:nvSpPr>
        <p:spPr>
          <a:xfrm>
            <a:off x="2195513" y="260350"/>
            <a:ext cx="6059487" cy="1143000"/>
          </a:xfrm>
        </p:spPr>
        <p:txBody>
          <a:bodyPr/>
          <a:lstStyle/>
          <a:p>
            <a:pPr eaLnBrk="1" hangingPunct="1"/>
            <a:r>
              <a:rPr lang="zh-CN" altLang="en-US" sz="4000" b="1"/>
              <a:t>三、主要编制依据</a:t>
            </a:r>
          </a:p>
        </p:txBody>
      </p:sp>
      <p:sp>
        <p:nvSpPr>
          <p:cNvPr id="10243" name="Rectangle 3">
            <a:extLst>
              <a:ext uri="{FF2B5EF4-FFF2-40B4-BE49-F238E27FC236}">
                <a16:creationId xmlns:a16="http://schemas.microsoft.com/office/drawing/2014/main" id="{5D4AD1E4-3E27-4326-B8F6-18B8988AD9DF}"/>
              </a:ext>
            </a:extLst>
          </p:cNvPr>
          <p:cNvSpPr>
            <a:spLocks noGrp="1" noChangeArrowheads="1"/>
          </p:cNvSpPr>
          <p:nvPr>
            <p:ph type="body" idx="4294967295"/>
          </p:nvPr>
        </p:nvSpPr>
        <p:spPr>
          <a:xfrm>
            <a:off x="1835150" y="1628775"/>
            <a:ext cx="6767513" cy="4525963"/>
          </a:xfrm>
        </p:spPr>
        <p:txBody>
          <a:bodyPr/>
          <a:lstStyle/>
          <a:p>
            <a:pPr indent="0" eaLnBrk="1" hangingPunct="1">
              <a:lnSpc>
                <a:spcPct val="180000"/>
              </a:lnSpc>
              <a:buFontTx/>
              <a:buNone/>
            </a:pPr>
            <a:r>
              <a:rPr lang="zh-CN" altLang="en-US" sz="2400" b="1"/>
              <a:t>本定额是根据国家和国家有关部门发布的设计标准、技术规程、规范、质量评定标准和安全技术操作规程，按技术改造和检修工程的施工条件及合理的施工组织设计进行编制的。</a:t>
            </a:r>
            <a:br>
              <a:rPr lang="zh-CN" altLang="en-US" sz="2400" b="1"/>
            </a:br>
            <a:r>
              <a:rPr lang="zh-CN" altLang="en-US" sz="2400" b="1"/>
              <a:t>包括国家标准、行业标准、企业标准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379B70AF-23E6-4EA9-A2D8-674E70D4F2F1}"/>
              </a:ext>
            </a:extLst>
          </p:cNvPr>
          <p:cNvSpPr>
            <a:spLocks noGrp="1" noChangeArrowheads="1"/>
          </p:cNvSpPr>
          <p:nvPr>
            <p:ph type="title" idx="4294967295"/>
          </p:nvPr>
        </p:nvSpPr>
        <p:spPr>
          <a:xfrm>
            <a:off x="2051050" y="549275"/>
            <a:ext cx="6049963" cy="863600"/>
          </a:xfrm>
        </p:spPr>
        <p:txBody>
          <a:bodyPr/>
          <a:lstStyle/>
          <a:p>
            <a:pPr eaLnBrk="1" hangingPunct="1"/>
            <a:r>
              <a:rPr lang="zh-CN" altLang="en-US" sz="4000" b="1"/>
              <a:t>三、主要编制依据</a:t>
            </a:r>
          </a:p>
        </p:txBody>
      </p:sp>
      <p:sp>
        <p:nvSpPr>
          <p:cNvPr id="11267" name="Rectangle 3">
            <a:extLst>
              <a:ext uri="{FF2B5EF4-FFF2-40B4-BE49-F238E27FC236}">
                <a16:creationId xmlns:a16="http://schemas.microsoft.com/office/drawing/2014/main" id="{F61AFDA0-9F1C-4D22-B8D8-6F07640C7DFE}"/>
              </a:ext>
            </a:extLst>
          </p:cNvPr>
          <p:cNvSpPr>
            <a:spLocks noGrp="1" noChangeArrowheads="1"/>
          </p:cNvSpPr>
          <p:nvPr>
            <p:ph type="body" idx="4294967295"/>
          </p:nvPr>
        </p:nvSpPr>
        <p:spPr>
          <a:xfrm>
            <a:off x="1331913" y="1557338"/>
            <a:ext cx="7570787" cy="4895850"/>
          </a:xfrm>
        </p:spPr>
        <p:txBody>
          <a:bodyPr/>
          <a:lstStyle/>
          <a:p>
            <a:r>
              <a:rPr lang="zh-CN" altLang="en-US" sz="1800" b="1"/>
              <a:t>（一）中华人民共和国国家标准</a:t>
            </a:r>
            <a:r>
              <a:rPr lang="en-US" altLang="zh-CN" sz="1800" b="1"/>
              <a:t>8</a:t>
            </a:r>
            <a:r>
              <a:rPr lang="zh-CN" altLang="en-US" sz="1800" b="1"/>
              <a:t>个</a:t>
            </a:r>
          </a:p>
          <a:p>
            <a:r>
              <a:rPr lang="en-US" altLang="zh-CN" sz="1800" b="1"/>
              <a:t>1</a:t>
            </a:r>
            <a:r>
              <a:rPr lang="zh-CN" altLang="en-US" sz="1800" b="1"/>
              <a:t>．</a:t>
            </a:r>
            <a:r>
              <a:rPr lang="en-US" altLang="zh-CN" sz="1800" b="1"/>
              <a:t>GB 50173</a:t>
            </a:r>
            <a:r>
              <a:rPr lang="zh-CN" altLang="en-US" sz="1800" b="1"/>
              <a:t>—</a:t>
            </a:r>
            <a:r>
              <a:rPr lang="en-US" altLang="zh-CN" sz="1800" b="1"/>
              <a:t>2014 </a:t>
            </a:r>
            <a:r>
              <a:rPr lang="zh-CN" altLang="en-US" sz="1800" b="1"/>
              <a:t>电气装置安装工程</a:t>
            </a:r>
            <a:r>
              <a:rPr lang="en-US" altLang="zh-CN" sz="1800" b="1"/>
              <a:t>35kV </a:t>
            </a:r>
            <a:r>
              <a:rPr lang="zh-CN" altLang="en-US" sz="1800" b="1"/>
              <a:t>及以下架空电力线路施工及验收规范</a:t>
            </a:r>
          </a:p>
          <a:p>
            <a:r>
              <a:rPr lang="en-US" altLang="zh-CN" sz="1800" b="1"/>
              <a:t>2</a:t>
            </a:r>
            <a:r>
              <a:rPr lang="zh-CN" altLang="en-US" sz="1800" b="1"/>
              <a:t>．</a:t>
            </a:r>
            <a:r>
              <a:rPr lang="en-US" altLang="zh-CN" sz="1800" b="1"/>
              <a:t>GB 50233</a:t>
            </a:r>
            <a:r>
              <a:rPr lang="zh-CN" altLang="en-US" sz="1800" b="1"/>
              <a:t>—</a:t>
            </a:r>
            <a:r>
              <a:rPr lang="en-US" altLang="zh-CN" sz="1800" b="1"/>
              <a:t>2005 110</a:t>
            </a:r>
            <a:r>
              <a:rPr lang="zh-CN" altLang="en-US" sz="1800" b="1"/>
              <a:t>～</a:t>
            </a:r>
            <a:r>
              <a:rPr lang="en-US" altLang="zh-CN" sz="1800" b="1"/>
              <a:t>500kV </a:t>
            </a:r>
            <a:r>
              <a:rPr lang="zh-CN" altLang="en-US" sz="1800" b="1"/>
              <a:t>架空送电线路施工及验收规范</a:t>
            </a:r>
          </a:p>
          <a:p>
            <a:r>
              <a:rPr lang="en-US" altLang="zh-CN" sz="1800" b="1"/>
              <a:t>3</a:t>
            </a:r>
            <a:r>
              <a:rPr lang="zh-CN" altLang="en-US" sz="1800" b="1"/>
              <a:t>．</a:t>
            </a:r>
            <a:r>
              <a:rPr lang="en-US" altLang="zh-CN" sz="1800" b="1"/>
              <a:t>GB 50168</a:t>
            </a:r>
            <a:r>
              <a:rPr lang="zh-CN" altLang="en-US" sz="1800" b="1"/>
              <a:t>—</a:t>
            </a:r>
            <a:r>
              <a:rPr lang="en-US" altLang="zh-CN" sz="1800" b="1"/>
              <a:t>2006 </a:t>
            </a:r>
            <a:r>
              <a:rPr lang="zh-CN" altLang="en-US" sz="1800" b="1"/>
              <a:t>电气装置安装工程电缆线路施工及验收规范</a:t>
            </a:r>
          </a:p>
          <a:p>
            <a:r>
              <a:rPr lang="en-US" altLang="zh-CN" sz="1800" b="1"/>
              <a:t>4</a:t>
            </a:r>
            <a:r>
              <a:rPr lang="zh-CN" altLang="en-US" sz="1800" b="1"/>
              <a:t>．</a:t>
            </a:r>
            <a:r>
              <a:rPr lang="en-US" altLang="zh-CN" sz="1800" b="1"/>
              <a:t>GB 50169</a:t>
            </a:r>
            <a:r>
              <a:rPr lang="zh-CN" altLang="en-US" sz="1800" b="1"/>
              <a:t>—</a:t>
            </a:r>
            <a:r>
              <a:rPr lang="en-US" altLang="zh-CN" sz="1800" b="1"/>
              <a:t>2006 </a:t>
            </a:r>
            <a:r>
              <a:rPr lang="zh-CN" altLang="en-US" sz="1800" b="1"/>
              <a:t>电气装置安装工程接地装置施工及验收规范</a:t>
            </a:r>
          </a:p>
          <a:p>
            <a:r>
              <a:rPr lang="en-US" altLang="zh-CN" sz="1800" b="1"/>
              <a:t>5</a:t>
            </a:r>
            <a:r>
              <a:rPr lang="zh-CN" altLang="en-US" sz="1800" b="1"/>
              <a:t>．</a:t>
            </a:r>
            <a:r>
              <a:rPr lang="en-US" altLang="zh-CN" sz="1800" b="1"/>
              <a:t>GB 50217</a:t>
            </a:r>
            <a:r>
              <a:rPr lang="zh-CN" altLang="en-US" sz="1800" b="1"/>
              <a:t>—</a:t>
            </a:r>
            <a:r>
              <a:rPr lang="en-US" altLang="zh-CN" sz="1800" b="1"/>
              <a:t>2007 </a:t>
            </a:r>
            <a:r>
              <a:rPr lang="zh-CN" altLang="en-US" sz="1800" b="1"/>
              <a:t>电力工程电缆设计规范</a:t>
            </a:r>
          </a:p>
          <a:p>
            <a:r>
              <a:rPr lang="en-US" altLang="zh-CN" sz="1800" b="1"/>
              <a:t>6</a:t>
            </a:r>
            <a:r>
              <a:rPr lang="zh-CN" altLang="en-US" sz="1800" b="1"/>
              <a:t>．</a:t>
            </a:r>
            <a:r>
              <a:rPr lang="en-US" altLang="zh-CN" sz="1800" b="1"/>
              <a:t>GB 50150</a:t>
            </a:r>
            <a:r>
              <a:rPr lang="zh-CN" altLang="en-US" sz="1800" b="1"/>
              <a:t>—</a:t>
            </a:r>
            <a:r>
              <a:rPr lang="en-US" altLang="zh-CN" sz="1800" b="1"/>
              <a:t>2006 </a:t>
            </a:r>
            <a:r>
              <a:rPr lang="zh-CN" altLang="en-US" sz="1800" b="1"/>
              <a:t>电气装置安装工程电气设备交接试验标准</a:t>
            </a:r>
          </a:p>
          <a:p>
            <a:r>
              <a:rPr lang="en-US" altLang="zh-CN" sz="1800" b="1"/>
              <a:t>7</a:t>
            </a:r>
            <a:r>
              <a:rPr lang="zh-CN" altLang="en-US" sz="1800" b="1"/>
              <a:t>．</a:t>
            </a:r>
            <a:r>
              <a:rPr lang="en-US" altLang="zh-CN" sz="1800" b="1"/>
              <a:t>GB 50389</a:t>
            </a:r>
            <a:r>
              <a:rPr lang="zh-CN" altLang="en-US" sz="1800" b="1"/>
              <a:t>—</a:t>
            </a:r>
            <a:r>
              <a:rPr lang="en-US" altLang="zh-CN" sz="1800" b="1"/>
              <a:t>2006 750kV </a:t>
            </a:r>
            <a:r>
              <a:rPr lang="zh-CN" altLang="en-US" sz="1800" b="1"/>
              <a:t>架空送电线路施工及验收规范</a:t>
            </a:r>
          </a:p>
          <a:p>
            <a:r>
              <a:rPr lang="en-US" altLang="zh-CN" sz="1800" b="1"/>
              <a:t>8</a:t>
            </a:r>
            <a:r>
              <a:rPr lang="zh-CN" altLang="en-US" sz="1800" b="1"/>
              <a:t>．</a:t>
            </a:r>
            <a:r>
              <a:rPr lang="en-US" altLang="zh-CN" sz="1800" b="1"/>
              <a:t>GB 50545</a:t>
            </a:r>
            <a:r>
              <a:rPr lang="zh-CN" altLang="en-US" sz="1800" b="1"/>
              <a:t>—</a:t>
            </a:r>
            <a:r>
              <a:rPr lang="en-US" altLang="zh-CN" sz="1800" b="1"/>
              <a:t>2006 110kV</a:t>
            </a:r>
            <a:r>
              <a:rPr lang="zh-CN" altLang="en-US" sz="1800" b="1"/>
              <a:t>～</a:t>
            </a:r>
            <a:r>
              <a:rPr lang="en-US" altLang="zh-CN" sz="1800" b="1"/>
              <a:t>750kV </a:t>
            </a:r>
            <a:r>
              <a:rPr lang="zh-CN" altLang="en-US" sz="1800" b="1"/>
              <a:t>架空输电线路设计规范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BB6E7BF4-FB7F-4E95-B776-DD97C18702E9}"/>
              </a:ext>
            </a:extLst>
          </p:cNvPr>
          <p:cNvSpPr>
            <a:spLocks noGrp="1" noChangeArrowheads="1"/>
          </p:cNvSpPr>
          <p:nvPr>
            <p:ph type="title" idx="4294967295"/>
          </p:nvPr>
        </p:nvSpPr>
        <p:spPr>
          <a:xfrm>
            <a:off x="2268538" y="260350"/>
            <a:ext cx="5976937" cy="850900"/>
          </a:xfrm>
        </p:spPr>
        <p:txBody>
          <a:bodyPr/>
          <a:lstStyle/>
          <a:p>
            <a:pPr eaLnBrk="1" hangingPunct="1"/>
            <a:r>
              <a:rPr lang="zh-CN" altLang="en-US" sz="4000" b="1"/>
              <a:t>三、主要编制依据</a:t>
            </a:r>
          </a:p>
        </p:txBody>
      </p:sp>
      <p:sp>
        <p:nvSpPr>
          <p:cNvPr id="12291" name="Rectangle 3">
            <a:extLst>
              <a:ext uri="{FF2B5EF4-FFF2-40B4-BE49-F238E27FC236}">
                <a16:creationId xmlns:a16="http://schemas.microsoft.com/office/drawing/2014/main" id="{4EA921E9-0016-4E16-BE99-4C6E2B451639}"/>
              </a:ext>
            </a:extLst>
          </p:cNvPr>
          <p:cNvSpPr>
            <a:spLocks noGrp="1" noChangeArrowheads="1"/>
          </p:cNvSpPr>
          <p:nvPr>
            <p:ph type="body" idx="4294967295"/>
          </p:nvPr>
        </p:nvSpPr>
        <p:spPr>
          <a:xfrm>
            <a:off x="1331913" y="1196975"/>
            <a:ext cx="7632700" cy="5400675"/>
          </a:xfrm>
        </p:spPr>
        <p:txBody>
          <a:bodyPr/>
          <a:lstStyle/>
          <a:p>
            <a:pPr>
              <a:buFontTx/>
              <a:buNone/>
            </a:pPr>
            <a:r>
              <a:rPr lang="zh-CN" altLang="en-US" sz="1800" b="1"/>
              <a:t>（二）中华人民共和国电力行业标准</a:t>
            </a:r>
            <a:r>
              <a:rPr lang="en-US" altLang="zh-CN" sz="1800" b="1"/>
              <a:t>26</a:t>
            </a:r>
            <a:r>
              <a:rPr lang="zh-CN" altLang="en-US" sz="1800" b="1"/>
              <a:t>个</a:t>
            </a:r>
          </a:p>
          <a:p>
            <a:r>
              <a:rPr lang="en-US" altLang="zh-CN" sz="1800" b="1"/>
              <a:t>1</a:t>
            </a:r>
            <a:r>
              <a:rPr lang="zh-CN" altLang="en-US" sz="1800" b="1"/>
              <a:t>．</a:t>
            </a:r>
            <a:r>
              <a:rPr lang="en-US" altLang="zh-CN" sz="1800" b="1"/>
              <a:t>DL/T 5122</a:t>
            </a:r>
            <a:r>
              <a:rPr lang="zh-CN" altLang="en-US" sz="1800" b="1"/>
              <a:t>—</a:t>
            </a:r>
            <a:r>
              <a:rPr lang="en-US" altLang="zh-CN" sz="1800" b="1"/>
              <a:t>2000 500kV </a:t>
            </a:r>
            <a:r>
              <a:rPr lang="zh-CN" altLang="en-US" sz="1800" b="1"/>
              <a:t>架空送电线路勘测技术规程</a:t>
            </a:r>
          </a:p>
          <a:p>
            <a:r>
              <a:rPr lang="en-US" altLang="zh-CN" sz="1800" b="1"/>
              <a:t>2</a:t>
            </a:r>
            <a:r>
              <a:rPr lang="zh-CN" altLang="en-US" sz="1800" b="1"/>
              <a:t>．</a:t>
            </a:r>
            <a:r>
              <a:rPr lang="en-US" altLang="zh-CN" sz="1800" b="1"/>
              <a:t>DL/T 5219</a:t>
            </a:r>
            <a:r>
              <a:rPr lang="zh-CN" altLang="en-US" sz="1800" b="1"/>
              <a:t>—</a:t>
            </a:r>
            <a:r>
              <a:rPr lang="en-US" altLang="zh-CN" sz="1800" b="1"/>
              <a:t>2014 </a:t>
            </a:r>
            <a:r>
              <a:rPr lang="zh-CN" altLang="en-US" sz="1800" b="1"/>
              <a:t>架空输电线路基础设计技术规程</a:t>
            </a:r>
          </a:p>
          <a:p>
            <a:r>
              <a:rPr lang="en-US" altLang="zh-CN" sz="1800" b="1"/>
              <a:t>3</a:t>
            </a:r>
            <a:r>
              <a:rPr lang="zh-CN" altLang="en-US" sz="1800" b="1"/>
              <a:t>．</a:t>
            </a:r>
            <a:r>
              <a:rPr lang="en-US" altLang="zh-CN" sz="1800" b="1"/>
              <a:t>DL/T 5154</a:t>
            </a:r>
            <a:r>
              <a:rPr lang="zh-CN" altLang="en-US" sz="1800" b="1"/>
              <a:t>—</a:t>
            </a:r>
            <a:r>
              <a:rPr lang="en-US" altLang="zh-CN" sz="1800" b="1"/>
              <a:t>2012 </a:t>
            </a:r>
            <a:r>
              <a:rPr lang="zh-CN" altLang="en-US" sz="1800" b="1"/>
              <a:t>架空输电线路杆塔结构设计技术规定</a:t>
            </a:r>
          </a:p>
          <a:p>
            <a:r>
              <a:rPr lang="en-US" altLang="zh-CN" sz="1800" b="1"/>
              <a:t>4</a:t>
            </a:r>
            <a:r>
              <a:rPr lang="zh-CN" altLang="en-US" sz="1800" b="1"/>
              <a:t>．</a:t>
            </a:r>
            <a:r>
              <a:rPr lang="en-US" altLang="zh-CN" sz="1800" b="1"/>
              <a:t>DL/T 5130</a:t>
            </a:r>
            <a:r>
              <a:rPr lang="zh-CN" altLang="en-US" sz="1800" b="1"/>
              <a:t>—</a:t>
            </a:r>
            <a:r>
              <a:rPr lang="en-US" altLang="zh-CN" sz="1800" b="1"/>
              <a:t>2001 </a:t>
            </a:r>
            <a:r>
              <a:rPr lang="zh-CN" altLang="en-US" sz="1800" b="1"/>
              <a:t>架空送电线路钢管杆设计技术规定</a:t>
            </a:r>
          </a:p>
          <a:p>
            <a:r>
              <a:rPr lang="en-US" altLang="zh-CN" sz="1800" b="1"/>
              <a:t>5</a:t>
            </a:r>
            <a:r>
              <a:rPr lang="zh-CN" altLang="en-US" sz="1800" b="1"/>
              <a:t>．</a:t>
            </a:r>
            <a:r>
              <a:rPr lang="en-US" altLang="zh-CN" sz="1800" b="1"/>
              <a:t>DL/T 5092</a:t>
            </a:r>
            <a:r>
              <a:rPr lang="zh-CN" altLang="en-US" sz="1800" b="1"/>
              <a:t>—</a:t>
            </a:r>
            <a:r>
              <a:rPr lang="en-US" altLang="zh-CN" sz="1800" b="1"/>
              <a:t>1999 110kV</a:t>
            </a:r>
            <a:r>
              <a:rPr lang="zh-CN" altLang="en-US" sz="1800" b="1"/>
              <a:t>～</a:t>
            </a:r>
            <a:r>
              <a:rPr lang="en-US" altLang="zh-CN" sz="1800" b="1"/>
              <a:t>500kV </a:t>
            </a:r>
            <a:r>
              <a:rPr lang="zh-CN" altLang="en-US" sz="1800" b="1"/>
              <a:t>架空送电线路设计技术规程</a:t>
            </a:r>
          </a:p>
          <a:p>
            <a:r>
              <a:rPr lang="en-US" altLang="zh-CN" sz="1800" b="1"/>
              <a:t>6</a:t>
            </a:r>
            <a:r>
              <a:rPr lang="zh-CN" altLang="en-US" sz="1800" b="1"/>
              <a:t>．</a:t>
            </a:r>
            <a:r>
              <a:rPr lang="en-US" altLang="zh-CN" sz="1800" b="1"/>
              <a:t>DL/T 5217</a:t>
            </a:r>
            <a:r>
              <a:rPr lang="zh-CN" altLang="en-US" sz="1800" b="1"/>
              <a:t>—</a:t>
            </a:r>
            <a:r>
              <a:rPr lang="en-US" altLang="zh-CN" sz="1800" b="1"/>
              <a:t>2005 220kV</a:t>
            </a:r>
            <a:r>
              <a:rPr lang="zh-CN" altLang="en-US" sz="1800" b="1"/>
              <a:t>～</a:t>
            </a:r>
            <a:r>
              <a:rPr lang="en-US" altLang="zh-CN" sz="1800" b="1"/>
              <a:t>500kV </a:t>
            </a:r>
            <a:r>
              <a:rPr lang="zh-CN" altLang="en-US" sz="1800" b="1"/>
              <a:t>紧凑型架空送电线路设计技术规定</a:t>
            </a:r>
          </a:p>
          <a:p>
            <a:r>
              <a:rPr lang="en-US" altLang="zh-CN" sz="1800" b="1"/>
              <a:t>7</a:t>
            </a:r>
            <a:r>
              <a:rPr lang="zh-CN" altLang="en-US" sz="1800" b="1"/>
              <a:t>．</a:t>
            </a:r>
            <a:r>
              <a:rPr lang="en-US" altLang="zh-CN" sz="1800" b="1"/>
              <a:t>DL/T 5049</a:t>
            </a:r>
            <a:r>
              <a:rPr lang="zh-CN" altLang="en-US" sz="1800" b="1"/>
              <a:t>—</a:t>
            </a:r>
            <a:r>
              <a:rPr lang="en-US" altLang="zh-CN" sz="1800" b="1"/>
              <a:t>2006 </a:t>
            </a:r>
            <a:r>
              <a:rPr lang="zh-CN" altLang="en-US" sz="1800" b="1"/>
              <a:t>架空送电线路大跨越工程勘测技术规程</a:t>
            </a:r>
          </a:p>
          <a:p>
            <a:r>
              <a:rPr lang="en-US" altLang="zh-CN" sz="1800" b="1"/>
              <a:t>8</a:t>
            </a:r>
            <a:r>
              <a:rPr lang="zh-CN" altLang="en-US" sz="1800" b="1"/>
              <a:t>．</a:t>
            </a:r>
            <a:r>
              <a:rPr lang="en-US" altLang="zh-CN" sz="1800" b="1"/>
              <a:t>DL/T 5168</a:t>
            </a:r>
            <a:r>
              <a:rPr lang="zh-CN" altLang="en-US" sz="1800" b="1"/>
              <a:t>—</a:t>
            </a:r>
            <a:r>
              <a:rPr lang="en-US" altLang="zh-CN" sz="1800" b="1"/>
              <a:t>2002 110kV</a:t>
            </a:r>
            <a:r>
              <a:rPr lang="zh-CN" altLang="en-US" sz="1800" b="1"/>
              <a:t>～</a:t>
            </a:r>
            <a:r>
              <a:rPr lang="en-US" altLang="zh-CN" sz="1800" b="1"/>
              <a:t>500kV </a:t>
            </a:r>
            <a:r>
              <a:rPr lang="zh-CN" altLang="en-US" sz="1800" b="1"/>
              <a:t>架空电力线路工程施工质量及评定规程</a:t>
            </a:r>
          </a:p>
          <a:p>
            <a:r>
              <a:rPr lang="en-US" altLang="zh-CN" sz="1800" b="1"/>
              <a:t>9</a:t>
            </a:r>
            <a:r>
              <a:rPr lang="zh-CN" altLang="en-US" sz="1800" b="1"/>
              <a:t>．</a:t>
            </a:r>
            <a:r>
              <a:rPr lang="en-US" altLang="zh-CN" sz="1800" b="1"/>
              <a:t>DL/T 436</a:t>
            </a:r>
            <a:r>
              <a:rPr lang="zh-CN" altLang="en-US" sz="1800" b="1"/>
              <a:t>—</a:t>
            </a:r>
            <a:r>
              <a:rPr lang="en-US" altLang="zh-CN" sz="1800" b="1"/>
              <a:t>2005 </a:t>
            </a:r>
            <a:r>
              <a:rPr lang="zh-CN" altLang="en-US" sz="1800" b="1"/>
              <a:t>高压直流架空送电线路技术导则</a:t>
            </a:r>
          </a:p>
          <a:p>
            <a:r>
              <a:rPr lang="en-US" altLang="zh-CN" sz="1800" b="1"/>
              <a:t>10</a:t>
            </a:r>
            <a:r>
              <a:rPr lang="zh-CN" altLang="en-US" sz="1800" b="1"/>
              <a:t>．</a:t>
            </a:r>
            <a:r>
              <a:rPr lang="en-US" altLang="zh-CN" sz="1800" b="1"/>
              <a:t>DL/T 621</a:t>
            </a:r>
            <a:r>
              <a:rPr lang="zh-CN" altLang="en-US" sz="1800" b="1"/>
              <a:t>—</a:t>
            </a:r>
            <a:r>
              <a:rPr lang="en-US" altLang="zh-CN" sz="1800" b="1"/>
              <a:t>1997 </a:t>
            </a:r>
            <a:r>
              <a:rPr lang="zh-CN" altLang="en-US" sz="1800" b="1"/>
              <a:t>交流电气装置的接地</a:t>
            </a:r>
          </a:p>
          <a:p>
            <a:r>
              <a:rPr lang="en-US" altLang="zh-CN" sz="1800" b="1"/>
              <a:t>11</a:t>
            </a:r>
            <a:r>
              <a:rPr lang="zh-CN" altLang="en-US" sz="1800" b="1"/>
              <a:t>．</a:t>
            </a:r>
            <a:r>
              <a:rPr lang="en-US" altLang="zh-CN" sz="1800" b="1"/>
              <a:t>DL/T 832</a:t>
            </a:r>
            <a:r>
              <a:rPr lang="zh-CN" altLang="en-US" sz="1800" b="1"/>
              <a:t>—</a:t>
            </a:r>
            <a:r>
              <a:rPr lang="en-US" altLang="zh-CN" sz="1800" b="1"/>
              <a:t>2003 </a:t>
            </a:r>
            <a:r>
              <a:rPr lang="zh-CN" altLang="en-US" sz="1800" b="1"/>
              <a:t>光纤复合架空地线</a:t>
            </a:r>
          </a:p>
          <a:p>
            <a:r>
              <a:rPr lang="en-US" altLang="zh-CN" sz="1800" b="1"/>
              <a:t>12</a:t>
            </a:r>
            <a:r>
              <a:rPr lang="zh-CN" altLang="en-US" sz="1800" b="1"/>
              <a:t>．</a:t>
            </a:r>
            <a:r>
              <a:rPr lang="en-US" altLang="zh-CN" sz="1800" b="1"/>
              <a:t>DL/T 788</a:t>
            </a:r>
            <a:r>
              <a:rPr lang="zh-CN" altLang="en-US" sz="1800" b="1"/>
              <a:t>—</a:t>
            </a:r>
            <a:r>
              <a:rPr lang="en-US" altLang="zh-CN" sz="1800" b="1"/>
              <a:t>2001 </a:t>
            </a:r>
            <a:r>
              <a:rPr lang="zh-CN" altLang="en-US" sz="1800" b="1"/>
              <a:t>全介质自承式光缆</a:t>
            </a:r>
          </a:p>
          <a:p>
            <a:r>
              <a:rPr lang="en-US" altLang="zh-CN" sz="1800" b="1"/>
              <a:t>13</a:t>
            </a:r>
            <a:r>
              <a:rPr lang="zh-CN" altLang="en-US" sz="1800" b="1"/>
              <a:t>．</a:t>
            </a:r>
            <a:r>
              <a:rPr lang="en-US" altLang="zh-CN" sz="1800" b="1"/>
              <a:t>DL/T 5161.5</a:t>
            </a:r>
            <a:r>
              <a:rPr lang="zh-CN" altLang="en-US" sz="1800" b="1"/>
              <a:t>—</a:t>
            </a:r>
            <a:r>
              <a:rPr lang="en-US" altLang="zh-CN" sz="1800" b="1"/>
              <a:t>2002 </a:t>
            </a:r>
            <a:r>
              <a:rPr lang="zh-CN" altLang="en-US" sz="1800" b="1"/>
              <a:t>电气装置安装工程质量检验及评定规程 第 </a:t>
            </a:r>
            <a:r>
              <a:rPr lang="en-US" altLang="zh-CN" sz="1800" b="1"/>
              <a:t>5 </a:t>
            </a:r>
            <a:r>
              <a:rPr lang="zh-CN" altLang="en-US" sz="1800" b="1"/>
              <a:t>部分：电缆线路施工质量检验</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9D4C5BB2-E90D-4A8F-A78A-14D8BCEBD712}"/>
              </a:ext>
            </a:extLst>
          </p:cNvPr>
          <p:cNvSpPr>
            <a:spLocks noGrp="1" noChangeArrowheads="1"/>
          </p:cNvSpPr>
          <p:nvPr>
            <p:ph type="title" idx="4294967295"/>
          </p:nvPr>
        </p:nvSpPr>
        <p:spPr>
          <a:xfrm>
            <a:off x="2268538" y="260350"/>
            <a:ext cx="5976937" cy="850900"/>
          </a:xfrm>
        </p:spPr>
        <p:txBody>
          <a:bodyPr/>
          <a:lstStyle/>
          <a:p>
            <a:pPr eaLnBrk="1" hangingPunct="1"/>
            <a:r>
              <a:rPr lang="zh-CN" altLang="en-US" sz="4000" b="1"/>
              <a:t>三、主要编制依据</a:t>
            </a:r>
          </a:p>
        </p:txBody>
      </p:sp>
      <p:sp>
        <p:nvSpPr>
          <p:cNvPr id="13315" name="Rectangle 3">
            <a:extLst>
              <a:ext uri="{FF2B5EF4-FFF2-40B4-BE49-F238E27FC236}">
                <a16:creationId xmlns:a16="http://schemas.microsoft.com/office/drawing/2014/main" id="{3FA5435E-8B62-40A5-B1C1-F94B99C8843F}"/>
              </a:ext>
            </a:extLst>
          </p:cNvPr>
          <p:cNvSpPr>
            <a:spLocks noGrp="1" noChangeArrowheads="1"/>
          </p:cNvSpPr>
          <p:nvPr>
            <p:ph type="body" idx="4294967295"/>
          </p:nvPr>
        </p:nvSpPr>
        <p:spPr>
          <a:xfrm>
            <a:off x="1187450" y="1196975"/>
            <a:ext cx="7777163" cy="5400675"/>
          </a:xfrm>
        </p:spPr>
        <p:txBody>
          <a:bodyPr/>
          <a:lstStyle/>
          <a:p>
            <a:pPr>
              <a:buFontTx/>
              <a:buNone/>
            </a:pPr>
            <a:r>
              <a:rPr lang="zh-CN" altLang="en-US" sz="1800" b="1"/>
              <a:t>（二）中华人民共和国电力行业标准</a:t>
            </a:r>
          </a:p>
          <a:p>
            <a:r>
              <a:rPr lang="en-US" altLang="zh-CN" sz="1800" b="1"/>
              <a:t>14</a:t>
            </a:r>
            <a:r>
              <a:rPr lang="zh-CN" altLang="en-US" sz="1800" b="1"/>
              <a:t>．</a:t>
            </a:r>
            <a:r>
              <a:rPr lang="en-US" altLang="zh-CN" sz="1800" b="1"/>
              <a:t>DL/T 5161.10</a:t>
            </a:r>
            <a:r>
              <a:rPr lang="zh-CN" altLang="en-US" sz="1800" b="1"/>
              <a:t>—</a:t>
            </a:r>
            <a:r>
              <a:rPr lang="en-US" altLang="zh-CN" sz="1800" b="1"/>
              <a:t>2002 </a:t>
            </a:r>
            <a:r>
              <a:rPr lang="zh-CN" altLang="en-US" sz="1800" b="1"/>
              <a:t>电气装置安装工程质量检验及评定规程 第 </a:t>
            </a:r>
            <a:r>
              <a:rPr lang="en-US" altLang="zh-CN" sz="1800" b="1"/>
              <a:t>10 </a:t>
            </a:r>
            <a:r>
              <a:rPr lang="zh-CN" altLang="en-US" sz="1800" b="1"/>
              <a:t>部分：</a:t>
            </a:r>
            <a:r>
              <a:rPr lang="en-US" altLang="zh-CN" sz="1800" b="1"/>
              <a:t>35kV </a:t>
            </a:r>
            <a:r>
              <a:rPr lang="zh-CN" altLang="en-US" sz="1800" b="1"/>
              <a:t>及以下架空电力线路施工质量检验</a:t>
            </a:r>
          </a:p>
          <a:p>
            <a:r>
              <a:rPr lang="en-US" altLang="zh-CN" sz="1800" b="1"/>
              <a:t>15</a:t>
            </a:r>
            <a:r>
              <a:rPr lang="zh-CN" altLang="en-US" sz="1800" b="1"/>
              <a:t>．</a:t>
            </a:r>
            <a:r>
              <a:rPr lang="en-US" altLang="zh-CN" sz="1800" b="1"/>
              <a:t>DL/T 599</a:t>
            </a:r>
            <a:r>
              <a:rPr lang="zh-CN" altLang="en-US" sz="1800" b="1"/>
              <a:t>—</a:t>
            </a:r>
            <a:r>
              <a:rPr lang="en-US" altLang="zh-CN" sz="1800" b="1"/>
              <a:t>2005 </a:t>
            </a:r>
            <a:r>
              <a:rPr lang="zh-CN" altLang="en-US" sz="1800" b="1"/>
              <a:t>城市中低压配电网改造技术导则</a:t>
            </a:r>
          </a:p>
          <a:p>
            <a:r>
              <a:rPr lang="en-US" altLang="zh-CN" sz="1800" b="1"/>
              <a:t>16</a:t>
            </a:r>
            <a:r>
              <a:rPr lang="zh-CN" altLang="en-US" sz="1800" b="1"/>
              <a:t>．</a:t>
            </a:r>
            <a:r>
              <a:rPr lang="en-US" altLang="zh-CN" sz="1800" b="1"/>
              <a:t>DL/T 899</a:t>
            </a:r>
            <a:r>
              <a:rPr lang="zh-CN" altLang="en-US" sz="1800" b="1"/>
              <a:t>—</a:t>
            </a:r>
            <a:r>
              <a:rPr lang="en-US" altLang="zh-CN" sz="1800" b="1"/>
              <a:t>2012 </a:t>
            </a:r>
            <a:r>
              <a:rPr lang="zh-CN" altLang="en-US" sz="1800" b="1"/>
              <a:t>架空线路杆塔结构荷载试验</a:t>
            </a:r>
          </a:p>
          <a:p>
            <a:r>
              <a:rPr lang="en-US" altLang="zh-CN" sz="1800" b="1"/>
              <a:t>17</a:t>
            </a:r>
            <a:r>
              <a:rPr lang="zh-CN" altLang="en-US" sz="1800" b="1"/>
              <a:t>．</a:t>
            </a:r>
            <a:r>
              <a:rPr lang="en-US" altLang="zh-CN" sz="1800" b="1"/>
              <a:t>DL/T 5076</a:t>
            </a:r>
            <a:r>
              <a:rPr lang="zh-CN" altLang="en-US" sz="1800" b="1"/>
              <a:t>—</a:t>
            </a:r>
            <a:r>
              <a:rPr lang="en-US" altLang="zh-CN" sz="1800" b="1"/>
              <a:t>2008 220kV </a:t>
            </a:r>
            <a:r>
              <a:rPr lang="zh-CN" altLang="en-US" sz="1800" b="1"/>
              <a:t>及以下架空送电线路勘测技术规程</a:t>
            </a:r>
          </a:p>
          <a:p>
            <a:r>
              <a:rPr lang="en-US" altLang="zh-CN" sz="1800" b="1"/>
              <a:t>18</a:t>
            </a:r>
            <a:r>
              <a:rPr lang="zh-CN" altLang="en-US" sz="1800" b="1"/>
              <a:t>．</a:t>
            </a:r>
            <a:r>
              <a:rPr lang="en-US" altLang="zh-CN" sz="1800" b="1"/>
              <a:t>DL/T 5200</a:t>
            </a:r>
            <a:r>
              <a:rPr lang="zh-CN" altLang="en-US" sz="1800" b="1"/>
              <a:t>—</a:t>
            </a:r>
            <a:r>
              <a:rPr lang="en-US" altLang="zh-CN" sz="1800" b="1"/>
              <a:t>2005 10kV </a:t>
            </a:r>
            <a:r>
              <a:rPr lang="zh-CN" altLang="en-US" sz="1800" b="1"/>
              <a:t>及以下架空配电线路设计技术规程</a:t>
            </a:r>
          </a:p>
          <a:p>
            <a:r>
              <a:rPr lang="en-US" altLang="zh-CN" sz="1800" b="1"/>
              <a:t>19</a:t>
            </a:r>
            <a:r>
              <a:rPr lang="zh-CN" altLang="en-US" sz="1800" b="1"/>
              <a:t>．</a:t>
            </a:r>
            <a:r>
              <a:rPr lang="en-US" altLang="zh-CN" sz="1800" b="1"/>
              <a:t>DL 5033</a:t>
            </a:r>
            <a:r>
              <a:rPr lang="zh-CN" altLang="en-US" sz="1800" b="1"/>
              <a:t>—</a:t>
            </a:r>
            <a:r>
              <a:rPr lang="en-US" altLang="zh-CN" sz="1800" b="1"/>
              <a:t>2006 </a:t>
            </a:r>
            <a:r>
              <a:rPr lang="zh-CN" altLang="en-US" sz="1800" b="1"/>
              <a:t>输电线路对电信线路危险和干扰影响防护设计规程</a:t>
            </a:r>
          </a:p>
          <a:p>
            <a:r>
              <a:rPr lang="en-US" altLang="zh-CN" sz="1800" b="1"/>
              <a:t>20</a:t>
            </a:r>
            <a:r>
              <a:rPr lang="zh-CN" altLang="en-US" sz="1800" b="1"/>
              <a:t>．</a:t>
            </a:r>
            <a:r>
              <a:rPr lang="en-US" altLang="zh-CN" sz="1800" b="1"/>
              <a:t>DL 5009.2</a:t>
            </a:r>
            <a:r>
              <a:rPr lang="zh-CN" altLang="en-US" sz="1800" b="1"/>
              <a:t>—</a:t>
            </a:r>
            <a:r>
              <a:rPr lang="en-US" altLang="zh-CN" sz="1800" b="1"/>
              <a:t>2013 </a:t>
            </a:r>
            <a:r>
              <a:rPr lang="zh-CN" altLang="en-US" sz="1800" b="1"/>
              <a:t>电力建设安全工作规程第 </a:t>
            </a:r>
            <a:r>
              <a:rPr lang="en-US" altLang="zh-CN" sz="1800" b="1"/>
              <a:t>2 </a:t>
            </a:r>
            <a:r>
              <a:rPr lang="zh-CN" altLang="en-US" sz="1800" b="1"/>
              <a:t>部分：电力线路</a:t>
            </a:r>
          </a:p>
          <a:p>
            <a:r>
              <a:rPr lang="en-US" altLang="zh-CN" sz="1800" b="1"/>
              <a:t>21</a:t>
            </a:r>
            <a:r>
              <a:rPr lang="zh-CN" altLang="en-US" sz="1800" b="1"/>
              <a:t>．</a:t>
            </a:r>
            <a:r>
              <a:rPr lang="en-US" altLang="zh-CN" sz="1800" b="1"/>
              <a:t>DL 453</a:t>
            </a:r>
            <a:r>
              <a:rPr lang="zh-CN" altLang="en-US" sz="1800" b="1"/>
              <a:t>—</a:t>
            </a:r>
            <a:r>
              <a:rPr lang="en-US" altLang="zh-CN" sz="1800" b="1"/>
              <a:t>1991 </a:t>
            </a:r>
            <a:r>
              <a:rPr lang="zh-CN" altLang="en-US" sz="1800" b="1"/>
              <a:t>高压充油电缆施工工艺规程</a:t>
            </a:r>
          </a:p>
          <a:p>
            <a:r>
              <a:rPr lang="en-US" altLang="zh-CN" sz="1800" b="1"/>
              <a:t>22</a:t>
            </a:r>
            <a:r>
              <a:rPr lang="zh-CN" altLang="en-US" sz="1800" b="1"/>
              <a:t>．</a:t>
            </a:r>
            <a:r>
              <a:rPr lang="en-US" altLang="zh-CN" sz="1800" b="1"/>
              <a:t>DL 409</a:t>
            </a:r>
            <a:r>
              <a:rPr lang="zh-CN" altLang="en-US" sz="1800" b="1"/>
              <a:t>—</a:t>
            </a:r>
            <a:r>
              <a:rPr lang="en-US" altLang="zh-CN" sz="1800" b="1"/>
              <a:t>1991 </a:t>
            </a:r>
            <a:r>
              <a:rPr lang="zh-CN" altLang="en-US" sz="1800" b="1"/>
              <a:t>电业安全工作规程（电力线路部分）</a:t>
            </a:r>
          </a:p>
          <a:p>
            <a:r>
              <a:rPr lang="en-US" altLang="zh-CN" sz="1800" b="1"/>
              <a:t>23</a:t>
            </a:r>
            <a:r>
              <a:rPr lang="zh-CN" altLang="en-US" sz="1800" b="1"/>
              <a:t>．</a:t>
            </a:r>
            <a:r>
              <a:rPr lang="en-US" altLang="zh-CN" sz="1800" b="1"/>
              <a:t>SDJ 277</a:t>
            </a:r>
            <a:r>
              <a:rPr lang="zh-CN" altLang="en-US" sz="1800" b="1"/>
              <a:t>—</a:t>
            </a:r>
            <a:r>
              <a:rPr lang="en-US" altLang="zh-CN" sz="1800" b="1"/>
              <a:t>1990 </a:t>
            </a:r>
            <a:r>
              <a:rPr lang="zh-CN" altLang="en-US" sz="1800" b="1"/>
              <a:t>架空电力线内爆压接施工工艺规程（试行）</a:t>
            </a:r>
          </a:p>
          <a:p>
            <a:r>
              <a:rPr lang="en-US" altLang="zh-CN" sz="1800" b="1"/>
              <a:t>24</a:t>
            </a:r>
            <a:r>
              <a:rPr lang="zh-CN" altLang="en-US" sz="1800" b="1"/>
              <a:t>．</a:t>
            </a:r>
            <a:r>
              <a:rPr lang="en-US" altLang="zh-CN" sz="1800" b="1"/>
              <a:t>DL/T 5220</a:t>
            </a:r>
            <a:r>
              <a:rPr lang="zh-CN" altLang="en-US" sz="1800" b="1"/>
              <a:t>—</a:t>
            </a:r>
            <a:r>
              <a:rPr lang="en-US" altLang="zh-CN" sz="1800" b="1"/>
              <a:t>2005 10kV </a:t>
            </a:r>
            <a:r>
              <a:rPr lang="zh-CN" altLang="en-US" sz="1800" b="1"/>
              <a:t>及以下架空配电线路设计技术规程</a:t>
            </a:r>
          </a:p>
          <a:p>
            <a:r>
              <a:rPr lang="en-US" altLang="zh-CN" sz="1800" b="1"/>
              <a:t>25</a:t>
            </a:r>
            <a:r>
              <a:rPr lang="zh-CN" altLang="en-US" sz="1800" b="1"/>
              <a:t>．</a:t>
            </a:r>
            <a:r>
              <a:rPr lang="en-US" altLang="zh-CN" sz="1800" b="1"/>
              <a:t>DL/T 5342</a:t>
            </a:r>
            <a:r>
              <a:rPr lang="zh-CN" altLang="en-US" sz="1800" b="1"/>
              <a:t>—</a:t>
            </a:r>
            <a:r>
              <a:rPr lang="en-US" altLang="zh-CN" sz="1800" b="1"/>
              <a:t>2006 750kV </a:t>
            </a:r>
            <a:r>
              <a:rPr lang="zh-CN" altLang="en-US" sz="1800" b="1"/>
              <a:t>架空送电线路铁塔组立施工工艺导则</a:t>
            </a:r>
          </a:p>
          <a:p>
            <a:r>
              <a:rPr lang="en-US" altLang="zh-CN" sz="1800" b="1"/>
              <a:t>26</a:t>
            </a:r>
            <a:r>
              <a:rPr lang="zh-CN" altLang="en-US" sz="1800" b="1"/>
              <a:t>．</a:t>
            </a:r>
            <a:r>
              <a:rPr lang="en-US" altLang="zh-CN" sz="1800" b="1"/>
              <a:t>DL/T 5343</a:t>
            </a:r>
            <a:r>
              <a:rPr lang="zh-CN" altLang="en-US" sz="1800" b="1"/>
              <a:t>—</a:t>
            </a:r>
            <a:r>
              <a:rPr lang="en-US" altLang="zh-CN" sz="1800" b="1"/>
              <a:t>2006 750kV </a:t>
            </a:r>
            <a:r>
              <a:rPr lang="zh-CN" altLang="en-US" sz="1800" b="1"/>
              <a:t>架空送电线路张力架线施工工艺导则</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C8E6B4FD-4E02-4E0B-AB5C-12344CF97CF0}"/>
              </a:ext>
            </a:extLst>
          </p:cNvPr>
          <p:cNvSpPr>
            <a:spLocks noGrp="1" noChangeArrowheads="1"/>
          </p:cNvSpPr>
          <p:nvPr>
            <p:ph type="title" idx="4294967295"/>
          </p:nvPr>
        </p:nvSpPr>
        <p:spPr>
          <a:xfrm>
            <a:off x="2124075" y="274638"/>
            <a:ext cx="5903913" cy="1143000"/>
          </a:xfrm>
        </p:spPr>
        <p:txBody>
          <a:bodyPr/>
          <a:lstStyle/>
          <a:p>
            <a:pPr eaLnBrk="1" hangingPunct="1"/>
            <a:r>
              <a:rPr lang="zh-CN" altLang="en-US" sz="4000" b="1"/>
              <a:t>三、主要编制依据</a:t>
            </a:r>
          </a:p>
        </p:txBody>
      </p:sp>
      <p:sp>
        <p:nvSpPr>
          <p:cNvPr id="14339" name="Rectangle 3">
            <a:extLst>
              <a:ext uri="{FF2B5EF4-FFF2-40B4-BE49-F238E27FC236}">
                <a16:creationId xmlns:a16="http://schemas.microsoft.com/office/drawing/2014/main" id="{12AA2D35-2FE8-4988-9610-F2E7FD989BA4}"/>
              </a:ext>
            </a:extLst>
          </p:cNvPr>
          <p:cNvSpPr>
            <a:spLocks noGrp="1" noChangeArrowheads="1"/>
          </p:cNvSpPr>
          <p:nvPr>
            <p:ph type="body" idx="4294967295"/>
          </p:nvPr>
        </p:nvSpPr>
        <p:spPr>
          <a:xfrm>
            <a:off x="1331913" y="1341438"/>
            <a:ext cx="7499350" cy="5229225"/>
          </a:xfrm>
        </p:spPr>
        <p:txBody>
          <a:bodyPr/>
          <a:lstStyle/>
          <a:p>
            <a:r>
              <a:rPr lang="zh-CN" altLang="en-US" sz="1600" b="1"/>
              <a:t>（三）参考中华人民共和国企业标准</a:t>
            </a:r>
            <a:r>
              <a:rPr lang="en-US" altLang="zh-CN" sz="1600" b="1"/>
              <a:t>19</a:t>
            </a:r>
            <a:r>
              <a:rPr lang="zh-CN" altLang="en-US" sz="1600" b="1"/>
              <a:t>个</a:t>
            </a:r>
          </a:p>
          <a:p>
            <a:r>
              <a:rPr lang="en-US" altLang="zh-CN" sz="1600" b="1"/>
              <a:t>1</a:t>
            </a:r>
            <a:r>
              <a:rPr lang="zh-CN" altLang="en-US" sz="1600" b="1"/>
              <a:t>．</a:t>
            </a:r>
            <a:r>
              <a:rPr lang="en-US" altLang="zh-CN" sz="1600" b="1"/>
              <a:t>Q/GDW 115</a:t>
            </a:r>
            <a:r>
              <a:rPr lang="zh-CN" altLang="en-US" sz="1600" b="1"/>
              <a:t>—</a:t>
            </a:r>
            <a:r>
              <a:rPr lang="en-US" altLang="zh-CN" sz="1600" b="1"/>
              <a:t>2004 750kV </a:t>
            </a:r>
            <a:r>
              <a:rPr lang="zh-CN" altLang="en-US" sz="1600" b="1"/>
              <a:t>架空送电线路施工及验收规范</a:t>
            </a:r>
          </a:p>
          <a:p>
            <a:r>
              <a:rPr lang="en-US" altLang="zh-CN" sz="1600" b="1"/>
              <a:t>2</a:t>
            </a:r>
            <a:r>
              <a:rPr lang="zh-CN" altLang="en-US" sz="1600" b="1"/>
              <a:t>．</a:t>
            </a:r>
            <a:r>
              <a:rPr lang="en-US" altLang="zh-CN" sz="1600" b="1"/>
              <a:t>Q/GDW 121</a:t>
            </a:r>
            <a:r>
              <a:rPr lang="zh-CN" altLang="en-US" sz="1600" b="1"/>
              <a:t>—</a:t>
            </a:r>
            <a:r>
              <a:rPr lang="en-US" altLang="zh-CN" sz="1600" b="1"/>
              <a:t>2005 750kV </a:t>
            </a:r>
            <a:r>
              <a:rPr lang="zh-CN" altLang="en-US" sz="1600" b="1"/>
              <a:t>架空送电线路施工质量检验及评定规程</a:t>
            </a:r>
          </a:p>
          <a:p>
            <a:r>
              <a:rPr lang="en-US" altLang="zh-CN" sz="1600" b="1"/>
              <a:t>3</a:t>
            </a:r>
            <a:r>
              <a:rPr lang="zh-CN" altLang="en-US" sz="1600" b="1"/>
              <a:t>．</a:t>
            </a:r>
            <a:r>
              <a:rPr lang="en-US" altLang="zh-CN" sz="1600" b="1"/>
              <a:t>Q/GDW 125</a:t>
            </a:r>
            <a:r>
              <a:rPr lang="zh-CN" altLang="en-US" sz="1600" b="1"/>
              <a:t>—</a:t>
            </a:r>
            <a:r>
              <a:rPr lang="en-US" altLang="zh-CN" sz="1600" b="1"/>
              <a:t>2005 </a:t>
            </a:r>
            <a:r>
              <a:rPr lang="zh-CN" altLang="en-US" sz="1600" b="1"/>
              <a:t>国家电网公司企业标准县城电网建设与改造技术导则</a:t>
            </a:r>
          </a:p>
          <a:p>
            <a:r>
              <a:rPr lang="en-US" altLang="zh-CN" sz="1600" b="1"/>
              <a:t>4</a:t>
            </a:r>
            <a:r>
              <a:rPr lang="zh-CN" altLang="en-US" sz="1600" b="1"/>
              <a:t>．</a:t>
            </a:r>
            <a:r>
              <a:rPr lang="en-US" altLang="zh-CN" sz="1600" b="1"/>
              <a:t>Q/GDW 169</a:t>
            </a:r>
            <a:r>
              <a:rPr lang="zh-CN" altLang="en-US" sz="1600" b="1"/>
              <a:t>—</a:t>
            </a:r>
            <a:r>
              <a:rPr lang="en-US" altLang="zh-CN" sz="1600" b="1"/>
              <a:t>2008 </a:t>
            </a:r>
            <a:r>
              <a:rPr lang="zh-CN" altLang="en-US" sz="1600" b="1"/>
              <a:t>油浸式变压器（电抗器）状态评价导则</a:t>
            </a:r>
          </a:p>
          <a:p>
            <a:r>
              <a:rPr lang="en-US" altLang="zh-CN" sz="1600" b="1"/>
              <a:t>5</a:t>
            </a:r>
            <a:r>
              <a:rPr lang="zh-CN" altLang="en-US" sz="1600" b="1"/>
              <a:t>．</a:t>
            </a:r>
            <a:r>
              <a:rPr lang="en-US" altLang="zh-CN" sz="1600" b="1"/>
              <a:t>Q/GDW 173</a:t>
            </a:r>
            <a:r>
              <a:rPr lang="zh-CN" altLang="en-US" sz="1600" b="1"/>
              <a:t>—</a:t>
            </a:r>
            <a:r>
              <a:rPr lang="en-US" altLang="zh-CN" sz="1600" b="1"/>
              <a:t>2008 </a:t>
            </a:r>
            <a:r>
              <a:rPr lang="zh-CN" altLang="en-US" sz="1600" b="1"/>
              <a:t>架空输电线路状态评价导则</a:t>
            </a:r>
          </a:p>
          <a:p>
            <a:r>
              <a:rPr lang="en-US" altLang="zh-CN" sz="1600" b="1"/>
              <a:t>6</a:t>
            </a:r>
            <a:r>
              <a:rPr lang="zh-CN" altLang="en-US" sz="1600" b="1"/>
              <a:t>．</a:t>
            </a:r>
            <a:r>
              <a:rPr lang="en-US" altLang="zh-CN" sz="1600" b="1"/>
              <a:t>Q/GDW 153</a:t>
            </a:r>
            <a:r>
              <a:rPr lang="zh-CN" altLang="en-US" sz="1600" b="1"/>
              <a:t>—</a:t>
            </a:r>
            <a:r>
              <a:rPr lang="en-US" altLang="zh-CN" sz="1600" b="1"/>
              <a:t>2006 1000kV </a:t>
            </a:r>
            <a:r>
              <a:rPr lang="zh-CN" altLang="en-US" sz="1600" b="1"/>
              <a:t>架空送电线路施工及验收规范</a:t>
            </a:r>
          </a:p>
          <a:p>
            <a:r>
              <a:rPr lang="en-US" altLang="zh-CN" sz="1600" b="1"/>
              <a:t>7</a:t>
            </a:r>
            <a:r>
              <a:rPr lang="zh-CN" altLang="en-US" sz="1600" b="1"/>
              <a:t>．</a:t>
            </a:r>
            <a:r>
              <a:rPr lang="en-US" altLang="zh-CN" sz="1600" b="1"/>
              <a:t>Q/GDW 154</a:t>
            </a:r>
            <a:r>
              <a:rPr lang="zh-CN" altLang="en-US" sz="1600" b="1"/>
              <a:t>—</a:t>
            </a:r>
            <a:r>
              <a:rPr lang="en-US" altLang="zh-CN" sz="1600" b="1"/>
              <a:t>2006 1000kV </a:t>
            </a:r>
            <a:r>
              <a:rPr lang="zh-CN" altLang="en-US" sz="1600" b="1"/>
              <a:t>架空送电线路张力架线施工工艺导则</a:t>
            </a:r>
          </a:p>
          <a:p>
            <a:r>
              <a:rPr lang="en-US" altLang="zh-CN" sz="1600" b="1"/>
              <a:t>8</a:t>
            </a:r>
            <a:r>
              <a:rPr lang="zh-CN" altLang="en-US" sz="1600" b="1"/>
              <a:t>．</a:t>
            </a:r>
            <a:r>
              <a:rPr lang="en-US" altLang="zh-CN" sz="1600" b="1"/>
              <a:t>Q/GDW 155</a:t>
            </a:r>
            <a:r>
              <a:rPr lang="zh-CN" altLang="en-US" sz="1600" b="1"/>
              <a:t>—</a:t>
            </a:r>
            <a:r>
              <a:rPr lang="en-US" altLang="zh-CN" sz="1600" b="1"/>
              <a:t>2006 1000kV </a:t>
            </a:r>
            <a:r>
              <a:rPr lang="zh-CN" altLang="en-US" sz="1600" b="1"/>
              <a:t>架空送电线路铁塔组立施工工艺导则</a:t>
            </a:r>
          </a:p>
          <a:p>
            <a:r>
              <a:rPr lang="en-US" altLang="zh-CN" sz="1600" b="1"/>
              <a:t>9</a:t>
            </a:r>
            <a:r>
              <a:rPr lang="zh-CN" altLang="en-US" sz="1600" b="1"/>
              <a:t>．</a:t>
            </a:r>
            <a:r>
              <a:rPr lang="en-US" altLang="zh-CN" sz="1600" b="1"/>
              <a:t>Q/GDW 163</a:t>
            </a:r>
            <a:r>
              <a:rPr lang="zh-CN" altLang="en-US" sz="1600" b="1"/>
              <a:t>—</a:t>
            </a:r>
            <a:r>
              <a:rPr lang="en-US" altLang="zh-CN" sz="1600" b="1"/>
              <a:t>2007 1000kV </a:t>
            </a:r>
            <a:r>
              <a:rPr lang="zh-CN" altLang="en-US" sz="1600" b="1"/>
              <a:t>架空送电线路施工质量检验及评定规程</a:t>
            </a:r>
          </a:p>
          <a:p>
            <a:r>
              <a:rPr lang="en-US" altLang="zh-CN" sz="1600" b="1"/>
              <a:t>10</a:t>
            </a:r>
            <a:r>
              <a:rPr lang="zh-CN" altLang="en-US" sz="1600" b="1"/>
              <a:t>．</a:t>
            </a:r>
            <a:r>
              <a:rPr lang="en-US" altLang="zh-CN" sz="1600" b="1"/>
              <a:t>Q/GDW 178</a:t>
            </a:r>
            <a:r>
              <a:rPr lang="zh-CN" altLang="en-US" sz="1600" b="1"/>
              <a:t>—</a:t>
            </a:r>
            <a:r>
              <a:rPr lang="en-US" altLang="zh-CN" sz="1600" b="1"/>
              <a:t>2008 1000kV </a:t>
            </a:r>
            <a:r>
              <a:rPr lang="zh-CN" altLang="en-US" sz="1600" b="1"/>
              <a:t>交流架空输电线路设计暂行技术规定</a:t>
            </a:r>
          </a:p>
          <a:p>
            <a:r>
              <a:rPr lang="en-US" altLang="zh-CN" sz="1600" b="1"/>
              <a:t>11</a:t>
            </a:r>
            <a:r>
              <a:rPr lang="zh-CN" altLang="en-US" sz="1600" b="1"/>
              <a:t>．</a:t>
            </a:r>
            <a:r>
              <a:rPr lang="en-US" altLang="zh-CN" sz="1600" b="1"/>
              <a:t>Q/GDW 225</a:t>
            </a:r>
            <a:r>
              <a:rPr lang="zh-CN" altLang="en-US" sz="1600" b="1"/>
              <a:t>—</a:t>
            </a:r>
            <a:r>
              <a:rPr lang="en-US" altLang="zh-CN" sz="1600" b="1"/>
              <a:t>2008 </a:t>
            </a:r>
            <a:r>
              <a:rPr lang="zh-CN" altLang="en-US" sz="1600" b="1"/>
              <a:t>±</a:t>
            </a:r>
            <a:r>
              <a:rPr lang="en-US" altLang="zh-CN" sz="1600" b="1"/>
              <a:t>800kV </a:t>
            </a:r>
            <a:r>
              <a:rPr lang="zh-CN" altLang="en-US" sz="1600" b="1"/>
              <a:t>架空输电线路施工及验收规范</a:t>
            </a:r>
          </a:p>
          <a:p>
            <a:r>
              <a:rPr lang="en-US" altLang="zh-CN" sz="1600" b="1"/>
              <a:t>12</a:t>
            </a:r>
            <a:r>
              <a:rPr lang="zh-CN" altLang="en-US" sz="1600" b="1"/>
              <a:t>．</a:t>
            </a:r>
            <a:r>
              <a:rPr lang="en-US" altLang="zh-CN" sz="1600" b="1"/>
              <a:t>Q/GDW 226</a:t>
            </a:r>
            <a:r>
              <a:rPr lang="zh-CN" altLang="en-US" sz="1600" b="1"/>
              <a:t>—</a:t>
            </a:r>
            <a:r>
              <a:rPr lang="en-US" altLang="zh-CN" sz="1600" b="1"/>
              <a:t>2008 </a:t>
            </a:r>
            <a:r>
              <a:rPr lang="zh-CN" altLang="en-US" sz="1600" b="1"/>
              <a:t>±</a:t>
            </a:r>
            <a:r>
              <a:rPr lang="en-US" altLang="zh-CN" sz="1600" b="1"/>
              <a:t>800kV </a:t>
            </a:r>
            <a:r>
              <a:rPr lang="zh-CN" altLang="en-US" sz="1600" b="1"/>
              <a:t>架空送电线路施工质量检验及评定规程</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54C697B3-9043-4FB1-9AAA-62BD04BCBDE5}"/>
              </a:ext>
            </a:extLst>
          </p:cNvPr>
          <p:cNvSpPr>
            <a:spLocks noGrp="1" noChangeArrowheads="1"/>
          </p:cNvSpPr>
          <p:nvPr>
            <p:ph type="title" idx="4294967295"/>
          </p:nvPr>
        </p:nvSpPr>
        <p:spPr>
          <a:xfrm>
            <a:off x="2051050" y="274638"/>
            <a:ext cx="6192838" cy="1143000"/>
          </a:xfrm>
        </p:spPr>
        <p:txBody>
          <a:bodyPr/>
          <a:lstStyle/>
          <a:p>
            <a:pPr eaLnBrk="1" hangingPunct="1"/>
            <a:r>
              <a:rPr lang="zh-CN" altLang="en-US" sz="4000" b="1"/>
              <a:t>三、主要编制依据</a:t>
            </a:r>
          </a:p>
        </p:txBody>
      </p:sp>
      <p:sp>
        <p:nvSpPr>
          <p:cNvPr id="15363" name="Rectangle 3">
            <a:extLst>
              <a:ext uri="{FF2B5EF4-FFF2-40B4-BE49-F238E27FC236}">
                <a16:creationId xmlns:a16="http://schemas.microsoft.com/office/drawing/2014/main" id="{AAA2FFB3-3FB2-4867-AE4D-914186F79880}"/>
              </a:ext>
            </a:extLst>
          </p:cNvPr>
          <p:cNvSpPr>
            <a:spLocks noGrp="1" noChangeArrowheads="1"/>
          </p:cNvSpPr>
          <p:nvPr>
            <p:ph type="body" idx="4294967295"/>
          </p:nvPr>
        </p:nvSpPr>
        <p:spPr>
          <a:xfrm>
            <a:off x="1068388" y="1341438"/>
            <a:ext cx="8075612" cy="5257800"/>
          </a:xfrm>
        </p:spPr>
        <p:txBody>
          <a:bodyPr/>
          <a:lstStyle/>
          <a:p>
            <a:r>
              <a:rPr lang="zh-CN" altLang="en-US" sz="1800" b="1"/>
              <a:t>（三）参考中华人民共和国企业标准</a:t>
            </a:r>
          </a:p>
          <a:p>
            <a:r>
              <a:rPr lang="en-US" altLang="zh-CN" sz="1800" b="1"/>
              <a:t>13</a:t>
            </a:r>
            <a:r>
              <a:rPr lang="zh-CN" altLang="en-US" sz="1800" b="1"/>
              <a:t>．</a:t>
            </a:r>
            <a:r>
              <a:rPr lang="en-US" altLang="zh-CN" sz="1800" b="1"/>
              <a:t>Q/GDW 260</a:t>
            </a:r>
            <a:r>
              <a:rPr lang="zh-CN" altLang="en-US" sz="1800" b="1"/>
              <a:t>—</a:t>
            </a:r>
            <a:r>
              <a:rPr lang="en-US" altLang="zh-CN" sz="1800" b="1"/>
              <a:t>2009 </a:t>
            </a:r>
            <a:r>
              <a:rPr lang="zh-CN" altLang="en-US" sz="1800" b="1"/>
              <a:t>±</a:t>
            </a:r>
            <a:r>
              <a:rPr lang="en-US" altLang="zh-CN" sz="1800" b="1"/>
              <a:t>800kV </a:t>
            </a:r>
            <a:r>
              <a:rPr lang="zh-CN" altLang="en-US" sz="1800" b="1"/>
              <a:t>架空输电线路张力架线施工工艺导则</a:t>
            </a:r>
          </a:p>
          <a:p>
            <a:r>
              <a:rPr lang="en-US" altLang="zh-CN" sz="1800" b="1"/>
              <a:t>14</a:t>
            </a:r>
            <a:r>
              <a:rPr lang="zh-CN" altLang="en-US" sz="1800" b="1"/>
              <a:t>．</a:t>
            </a:r>
            <a:r>
              <a:rPr lang="en-US" altLang="zh-CN" sz="1800" b="1"/>
              <a:t>Q/GDW 262</a:t>
            </a:r>
            <a:r>
              <a:rPr lang="zh-CN" altLang="en-US" sz="1800" b="1"/>
              <a:t>—</a:t>
            </a:r>
            <a:r>
              <a:rPr lang="en-US" altLang="zh-CN" sz="1800" b="1"/>
              <a:t>2009 </a:t>
            </a:r>
            <a:r>
              <a:rPr lang="zh-CN" altLang="en-US" sz="1800" b="1"/>
              <a:t>±</a:t>
            </a:r>
            <a:r>
              <a:rPr lang="en-US" altLang="zh-CN" sz="1800" b="1"/>
              <a:t>800kV </a:t>
            </a:r>
            <a:r>
              <a:rPr lang="zh-CN" altLang="en-US" sz="1800" b="1"/>
              <a:t>架空输电线路铁塔组立施工工艺导则</a:t>
            </a:r>
          </a:p>
          <a:p>
            <a:r>
              <a:rPr lang="en-US" altLang="zh-CN" sz="1800" b="1"/>
              <a:t>15</a:t>
            </a:r>
            <a:r>
              <a:rPr lang="zh-CN" altLang="en-US" sz="1800" b="1"/>
              <a:t>．</a:t>
            </a:r>
            <a:r>
              <a:rPr lang="en-US" altLang="zh-CN" sz="1800" b="1"/>
              <a:t>Q/GDW 296</a:t>
            </a:r>
            <a:r>
              <a:rPr lang="zh-CN" altLang="en-US" sz="1800" b="1"/>
              <a:t>—</a:t>
            </a:r>
            <a:r>
              <a:rPr lang="en-US" altLang="zh-CN" sz="1800" b="1"/>
              <a:t>2009 </a:t>
            </a:r>
            <a:r>
              <a:rPr lang="zh-CN" altLang="en-US" sz="1800" b="1"/>
              <a:t>±</a:t>
            </a:r>
            <a:r>
              <a:rPr lang="en-US" altLang="zh-CN" sz="1800" b="1"/>
              <a:t>800kV </a:t>
            </a:r>
            <a:r>
              <a:rPr lang="zh-CN" altLang="en-US" sz="1800" b="1"/>
              <a:t>架空输电线路设计技术规程</a:t>
            </a:r>
          </a:p>
          <a:p>
            <a:r>
              <a:rPr lang="en-US" altLang="zh-CN" sz="1800" b="1"/>
              <a:t>16</a:t>
            </a:r>
            <a:r>
              <a:rPr lang="zh-CN" altLang="en-US" sz="1800" b="1"/>
              <a:t>．</a:t>
            </a:r>
            <a:r>
              <a:rPr lang="en-US" altLang="zh-CN" sz="1800" b="1"/>
              <a:t>Q/GDW 298</a:t>
            </a:r>
            <a:r>
              <a:rPr lang="zh-CN" altLang="en-US" sz="1800" b="1"/>
              <a:t>—</a:t>
            </a:r>
            <a:r>
              <a:rPr lang="en-US" altLang="zh-CN" sz="1800" b="1"/>
              <a:t>2009 1000kV </a:t>
            </a:r>
            <a:r>
              <a:rPr lang="zh-CN" altLang="en-US" sz="1800" b="1"/>
              <a:t>交流架空输电线路勘测技术规程</a:t>
            </a:r>
          </a:p>
          <a:p>
            <a:r>
              <a:rPr lang="en-US" altLang="zh-CN" sz="1800" b="1"/>
              <a:t>17</a:t>
            </a:r>
            <a:r>
              <a:rPr lang="zh-CN" altLang="en-US" sz="1800" b="1"/>
              <a:t>．</a:t>
            </a:r>
            <a:r>
              <a:rPr lang="en-US" altLang="zh-CN" sz="1800" b="1"/>
              <a:t>Q/GDW 371</a:t>
            </a:r>
            <a:r>
              <a:rPr lang="zh-CN" altLang="en-US" sz="1800" b="1"/>
              <a:t>—</a:t>
            </a:r>
            <a:r>
              <a:rPr lang="en-US" altLang="zh-CN" sz="1800" b="1"/>
              <a:t>2009 10</a:t>
            </a:r>
            <a:r>
              <a:rPr lang="zh-CN" altLang="en-US" sz="1800" b="1"/>
              <a:t>（</a:t>
            </a:r>
            <a:r>
              <a:rPr lang="en-US" altLang="zh-CN" sz="1800" b="1"/>
              <a:t>6</a:t>
            </a:r>
            <a:r>
              <a:rPr lang="zh-CN" altLang="en-US" sz="1800" b="1"/>
              <a:t>）</a:t>
            </a:r>
            <a:r>
              <a:rPr lang="en-US" altLang="zh-CN" sz="1800" b="1"/>
              <a:t>kV</a:t>
            </a:r>
            <a:r>
              <a:rPr lang="zh-CN" altLang="en-US" sz="1800" b="1"/>
              <a:t>～</a:t>
            </a:r>
            <a:r>
              <a:rPr lang="en-US" altLang="zh-CN" sz="1800" b="1"/>
              <a:t>500 kV </a:t>
            </a:r>
            <a:r>
              <a:rPr lang="zh-CN" altLang="en-US" sz="1800" b="1"/>
              <a:t>电缆线路技术标准</a:t>
            </a:r>
          </a:p>
          <a:p>
            <a:r>
              <a:rPr lang="en-US" altLang="zh-CN" sz="1800" b="1"/>
              <a:t>18</a:t>
            </a:r>
            <a:r>
              <a:rPr lang="zh-CN" altLang="en-US" sz="1800" b="1"/>
              <a:t>．</a:t>
            </a:r>
            <a:r>
              <a:rPr lang="en-US" altLang="zh-CN" sz="1800" b="1"/>
              <a:t>Q/CSG 1007</a:t>
            </a:r>
            <a:r>
              <a:rPr lang="zh-CN" altLang="en-US" sz="1800" b="1"/>
              <a:t>—</a:t>
            </a:r>
            <a:r>
              <a:rPr lang="en-US" altLang="zh-CN" sz="1800" b="1"/>
              <a:t>2004 </a:t>
            </a:r>
            <a:r>
              <a:rPr lang="zh-CN" altLang="en-US" sz="1800" b="1"/>
              <a:t>电气设备预防性试验规程</a:t>
            </a:r>
          </a:p>
          <a:p>
            <a:r>
              <a:rPr lang="en-US" altLang="zh-CN" sz="1800" b="1"/>
              <a:t>19</a:t>
            </a:r>
            <a:r>
              <a:rPr lang="zh-CN" altLang="en-US" sz="1800" b="1"/>
              <a:t>．</a:t>
            </a:r>
            <a:r>
              <a:rPr lang="en-US" altLang="zh-CN" sz="1800" b="1"/>
              <a:t>Q/CSG 10017.1</a:t>
            </a:r>
            <a:r>
              <a:rPr lang="zh-CN" altLang="en-US" sz="1800" b="1"/>
              <a:t>—</a:t>
            </a:r>
            <a:r>
              <a:rPr lang="en-US" altLang="zh-CN" sz="1800" b="1"/>
              <a:t>2007 110kV</a:t>
            </a:r>
            <a:r>
              <a:rPr lang="zh-CN" altLang="en-US" sz="1800" b="1"/>
              <a:t>～</a:t>
            </a:r>
            <a:r>
              <a:rPr lang="en-US" altLang="zh-CN" sz="1800" b="1"/>
              <a:t>500kV </a:t>
            </a:r>
            <a:r>
              <a:rPr lang="zh-CN" altLang="en-US" sz="1800" b="1"/>
              <a:t>送变电工程质量检验及评级标准第一部分送电工程</a:t>
            </a:r>
          </a:p>
          <a:p>
            <a:pPr eaLnBrk="1" hangingPunct="1">
              <a:lnSpc>
                <a:spcPct val="125000"/>
              </a:lnSpc>
            </a:pPr>
            <a:endParaRPr lang="zh-CN" altLang="en-US" sz="1800" b="1"/>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12EF6D93-DEF6-4680-9F89-4CB77E65F717}"/>
              </a:ext>
            </a:extLst>
          </p:cNvPr>
          <p:cNvSpPr>
            <a:spLocks noGrp="1" noChangeArrowheads="1"/>
          </p:cNvSpPr>
          <p:nvPr>
            <p:ph type="title" idx="4294967295"/>
          </p:nvPr>
        </p:nvSpPr>
        <p:spPr>
          <a:xfrm>
            <a:off x="2124075" y="274638"/>
            <a:ext cx="6335713" cy="922337"/>
          </a:xfrm>
        </p:spPr>
        <p:txBody>
          <a:bodyPr/>
          <a:lstStyle/>
          <a:p>
            <a:pPr eaLnBrk="1" hangingPunct="1"/>
            <a:r>
              <a:rPr lang="zh-CN" altLang="en-US" sz="4000" b="1"/>
              <a:t>五、定额编码含义</a:t>
            </a:r>
          </a:p>
        </p:txBody>
      </p:sp>
      <p:sp>
        <p:nvSpPr>
          <p:cNvPr id="16387" name="Rectangle 3">
            <a:extLst>
              <a:ext uri="{FF2B5EF4-FFF2-40B4-BE49-F238E27FC236}">
                <a16:creationId xmlns:a16="http://schemas.microsoft.com/office/drawing/2014/main" id="{9BCB55C5-8E3E-4352-B62C-8705E622B385}"/>
              </a:ext>
            </a:extLst>
          </p:cNvPr>
          <p:cNvSpPr>
            <a:spLocks noGrp="1" noChangeArrowheads="1"/>
          </p:cNvSpPr>
          <p:nvPr>
            <p:ph type="body" idx="4294967295"/>
          </p:nvPr>
        </p:nvSpPr>
        <p:spPr>
          <a:xfrm>
            <a:off x="2508250" y="1268413"/>
            <a:ext cx="6635750" cy="4525962"/>
          </a:xfrm>
        </p:spPr>
        <p:txBody>
          <a:bodyPr/>
          <a:lstStyle/>
          <a:p>
            <a:r>
              <a:rPr lang="en-US" altLang="zh-CN" sz="2400" b="1"/>
              <a:t>JX1-1</a:t>
            </a:r>
            <a:r>
              <a:rPr lang="zh-CN" altLang="en-US" sz="2400" b="1"/>
              <a:t>　</a:t>
            </a:r>
            <a:endParaRPr lang="zh-CN" altLang="en-US" sz="2400"/>
          </a:p>
          <a:p>
            <a:r>
              <a:rPr lang="zh-CN" altLang="en-US" sz="2400" b="1"/>
              <a:t>第一位，字母，</a:t>
            </a:r>
            <a:r>
              <a:rPr lang="en-US" altLang="zh-CN" sz="2400" b="1"/>
              <a:t>J—</a:t>
            </a:r>
            <a:r>
              <a:rPr lang="zh-CN" altLang="en-US" sz="2400" b="1"/>
              <a:t>技改</a:t>
            </a:r>
            <a:endParaRPr lang="zh-CN" altLang="en-US" sz="2400"/>
          </a:p>
          <a:p>
            <a:r>
              <a:rPr lang="zh-CN" altLang="en-US" sz="2400" b="1"/>
              <a:t>第二位，字母，</a:t>
            </a:r>
            <a:r>
              <a:rPr lang="en-US" altLang="zh-CN" sz="2400" b="1"/>
              <a:t>X—</a:t>
            </a:r>
            <a:r>
              <a:rPr lang="zh-CN" altLang="en-US" sz="2400" b="1"/>
              <a:t>线路工程</a:t>
            </a:r>
            <a:endParaRPr lang="zh-CN" altLang="en-US" sz="2400"/>
          </a:p>
          <a:p>
            <a:r>
              <a:rPr lang="zh-CN" altLang="en-US" sz="2400" b="1"/>
              <a:t>第三位，数字，</a:t>
            </a:r>
            <a:r>
              <a:rPr lang="en-US" altLang="zh-CN" sz="2400" b="1"/>
              <a:t>1—</a:t>
            </a:r>
            <a:r>
              <a:rPr lang="zh-CN" altLang="en-US" sz="2400" b="1"/>
              <a:t>章序号</a:t>
            </a:r>
            <a:endParaRPr lang="zh-CN" altLang="en-US" sz="2400"/>
          </a:p>
          <a:p>
            <a:r>
              <a:rPr lang="zh-CN" altLang="en-US" sz="2400" b="1"/>
              <a:t>第四位，数字，</a:t>
            </a:r>
            <a:r>
              <a:rPr lang="en-US" altLang="zh-CN" sz="2400" b="1"/>
              <a:t>1—</a:t>
            </a:r>
            <a:r>
              <a:rPr lang="zh-CN" altLang="en-US" sz="2400" b="1"/>
              <a:t>子目序号</a:t>
            </a:r>
            <a:endParaRPr lang="zh-CN" altLang="en-US" sz="24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7AFF2F9A-F1B2-433F-9758-E47689BB3A30}"/>
              </a:ext>
            </a:extLst>
          </p:cNvPr>
          <p:cNvSpPr>
            <a:spLocks noGrp="1" noChangeArrowheads="1"/>
          </p:cNvSpPr>
          <p:nvPr>
            <p:ph type="title" idx="4294967295"/>
          </p:nvPr>
        </p:nvSpPr>
        <p:spPr>
          <a:xfrm>
            <a:off x="2124075" y="274638"/>
            <a:ext cx="6335713" cy="922337"/>
          </a:xfrm>
        </p:spPr>
        <p:txBody>
          <a:bodyPr/>
          <a:lstStyle/>
          <a:p>
            <a:pPr eaLnBrk="1" hangingPunct="1"/>
            <a:r>
              <a:rPr lang="zh-CN" altLang="en-US" sz="4000" b="1"/>
              <a:t>五、定额编码含义</a:t>
            </a:r>
          </a:p>
        </p:txBody>
      </p:sp>
      <p:sp>
        <p:nvSpPr>
          <p:cNvPr id="17411" name="Rectangle 3">
            <a:extLst>
              <a:ext uri="{FF2B5EF4-FFF2-40B4-BE49-F238E27FC236}">
                <a16:creationId xmlns:a16="http://schemas.microsoft.com/office/drawing/2014/main" id="{1241C37F-95A3-415B-8C39-29F3F65E72C2}"/>
              </a:ext>
            </a:extLst>
          </p:cNvPr>
          <p:cNvSpPr>
            <a:spLocks noGrp="1" noChangeArrowheads="1"/>
          </p:cNvSpPr>
          <p:nvPr>
            <p:ph type="body" idx="4294967295"/>
          </p:nvPr>
        </p:nvSpPr>
        <p:spPr>
          <a:xfrm>
            <a:off x="2508250" y="1268413"/>
            <a:ext cx="6635750" cy="4525962"/>
          </a:xfrm>
        </p:spPr>
        <p:txBody>
          <a:bodyPr/>
          <a:lstStyle/>
          <a:p>
            <a:r>
              <a:rPr lang="en-US" altLang="zh-CN" sz="2400" b="1"/>
              <a:t>CX1-1</a:t>
            </a:r>
            <a:r>
              <a:rPr lang="zh-CN" altLang="en-US" sz="2400" b="1"/>
              <a:t>　</a:t>
            </a:r>
            <a:endParaRPr lang="zh-CN" altLang="en-US" sz="2400"/>
          </a:p>
          <a:p>
            <a:r>
              <a:rPr lang="zh-CN" altLang="en-US" sz="2400" b="1"/>
              <a:t>第一位，字母，</a:t>
            </a:r>
            <a:r>
              <a:rPr lang="en-US" altLang="zh-CN" sz="2400" b="1"/>
              <a:t>C—</a:t>
            </a:r>
            <a:r>
              <a:rPr lang="zh-CN" altLang="en-US" sz="2400" b="1"/>
              <a:t>拆除</a:t>
            </a:r>
            <a:endParaRPr lang="zh-CN" altLang="en-US" sz="2400"/>
          </a:p>
          <a:p>
            <a:r>
              <a:rPr lang="zh-CN" altLang="en-US" sz="2400" b="1"/>
              <a:t>第二位，字母，</a:t>
            </a:r>
            <a:r>
              <a:rPr lang="en-US" altLang="zh-CN" sz="2400" b="1"/>
              <a:t>X—</a:t>
            </a:r>
            <a:r>
              <a:rPr lang="zh-CN" altLang="en-US" sz="2400" b="1"/>
              <a:t>线路工程</a:t>
            </a:r>
            <a:endParaRPr lang="zh-CN" altLang="en-US" sz="2400"/>
          </a:p>
          <a:p>
            <a:r>
              <a:rPr lang="zh-CN" altLang="en-US" sz="2400" b="1"/>
              <a:t>第三位，数字，</a:t>
            </a:r>
            <a:r>
              <a:rPr lang="en-US" altLang="zh-CN" sz="2400" b="1"/>
              <a:t>1—</a:t>
            </a:r>
            <a:r>
              <a:rPr lang="zh-CN" altLang="en-US" sz="2400" b="1"/>
              <a:t>章序号</a:t>
            </a:r>
            <a:endParaRPr lang="zh-CN" altLang="en-US" sz="2400"/>
          </a:p>
          <a:p>
            <a:r>
              <a:rPr lang="zh-CN" altLang="en-US" sz="2400" b="1"/>
              <a:t>第四位，数字，</a:t>
            </a:r>
            <a:r>
              <a:rPr lang="en-US" altLang="zh-CN" sz="2400" b="1"/>
              <a:t>1—</a:t>
            </a:r>
            <a:r>
              <a:rPr lang="zh-CN" altLang="en-US" sz="2400" b="1"/>
              <a:t>子目序号</a:t>
            </a:r>
            <a:endParaRPr lang="zh-CN" altLang="en-US" sz="2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BE2A66DD-42BF-48F1-BDF7-67A7B59609A5}"/>
              </a:ext>
            </a:extLst>
          </p:cNvPr>
          <p:cNvSpPr>
            <a:spLocks noGrp="1" noChangeArrowheads="1"/>
          </p:cNvSpPr>
          <p:nvPr>
            <p:ph type="title" idx="4294967295"/>
          </p:nvPr>
        </p:nvSpPr>
        <p:spPr>
          <a:xfrm>
            <a:off x="2124075" y="274638"/>
            <a:ext cx="6335713" cy="922337"/>
          </a:xfrm>
        </p:spPr>
        <p:txBody>
          <a:bodyPr/>
          <a:lstStyle/>
          <a:p>
            <a:pPr eaLnBrk="1" hangingPunct="1"/>
            <a:r>
              <a:rPr lang="zh-CN" altLang="en-US" sz="4000" b="1"/>
              <a:t>五、定额编码含义</a:t>
            </a:r>
          </a:p>
        </p:txBody>
      </p:sp>
      <p:sp>
        <p:nvSpPr>
          <p:cNvPr id="18435" name="Rectangle 3">
            <a:extLst>
              <a:ext uri="{FF2B5EF4-FFF2-40B4-BE49-F238E27FC236}">
                <a16:creationId xmlns:a16="http://schemas.microsoft.com/office/drawing/2014/main" id="{64893C6D-46A7-47E1-948F-1FD837ED465D}"/>
              </a:ext>
            </a:extLst>
          </p:cNvPr>
          <p:cNvSpPr>
            <a:spLocks noGrp="1" noChangeArrowheads="1"/>
          </p:cNvSpPr>
          <p:nvPr>
            <p:ph type="body" idx="4294967295"/>
          </p:nvPr>
        </p:nvSpPr>
        <p:spPr>
          <a:xfrm>
            <a:off x="2508250" y="1268413"/>
            <a:ext cx="6635750" cy="4525962"/>
          </a:xfrm>
        </p:spPr>
        <p:txBody>
          <a:bodyPr/>
          <a:lstStyle/>
          <a:p>
            <a:r>
              <a:rPr lang="en-US" altLang="zh-CN" sz="2400" b="1"/>
              <a:t>XX1-1</a:t>
            </a:r>
            <a:r>
              <a:rPr lang="zh-CN" altLang="en-US" sz="2400" b="1"/>
              <a:t>　</a:t>
            </a:r>
            <a:endParaRPr lang="zh-CN" altLang="en-US" sz="2400"/>
          </a:p>
          <a:p>
            <a:r>
              <a:rPr lang="zh-CN" altLang="en-US" sz="2400" b="1"/>
              <a:t>第一位，字母，</a:t>
            </a:r>
            <a:r>
              <a:rPr lang="en-US" altLang="zh-CN" sz="2400" b="1"/>
              <a:t>X—</a:t>
            </a:r>
            <a:r>
              <a:rPr lang="zh-CN" altLang="en-US" sz="2400" b="1"/>
              <a:t>检修</a:t>
            </a:r>
            <a:endParaRPr lang="zh-CN" altLang="en-US" sz="2400"/>
          </a:p>
          <a:p>
            <a:r>
              <a:rPr lang="zh-CN" altLang="en-US" sz="2400" b="1"/>
              <a:t>第二位，字母，</a:t>
            </a:r>
            <a:r>
              <a:rPr lang="en-US" altLang="zh-CN" sz="2400" b="1"/>
              <a:t>X—</a:t>
            </a:r>
            <a:r>
              <a:rPr lang="zh-CN" altLang="en-US" sz="2400" b="1"/>
              <a:t>线路工程</a:t>
            </a:r>
            <a:endParaRPr lang="zh-CN" altLang="en-US" sz="2400"/>
          </a:p>
          <a:p>
            <a:r>
              <a:rPr lang="zh-CN" altLang="en-US" sz="2400" b="1"/>
              <a:t>第三位，数字，</a:t>
            </a:r>
            <a:r>
              <a:rPr lang="en-US" altLang="zh-CN" sz="2400" b="1"/>
              <a:t>1—</a:t>
            </a:r>
            <a:r>
              <a:rPr lang="zh-CN" altLang="en-US" sz="2400" b="1"/>
              <a:t>章序号</a:t>
            </a:r>
            <a:endParaRPr lang="zh-CN" altLang="en-US" sz="2400"/>
          </a:p>
          <a:p>
            <a:r>
              <a:rPr lang="zh-CN" altLang="en-US" sz="2400" b="1"/>
              <a:t>第四位，数字，</a:t>
            </a:r>
            <a:r>
              <a:rPr lang="en-US" altLang="zh-CN" sz="2400" b="1"/>
              <a:t>1—</a:t>
            </a:r>
            <a:r>
              <a:rPr lang="zh-CN" altLang="en-US" sz="2400" b="1"/>
              <a:t>子目序号</a:t>
            </a:r>
            <a:endParaRPr lang="zh-CN" altLang="en-US" sz="24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7242683E-3280-4D64-89C4-3CEEE21B048F}"/>
              </a:ext>
            </a:extLst>
          </p:cNvPr>
          <p:cNvSpPr>
            <a:spLocks noGrp="1" noChangeArrowheads="1"/>
          </p:cNvSpPr>
          <p:nvPr>
            <p:ph type="title" idx="4294967295"/>
          </p:nvPr>
        </p:nvSpPr>
        <p:spPr>
          <a:xfrm>
            <a:off x="2051050" y="260350"/>
            <a:ext cx="6696075" cy="1143000"/>
          </a:xfrm>
        </p:spPr>
        <p:txBody>
          <a:bodyPr/>
          <a:lstStyle/>
          <a:p>
            <a:pPr eaLnBrk="1" hangingPunct="1"/>
            <a:r>
              <a:rPr lang="zh-CN" altLang="en-US" sz="4000" b="1"/>
              <a:t>六、主要修编内容说明</a:t>
            </a:r>
          </a:p>
        </p:txBody>
      </p:sp>
      <p:sp>
        <p:nvSpPr>
          <p:cNvPr id="19459" name="Rectangle 3">
            <a:extLst>
              <a:ext uri="{FF2B5EF4-FFF2-40B4-BE49-F238E27FC236}">
                <a16:creationId xmlns:a16="http://schemas.microsoft.com/office/drawing/2014/main" id="{6D1940C8-777E-4B3A-B079-76D2E59E2792}"/>
              </a:ext>
            </a:extLst>
          </p:cNvPr>
          <p:cNvSpPr>
            <a:spLocks noGrp="1" noChangeArrowheads="1"/>
          </p:cNvSpPr>
          <p:nvPr>
            <p:ph type="body" idx="4294967295"/>
          </p:nvPr>
        </p:nvSpPr>
        <p:spPr>
          <a:xfrm>
            <a:off x="1644650" y="1484313"/>
            <a:ext cx="7499350" cy="5068887"/>
          </a:xfrm>
        </p:spPr>
        <p:txBody>
          <a:bodyPr/>
          <a:lstStyle/>
          <a:p>
            <a:pPr eaLnBrk="1" hangingPunct="1">
              <a:lnSpc>
                <a:spcPct val="130000"/>
              </a:lnSpc>
            </a:pPr>
            <a:r>
              <a:rPr lang="zh-CN" altLang="en-US" sz="2400" b="1"/>
              <a:t>新版输电线路工程预算定额包括</a:t>
            </a:r>
            <a:r>
              <a:rPr lang="en-US" altLang="zh-CN" sz="2400" b="1"/>
              <a:t>8</a:t>
            </a:r>
            <a:r>
              <a:rPr lang="zh-CN" altLang="en-US" sz="2400" b="1"/>
              <a:t>章，较</a:t>
            </a:r>
            <a:r>
              <a:rPr lang="en-US" altLang="zh-CN" sz="2400" b="1"/>
              <a:t>10</a:t>
            </a:r>
            <a:r>
              <a:rPr lang="zh-CN" altLang="en-US" sz="2400" b="1"/>
              <a:t>版增加</a:t>
            </a:r>
            <a:r>
              <a:rPr lang="en-US" altLang="zh-CN" sz="2400" b="1"/>
              <a:t>1</a:t>
            </a:r>
            <a:r>
              <a:rPr lang="zh-CN" altLang="en-US" sz="2400" b="1"/>
              <a:t>章，内容适当调整。</a:t>
            </a:r>
          </a:p>
          <a:p>
            <a:pPr eaLnBrk="1" hangingPunct="1">
              <a:lnSpc>
                <a:spcPct val="130000"/>
              </a:lnSpc>
            </a:pPr>
            <a:r>
              <a:rPr lang="en-US" altLang="zh-CN" sz="2400" b="1"/>
              <a:t>1</a:t>
            </a:r>
            <a:r>
              <a:rPr lang="zh-CN" altLang="en-US" sz="2400" b="1"/>
              <a:t>至</a:t>
            </a:r>
            <a:r>
              <a:rPr lang="en-US" altLang="zh-CN" sz="2400" b="1"/>
              <a:t>6</a:t>
            </a:r>
            <a:r>
              <a:rPr lang="zh-CN" altLang="en-US" sz="2400" b="1"/>
              <a:t>章名称不变，原第</a:t>
            </a:r>
            <a:r>
              <a:rPr lang="en-US" altLang="zh-CN" sz="2400" b="1"/>
              <a:t>7</a:t>
            </a:r>
            <a:r>
              <a:rPr lang="zh-CN" altLang="en-US" sz="2400" b="1"/>
              <a:t>章电缆工程调整为第</a:t>
            </a:r>
            <a:r>
              <a:rPr lang="en-US" altLang="zh-CN" sz="2400" b="1"/>
              <a:t>8</a:t>
            </a:r>
            <a:r>
              <a:rPr lang="zh-CN" altLang="en-US" sz="2400" b="1"/>
              <a:t>章，。增列</a:t>
            </a:r>
            <a:r>
              <a:rPr lang="en-US" altLang="zh-CN" sz="2400" b="1"/>
              <a:t>10</a:t>
            </a:r>
            <a:r>
              <a:rPr lang="zh-CN" altLang="en-US" sz="2400" b="1"/>
              <a:t>千伏及以下杆上设备安装工程为第</a:t>
            </a:r>
            <a:r>
              <a:rPr lang="en-US" altLang="zh-CN" sz="2400" b="1"/>
              <a:t>7</a:t>
            </a:r>
            <a:r>
              <a:rPr lang="zh-CN" altLang="en-US" sz="2400" b="1"/>
              <a:t>章。</a:t>
            </a:r>
          </a:p>
          <a:p>
            <a:pPr eaLnBrk="1" hangingPunct="1">
              <a:lnSpc>
                <a:spcPct val="130000"/>
              </a:lnSpc>
            </a:pPr>
            <a:r>
              <a:rPr lang="zh-CN" altLang="en-US" sz="2400" b="1"/>
              <a:t>共计</a:t>
            </a:r>
            <a:r>
              <a:rPr lang="en-US" altLang="zh-CN" sz="2400" b="1"/>
              <a:t>1430</a:t>
            </a:r>
            <a:r>
              <a:rPr lang="zh-CN" altLang="en-US" sz="2400" b="1"/>
              <a:t>条子目，较</a:t>
            </a:r>
            <a:r>
              <a:rPr lang="en-US" altLang="zh-CN" sz="2400" b="1"/>
              <a:t>10</a:t>
            </a:r>
            <a:r>
              <a:rPr lang="zh-CN" altLang="en-US" sz="2400" b="1"/>
              <a:t>版增加</a:t>
            </a:r>
            <a:r>
              <a:rPr lang="en-US" altLang="zh-CN" sz="2400" b="1"/>
              <a:t>472</a:t>
            </a:r>
            <a:r>
              <a:rPr lang="zh-CN" altLang="en-US" sz="2400" b="1"/>
              <a:t>条子目。</a:t>
            </a:r>
            <a:endParaRPr lang="en-US" altLang="zh-CN" sz="2400" b="1"/>
          </a:p>
          <a:p>
            <a:pPr eaLnBrk="1" hangingPunct="1">
              <a:lnSpc>
                <a:spcPct val="130000"/>
              </a:lnSpc>
            </a:pPr>
            <a:r>
              <a:rPr lang="zh-CN" altLang="en-US" sz="2400" b="1"/>
              <a:t>主要内容由总说明、定额章说明、工作内容、定额子目组成。</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4D797C2-7EF2-4D76-B8D7-C729992F3CD4}"/>
              </a:ext>
            </a:extLst>
          </p:cNvPr>
          <p:cNvSpPr>
            <a:spLocks noGrp="1" noChangeArrowheads="1"/>
          </p:cNvSpPr>
          <p:nvPr>
            <p:ph type="title" idx="4294967295"/>
          </p:nvPr>
        </p:nvSpPr>
        <p:spPr>
          <a:xfrm>
            <a:off x="2411413" y="333375"/>
            <a:ext cx="5976937" cy="935038"/>
          </a:xfrm>
        </p:spPr>
        <p:txBody>
          <a:bodyPr/>
          <a:lstStyle/>
          <a:p>
            <a:pPr eaLnBrk="1" hangingPunct="1"/>
            <a:r>
              <a:rPr lang="zh-CN" altLang="en-US" sz="4000" b="1"/>
              <a:t>六、主要修编内容说明</a:t>
            </a:r>
          </a:p>
        </p:txBody>
      </p:sp>
      <p:graphicFrame>
        <p:nvGraphicFramePr>
          <p:cNvPr id="21507" name="Group 3">
            <a:extLst>
              <a:ext uri="{FF2B5EF4-FFF2-40B4-BE49-F238E27FC236}">
                <a16:creationId xmlns:a16="http://schemas.microsoft.com/office/drawing/2014/main" id="{FB7D7E5E-B14B-450C-892D-729BD45431E6}"/>
              </a:ext>
            </a:extLst>
          </p:cNvPr>
          <p:cNvGraphicFramePr>
            <a:graphicFrameLocks noGrp="1"/>
          </p:cNvGraphicFramePr>
          <p:nvPr>
            <p:ph idx="4294967295"/>
          </p:nvPr>
        </p:nvGraphicFramePr>
        <p:xfrm>
          <a:off x="1979613" y="1989138"/>
          <a:ext cx="5761037" cy="3732216"/>
        </p:xfrm>
        <a:graphic>
          <a:graphicData uri="http://schemas.openxmlformats.org/drawingml/2006/table">
            <a:tbl>
              <a:tblPr/>
              <a:tblGrid>
                <a:gridCol w="1214437">
                  <a:extLst>
                    <a:ext uri="{9D8B030D-6E8A-4147-A177-3AD203B41FA5}">
                      <a16:colId xmlns:a16="http://schemas.microsoft.com/office/drawing/2014/main" val="20000"/>
                    </a:ext>
                  </a:extLst>
                </a:gridCol>
                <a:gridCol w="2605088">
                  <a:extLst>
                    <a:ext uri="{9D8B030D-6E8A-4147-A177-3AD203B41FA5}">
                      <a16:colId xmlns:a16="http://schemas.microsoft.com/office/drawing/2014/main" val="20001"/>
                    </a:ext>
                  </a:extLst>
                </a:gridCol>
                <a:gridCol w="1941512">
                  <a:extLst>
                    <a:ext uri="{9D8B030D-6E8A-4147-A177-3AD203B41FA5}">
                      <a16:colId xmlns:a16="http://schemas.microsoft.com/office/drawing/2014/main" val="20002"/>
                    </a:ext>
                  </a:extLst>
                </a:gridCol>
              </a:tblGrid>
              <a:tr h="373063">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itchFamily="34" charset="0"/>
                          <a:ea typeface="宋体" pitchFamily="2" charset="-122"/>
                          <a:cs typeface="Arial" pitchFamily="34" charset="0"/>
                        </a:rPr>
                        <a:t>序号</a:t>
                      </a:r>
                      <a:endParaRPr kumimoji="0" lang="zh-CN"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itchFamily="34" charset="0"/>
                          <a:ea typeface="宋体" pitchFamily="2" charset="-122"/>
                          <a:cs typeface="Arial" pitchFamily="34" charset="0"/>
                        </a:rPr>
                        <a:t>章节名称</a:t>
                      </a:r>
                      <a:endParaRPr kumimoji="0" lang="zh-CN"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itchFamily="34" charset="0"/>
                          <a:ea typeface="宋体" pitchFamily="2" charset="-122"/>
                          <a:cs typeface="Arial" pitchFamily="34" charset="0"/>
                        </a:rPr>
                        <a:t>子目数</a:t>
                      </a:r>
                      <a:endParaRPr kumimoji="0" lang="zh-CN"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3063">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第</a:t>
                      </a: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1</a:t>
                      </a: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章</a:t>
                      </a:r>
                      <a:endParaRPr kumimoji="0" lang="zh-CN" altLang="en-US"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itchFamily="34" charset="0"/>
                          <a:ea typeface="宋体" pitchFamily="2" charset="-122"/>
                          <a:cs typeface="Arial" pitchFamily="34" charset="0"/>
                        </a:rPr>
                        <a:t>工地运输</a:t>
                      </a:r>
                      <a:endParaRPr kumimoji="0" lang="zh-CN"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150</a:t>
                      </a:r>
                      <a:endParaRPr kumimoji="0" lang="en-US"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73063">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第</a:t>
                      </a: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2</a:t>
                      </a: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章</a:t>
                      </a:r>
                      <a:endParaRPr kumimoji="0" lang="zh-CN" altLang="en-US"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itchFamily="34" charset="0"/>
                          <a:ea typeface="宋体" pitchFamily="2" charset="-122"/>
                          <a:cs typeface="Arial" pitchFamily="34" charset="0"/>
                        </a:rPr>
                        <a:t>土石方工程</a:t>
                      </a:r>
                      <a:endParaRPr kumimoji="0" lang="zh-CN"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170</a:t>
                      </a:r>
                      <a:endParaRPr kumimoji="0" lang="en-US"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73063">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第</a:t>
                      </a: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3</a:t>
                      </a: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章</a:t>
                      </a:r>
                      <a:endParaRPr kumimoji="0" lang="zh-CN" altLang="en-US"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itchFamily="34" charset="0"/>
                          <a:ea typeface="宋体" pitchFamily="2" charset="-122"/>
                          <a:cs typeface="Arial" pitchFamily="34" charset="0"/>
                        </a:rPr>
                        <a:t>基础工程</a:t>
                      </a:r>
                      <a:endParaRPr kumimoji="0" lang="zh-CN"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207</a:t>
                      </a:r>
                      <a:endParaRPr kumimoji="0" lang="en-US"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73063">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第</a:t>
                      </a: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4</a:t>
                      </a: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章</a:t>
                      </a:r>
                      <a:endParaRPr kumimoji="0" lang="zh-CN" altLang="en-US"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itchFamily="34" charset="0"/>
                          <a:ea typeface="宋体" pitchFamily="2" charset="-122"/>
                          <a:cs typeface="Arial" pitchFamily="34" charset="0"/>
                        </a:rPr>
                        <a:t>杆、塔工程</a:t>
                      </a:r>
                      <a:endParaRPr kumimoji="0" lang="zh-CN"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193</a:t>
                      </a:r>
                      <a:endParaRPr kumimoji="0" lang="en-US"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74649">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第</a:t>
                      </a: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5</a:t>
                      </a: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章</a:t>
                      </a:r>
                      <a:endParaRPr kumimoji="0" lang="zh-CN" altLang="en-US"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itchFamily="34" charset="0"/>
                          <a:ea typeface="宋体" pitchFamily="2" charset="-122"/>
                          <a:cs typeface="Arial" pitchFamily="34" charset="0"/>
                        </a:rPr>
                        <a:t>架线工程</a:t>
                      </a:r>
                      <a:endParaRPr kumimoji="0" lang="zh-CN"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235</a:t>
                      </a:r>
                      <a:endParaRPr kumimoji="0" lang="en-US"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73063">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第</a:t>
                      </a: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6</a:t>
                      </a: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章</a:t>
                      </a:r>
                      <a:endParaRPr kumimoji="0" lang="zh-CN" altLang="en-US"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itchFamily="34" charset="0"/>
                          <a:ea typeface="宋体" pitchFamily="2" charset="-122"/>
                          <a:cs typeface="Arial" pitchFamily="34" charset="0"/>
                        </a:rPr>
                        <a:t>附件工程</a:t>
                      </a:r>
                      <a:endParaRPr kumimoji="0" lang="zh-CN"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157</a:t>
                      </a:r>
                      <a:endParaRPr kumimoji="0" lang="en-US"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73063">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第</a:t>
                      </a: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7</a:t>
                      </a: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章</a:t>
                      </a:r>
                      <a:endParaRPr kumimoji="0" lang="zh-CN" altLang="en-US"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10</a:t>
                      </a: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千伏及以下杆上设备安装</a:t>
                      </a:r>
                      <a:endParaRPr kumimoji="0" lang="zh-CN" altLang="en-US"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23</a:t>
                      </a:r>
                      <a:endParaRPr kumimoji="0" lang="en-US"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73063">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第</a:t>
                      </a: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8</a:t>
                      </a: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章</a:t>
                      </a:r>
                      <a:endParaRPr kumimoji="0" lang="zh-CN" altLang="en-US"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电缆工程</a:t>
                      </a:r>
                      <a:endParaRPr kumimoji="0" lang="zh-CN" altLang="en-US"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294</a:t>
                      </a:r>
                      <a:endParaRPr kumimoji="0" lang="en-US"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73063">
                <a:tc gridSpan="2">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itchFamily="34" charset="0"/>
                          <a:ea typeface="宋体" pitchFamily="2" charset="-122"/>
                          <a:cs typeface="Arial" pitchFamily="34" charset="0"/>
                        </a:rPr>
                        <a:t>合计</a:t>
                      </a:r>
                      <a:endParaRPr kumimoji="0" lang="zh-CN"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1430</a:t>
                      </a:r>
                      <a:endParaRPr kumimoji="0" lang="en-US"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20528" name="Rectangle 210">
            <a:extLst>
              <a:ext uri="{FF2B5EF4-FFF2-40B4-BE49-F238E27FC236}">
                <a16:creationId xmlns:a16="http://schemas.microsoft.com/office/drawing/2014/main" id="{6F1D4FFA-8DE7-4253-A0B4-785BCA232045}"/>
              </a:ext>
            </a:extLst>
          </p:cNvPr>
          <p:cNvSpPr>
            <a:spLocks noChangeArrowheads="1"/>
          </p:cNvSpPr>
          <p:nvPr/>
        </p:nvSpPr>
        <p:spPr bwMode="auto">
          <a:xfrm>
            <a:off x="2195513" y="1341438"/>
            <a:ext cx="45370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b="1">
                <a:solidFill>
                  <a:schemeClr val="tx2"/>
                </a:solidFill>
              </a:rPr>
              <a:t>新版输电线路工程子目统计表：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C47495B1-FFA8-492E-99BD-DC7AA57393F7}"/>
              </a:ext>
            </a:extLst>
          </p:cNvPr>
          <p:cNvSpPr>
            <a:spLocks noGrp="1" noChangeArrowheads="1"/>
          </p:cNvSpPr>
          <p:nvPr>
            <p:ph type="title" idx="4294967295"/>
          </p:nvPr>
        </p:nvSpPr>
        <p:spPr>
          <a:xfrm>
            <a:off x="2411413" y="274638"/>
            <a:ext cx="6275387" cy="777875"/>
          </a:xfrm>
        </p:spPr>
        <p:txBody>
          <a:bodyPr/>
          <a:lstStyle/>
          <a:p>
            <a:pPr eaLnBrk="1" hangingPunct="1"/>
            <a:r>
              <a:rPr lang="zh-CN" altLang="en-US" sz="4000" b="1"/>
              <a:t>六、主要修编内容说明</a:t>
            </a:r>
          </a:p>
        </p:txBody>
      </p:sp>
      <p:sp>
        <p:nvSpPr>
          <p:cNvPr id="21507" name="Rectangle 3">
            <a:extLst>
              <a:ext uri="{FF2B5EF4-FFF2-40B4-BE49-F238E27FC236}">
                <a16:creationId xmlns:a16="http://schemas.microsoft.com/office/drawing/2014/main" id="{5BEEBBC0-1F8E-48FF-989B-85AB64F0CF80}"/>
              </a:ext>
            </a:extLst>
          </p:cNvPr>
          <p:cNvSpPr>
            <a:spLocks noGrp="1" noChangeArrowheads="1"/>
          </p:cNvSpPr>
          <p:nvPr>
            <p:ph type="body" idx="4294967295"/>
          </p:nvPr>
        </p:nvSpPr>
        <p:spPr>
          <a:xfrm>
            <a:off x="1655763" y="1268413"/>
            <a:ext cx="7488237" cy="5256212"/>
          </a:xfrm>
        </p:spPr>
        <p:txBody>
          <a:bodyPr/>
          <a:lstStyle/>
          <a:p>
            <a:pPr eaLnBrk="1" hangingPunct="1">
              <a:lnSpc>
                <a:spcPct val="110000"/>
              </a:lnSpc>
              <a:buFontTx/>
              <a:buNone/>
            </a:pPr>
            <a:r>
              <a:rPr lang="zh-CN" altLang="en-US" sz="2200" b="1">
                <a:solidFill>
                  <a:srgbClr val="7030A0"/>
                </a:solidFill>
              </a:rPr>
              <a:t>总体情况：</a:t>
            </a:r>
            <a:endParaRPr lang="en-US" altLang="zh-CN" sz="2200" b="1">
              <a:solidFill>
                <a:srgbClr val="7030A0"/>
              </a:solidFill>
            </a:endParaRPr>
          </a:p>
          <a:p>
            <a:pPr eaLnBrk="1" hangingPunct="1">
              <a:lnSpc>
                <a:spcPct val="150000"/>
              </a:lnSpc>
              <a:buFontTx/>
              <a:buNone/>
            </a:pPr>
            <a:r>
              <a:rPr lang="en-US" altLang="zh-CN" sz="2000"/>
              <a:t>1</a:t>
            </a:r>
            <a:r>
              <a:rPr lang="zh-CN" altLang="en-US" sz="2000"/>
              <a:t>、</a:t>
            </a:r>
            <a:r>
              <a:rPr lang="zh-CN" altLang="en-US" sz="2000" b="1"/>
              <a:t>适用于</a:t>
            </a:r>
            <a:r>
              <a:rPr lang="en-US" altLang="zh-CN" sz="2000" b="1"/>
              <a:t>0.4kV</a:t>
            </a:r>
            <a:r>
              <a:rPr lang="zh-CN" altLang="en-US" sz="2000" b="1"/>
              <a:t>～</a:t>
            </a:r>
            <a:r>
              <a:rPr lang="en-US" altLang="zh-CN" sz="2000" b="1"/>
              <a:t>1000kV </a:t>
            </a:r>
            <a:r>
              <a:rPr lang="zh-CN" altLang="en-US" sz="2000" b="1"/>
              <a:t>交流电力架空线路工程、±</a:t>
            </a:r>
            <a:r>
              <a:rPr lang="en-US" altLang="zh-CN" sz="2000" b="1"/>
              <a:t>800kV </a:t>
            </a:r>
            <a:r>
              <a:rPr lang="zh-CN" altLang="en-US" sz="2000" b="1"/>
              <a:t>及以下直流电力架空线路和</a:t>
            </a:r>
            <a:r>
              <a:rPr lang="en-US" altLang="zh-CN" sz="2000" b="1"/>
              <a:t>0.4kV</a:t>
            </a:r>
            <a:r>
              <a:rPr lang="zh-CN" altLang="en-US" sz="2000" b="1"/>
              <a:t>～</a:t>
            </a:r>
            <a:r>
              <a:rPr lang="en-US" altLang="zh-CN" sz="2000" b="1"/>
              <a:t>500kV </a:t>
            </a:r>
            <a:r>
              <a:rPr lang="zh-CN" altLang="en-US" sz="2000" b="1"/>
              <a:t>电力电缆线路技术改造工程。</a:t>
            </a:r>
            <a:endParaRPr lang="en-US" altLang="zh-CN" sz="2000" b="1">
              <a:latin typeface="宋体" panose="02010600030101010101" pitchFamily="2" charset="-122"/>
            </a:endParaRPr>
          </a:p>
          <a:p>
            <a:pPr eaLnBrk="1" hangingPunct="1">
              <a:lnSpc>
                <a:spcPct val="150000"/>
              </a:lnSpc>
              <a:buFontTx/>
              <a:buNone/>
            </a:pPr>
            <a:r>
              <a:rPr lang="en-US" altLang="zh-CN" sz="2000" b="1"/>
              <a:t>2</a:t>
            </a:r>
            <a:r>
              <a:rPr lang="zh-CN" altLang="en-US" sz="2000" b="1"/>
              <a:t>、本定额是编制工程概预算的依据，也是编制最高投标限价、投标报价和工程结算的基础依据。</a:t>
            </a:r>
            <a:endParaRPr lang="en-US" altLang="zh-CN" sz="2000" b="1"/>
          </a:p>
          <a:p>
            <a:pPr>
              <a:spcBef>
                <a:spcPts val="600"/>
              </a:spcBef>
              <a:buFontTx/>
              <a:buNone/>
            </a:pPr>
            <a:r>
              <a:rPr lang="en-US" altLang="zh-CN" sz="2000" b="1"/>
              <a:t>3</a:t>
            </a:r>
            <a:r>
              <a:rPr lang="zh-CN" altLang="en-US" sz="2000" b="1"/>
              <a:t>、本定额是按下列正常的施工条件进行编制：</a:t>
            </a:r>
          </a:p>
          <a:p>
            <a:pPr>
              <a:buFontTx/>
              <a:buNone/>
            </a:pPr>
            <a:r>
              <a:rPr lang="zh-CN" altLang="en-US" sz="2000" b="1"/>
              <a:t>    本定额是在设备、材料及器材等完整无损，符合质量标准和设计要求，并附有制造厂出厂检验合格证书和试验记录的前提下，按电网技术改造工程合理的施工组织设计、施工机械配备以及合理的工期、正常的地理和气候条件下制定的。</a:t>
            </a:r>
          </a:p>
          <a:p>
            <a:pPr>
              <a:buFontTx/>
              <a:buNone/>
            </a:pPr>
            <a:r>
              <a:rPr lang="zh-CN" altLang="en-US" sz="2000" b="1"/>
              <a:t>    </a:t>
            </a:r>
            <a:endParaRPr lang="en-US" altLang="zh-CN" sz="2000" b="1"/>
          </a:p>
          <a:p>
            <a:pPr>
              <a:buFontTx/>
              <a:buNone/>
            </a:pPr>
            <a:endParaRPr lang="zh-CN" altLang="en-US" sz="1800"/>
          </a:p>
          <a:p>
            <a:pPr eaLnBrk="1" hangingPunct="1">
              <a:lnSpc>
                <a:spcPct val="150000"/>
              </a:lnSpc>
              <a:buFontTx/>
              <a:buNone/>
            </a:pPr>
            <a:endParaRPr lang="zh-CN" altLang="en-US" sz="1800"/>
          </a:p>
          <a:p>
            <a:pPr eaLnBrk="1" hangingPunct="1">
              <a:lnSpc>
                <a:spcPct val="110000"/>
              </a:lnSpc>
              <a:buFontTx/>
              <a:buNone/>
            </a:pPr>
            <a:endParaRPr lang="zh-CN" altLang="en-US" sz="2200" b="1"/>
          </a:p>
          <a:p>
            <a:pPr eaLnBrk="1" hangingPunct="1">
              <a:lnSpc>
                <a:spcPct val="110000"/>
              </a:lnSpc>
              <a:buFontTx/>
              <a:buNone/>
            </a:pPr>
            <a:br>
              <a:rPr lang="zh-CN" altLang="en-US" sz="2200"/>
            </a:br>
            <a:endParaRPr lang="zh-CN" altLang="en-US" sz="22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F8004CB1-E54E-4C0C-AAB7-724D83B8ACDE}"/>
              </a:ext>
            </a:extLst>
          </p:cNvPr>
          <p:cNvSpPr>
            <a:spLocks noGrp="1" noChangeArrowheads="1"/>
          </p:cNvSpPr>
          <p:nvPr>
            <p:ph type="title" idx="4294967295"/>
          </p:nvPr>
        </p:nvSpPr>
        <p:spPr>
          <a:xfrm>
            <a:off x="2411413" y="274638"/>
            <a:ext cx="6275387" cy="777875"/>
          </a:xfrm>
        </p:spPr>
        <p:txBody>
          <a:bodyPr/>
          <a:lstStyle/>
          <a:p>
            <a:pPr eaLnBrk="1" hangingPunct="1"/>
            <a:r>
              <a:rPr lang="zh-CN" altLang="en-US" sz="4000" b="1"/>
              <a:t>六、主要修编内容说明</a:t>
            </a:r>
          </a:p>
        </p:txBody>
      </p:sp>
      <p:sp>
        <p:nvSpPr>
          <p:cNvPr id="22531" name="Rectangle 3">
            <a:extLst>
              <a:ext uri="{FF2B5EF4-FFF2-40B4-BE49-F238E27FC236}">
                <a16:creationId xmlns:a16="http://schemas.microsoft.com/office/drawing/2014/main" id="{38F9CDDE-5D4A-4200-8398-33D6FCAE9AAA}"/>
              </a:ext>
            </a:extLst>
          </p:cNvPr>
          <p:cNvSpPr>
            <a:spLocks noGrp="1" noChangeArrowheads="1"/>
          </p:cNvSpPr>
          <p:nvPr>
            <p:ph type="body" idx="4294967295"/>
          </p:nvPr>
        </p:nvSpPr>
        <p:spPr>
          <a:xfrm>
            <a:off x="1476375" y="1125538"/>
            <a:ext cx="7667625" cy="5543550"/>
          </a:xfrm>
        </p:spPr>
        <p:txBody>
          <a:bodyPr/>
          <a:lstStyle/>
          <a:p>
            <a:pPr eaLnBrk="1" hangingPunct="1">
              <a:lnSpc>
                <a:spcPct val="110000"/>
              </a:lnSpc>
              <a:buFontTx/>
              <a:buNone/>
            </a:pPr>
            <a:r>
              <a:rPr lang="zh-CN" altLang="en-US" sz="2200" b="1">
                <a:solidFill>
                  <a:srgbClr val="7030A0"/>
                </a:solidFill>
              </a:rPr>
              <a:t>总体情况：</a:t>
            </a:r>
            <a:endParaRPr lang="en-US" altLang="zh-CN" sz="2200" b="1">
              <a:solidFill>
                <a:srgbClr val="7030A0"/>
              </a:solidFill>
            </a:endParaRPr>
          </a:p>
          <a:p>
            <a:pPr>
              <a:lnSpc>
                <a:spcPct val="150000"/>
              </a:lnSpc>
              <a:buFontTx/>
              <a:buNone/>
            </a:pPr>
            <a:r>
              <a:rPr lang="en-US" altLang="zh-CN" sz="2000"/>
              <a:t>4</a:t>
            </a:r>
            <a:r>
              <a:rPr lang="zh-CN" altLang="en-US" sz="2000"/>
              <a:t>、</a:t>
            </a:r>
            <a:r>
              <a:rPr lang="zh-CN" altLang="en-US" sz="2000" b="1"/>
              <a:t>本定额中的人工、材料、施工机械台班消耗量反映了输电线路技术改造工程施工技术水平和组织水平，除各章节另有具体说明外，均不得因实际施工组织、施工方法、劳动力组织与水平、材料消耗种类与数量、施工机械规格与配置等的差异而对定额进行调整或换算。</a:t>
            </a:r>
            <a:endParaRPr lang="en-US" altLang="zh-CN" sz="2000" b="1"/>
          </a:p>
          <a:p>
            <a:pPr>
              <a:lnSpc>
                <a:spcPct val="150000"/>
              </a:lnSpc>
              <a:buFontTx/>
              <a:buNone/>
            </a:pPr>
            <a:r>
              <a:rPr lang="en-US" altLang="zh-CN" sz="2000" b="1"/>
              <a:t>5</a:t>
            </a:r>
            <a:r>
              <a:rPr lang="zh-CN" altLang="en-US" sz="2000" b="1"/>
              <a:t>、本定额包括的工作内容，除各章节已说明的工序外，还包括进场及开工前的准备，场地清理，工作票、措施票的开具；施工完成后的恢复、清理；工种间交叉配合的间歇时间，施工地点转移的时间（含上下班、材料看护），临时移动水、电源，配合质量检查和施工，施工地点范围内的材料（成品、半成品、构件等）、工器具和机具的运输等。 。</a:t>
            </a:r>
          </a:p>
          <a:p>
            <a:pPr>
              <a:buFontTx/>
              <a:buNone/>
            </a:pPr>
            <a:endParaRPr lang="zh-CN" altLang="en-US" sz="1800"/>
          </a:p>
          <a:p>
            <a:pPr eaLnBrk="1" hangingPunct="1">
              <a:lnSpc>
                <a:spcPct val="150000"/>
              </a:lnSpc>
              <a:buFontTx/>
              <a:buNone/>
            </a:pPr>
            <a:endParaRPr lang="zh-CN" altLang="en-US" sz="1800"/>
          </a:p>
          <a:p>
            <a:pPr eaLnBrk="1" hangingPunct="1">
              <a:lnSpc>
                <a:spcPct val="110000"/>
              </a:lnSpc>
              <a:buFontTx/>
              <a:buNone/>
            </a:pPr>
            <a:endParaRPr lang="zh-CN" altLang="en-US" sz="2200" b="1"/>
          </a:p>
          <a:p>
            <a:pPr eaLnBrk="1" hangingPunct="1">
              <a:lnSpc>
                <a:spcPct val="110000"/>
              </a:lnSpc>
              <a:buFontTx/>
              <a:buNone/>
            </a:pPr>
            <a:br>
              <a:rPr lang="zh-CN" altLang="en-US" sz="2200"/>
            </a:br>
            <a:endParaRPr lang="zh-CN" altLang="en-US" sz="22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A629AC96-1161-48D8-8755-2BCE1D0F9B4E}"/>
              </a:ext>
            </a:extLst>
          </p:cNvPr>
          <p:cNvSpPr>
            <a:spLocks noGrp="1" noChangeArrowheads="1"/>
          </p:cNvSpPr>
          <p:nvPr>
            <p:ph type="title" idx="4294967295"/>
          </p:nvPr>
        </p:nvSpPr>
        <p:spPr>
          <a:xfrm>
            <a:off x="2411413" y="274638"/>
            <a:ext cx="6275387" cy="777875"/>
          </a:xfrm>
        </p:spPr>
        <p:txBody>
          <a:bodyPr/>
          <a:lstStyle/>
          <a:p>
            <a:pPr eaLnBrk="1" hangingPunct="1"/>
            <a:r>
              <a:rPr lang="zh-CN" altLang="en-US" sz="4000" b="1"/>
              <a:t>六、主要修编内容说明</a:t>
            </a:r>
          </a:p>
        </p:txBody>
      </p:sp>
      <p:sp>
        <p:nvSpPr>
          <p:cNvPr id="23555" name="Rectangle 3">
            <a:extLst>
              <a:ext uri="{FF2B5EF4-FFF2-40B4-BE49-F238E27FC236}">
                <a16:creationId xmlns:a16="http://schemas.microsoft.com/office/drawing/2014/main" id="{893DC6FD-6396-4CAB-847B-FE1AD632507B}"/>
              </a:ext>
            </a:extLst>
          </p:cNvPr>
          <p:cNvSpPr>
            <a:spLocks noGrp="1" noChangeArrowheads="1"/>
          </p:cNvSpPr>
          <p:nvPr>
            <p:ph type="body" idx="4294967295"/>
          </p:nvPr>
        </p:nvSpPr>
        <p:spPr>
          <a:xfrm>
            <a:off x="1655763" y="1268413"/>
            <a:ext cx="7488237" cy="5256212"/>
          </a:xfrm>
        </p:spPr>
        <p:txBody>
          <a:bodyPr/>
          <a:lstStyle/>
          <a:p>
            <a:pPr eaLnBrk="1" hangingPunct="1">
              <a:lnSpc>
                <a:spcPct val="110000"/>
              </a:lnSpc>
              <a:buFontTx/>
              <a:buNone/>
            </a:pPr>
            <a:r>
              <a:rPr lang="zh-CN" altLang="en-US" sz="2200" b="1">
                <a:solidFill>
                  <a:srgbClr val="7030A0"/>
                </a:solidFill>
              </a:rPr>
              <a:t>总体情况：</a:t>
            </a:r>
            <a:endParaRPr lang="en-US" altLang="zh-CN" sz="2200" b="1">
              <a:solidFill>
                <a:srgbClr val="7030A0"/>
              </a:solidFill>
            </a:endParaRPr>
          </a:p>
          <a:p>
            <a:pPr>
              <a:lnSpc>
                <a:spcPct val="150000"/>
              </a:lnSpc>
              <a:buFontTx/>
              <a:buNone/>
            </a:pPr>
            <a:r>
              <a:rPr lang="en-US" altLang="zh-CN" sz="1800" b="1"/>
              <a:t>6</a:t>
            </a:r>
            <a:r>
              <a:rPr lang="zh-CN" altLang="en-US" sz="1800" b="1"/>
              <a:t>、套用本定额时，同一子目出现两种及以上调整系数，除章节内有具体规定外一律按增加系数累加计算。</a:t>
            </a:r>
          </a:p>
          <a:p>
            <a:pPr>
              <a:lnSpc>
                <a:spcPct val="150000"/>
              </a:lnSpc>
              <a:buFontTx/>
              <a:buNone/>
            </a:pPr>
            <a:r>
              <a:rPr lang="en-US" altLang="zh-CN" sz="1800" b="1"/>
              <a:t>7</a:t>
            </a:r>
            <a:r>
              <a:rPr lang="zh-CN" altLang="en-US" sz="1800" b="1"/>
              <a:t>、定额不包括输电线路试运工作，发生时执行本套定额调试分册子目。</a:t>
            </a:r>
          </a:p>
          <a:p>
            <a:pPr>
              <a:lnSpc>
                <a:spcPct val="150000"/>
              </a:lnSpc>
              <a:buFontTx/>
              <a:buNone/>
            </a:pPr>
            <a:r>
              <a:rPr lang="en-US" altLang="zh-CN" sz="1800" b="1"/>
              <a:t>8</a:t>
            </a:r>
            <a:r>
              <a:rPr lang="zh-CN" altLang="en-US" sz="1800" b="1"/>
              <a:t>、本定额均按平地施工考虑，在其他地形条件下施工时，在无其他规定的情况下，其人工和机械可按地形增加系数表予以调整。</a:t>
            </a:r>
            <a:endParaRPr lang="en-US" altLang="zh-CN" sz="1800" b="1"/>
          </a:p>
          <a:p>
            <a:pPr>
              <a:lnSpc>
                <a:spcPct val="150000"/>
              </a:lnSpc>
              <a:buFontTx/>
              <a:buNone/>
            </a:pPr>
            <a:r>
              <a:rPr lang="en-US" altLang="zh-CN" sz="1800" b="1"/>
              <a:t>9</a:t>
            </a:r>
            <a:r>
              <a:rPr lang="zh-CN" altLang="en-US" sz="1800" b="1"/>
              <a:t>、定额中不按电压等级划分的项目均适用于各种电压；按电压等级划分的项目，除</a:t>
            </a:r>
            <a:r>
              <a:rPr lang="en-US" altLang="zh-CN" sz="1800" b="1"/>
              <a:t>20kV </a:t>
            </a:r>
            <a:r>
              <a:rPr lang="zh-CN" altLang="en-US" sz="1800" b="1"/>
              <a:t>电压等级执行</a:t>
            </a:r>
            <a:r>
              <a:rPr lang="en-US" altLang="zh-CN" sz="1800" b="1"/>
              <a:t>10kV </a:t>
            </a:r>
            <a:r>
              <a:rPr lang="zh-CN" altLang="en-US" sz="1800" b="1"/>
              <a:t>电压等级外，套用相应上一级电压的定额。如实际遇到</a:t>
            </a:r>
            <a:r>
              <a:rPr lang="en-US" altLang="zh-CN" sz="1800" b="1"/>
              <a:t>66kV </a:t>
            </a:r>
            <a:r>
              <a:rPr lang="zh-CN" altLang="en-US" sz="1800" b="1"/>
              <a:t>电压等级时，执行</a:t>
            </a:r>
            <a:r>
              <a:rPr lang="en-US" altLang="zh-CN" sz="1800" b="1"/>
              <a:t>110kV</a:t>
            </a:r>
            <a:r>
              <a:rPr lang="zh-CN" altLang="en-US" sz="1800" b="1"/>
              <a:t>电压等级相应定额。</a:t>
            </a:r>
          </a:p>
          <a:p>
            <a:pPr>
              <a:buFontTx/>
              <a:buNone/>
            </a:pPr>
            <a:endParaRPr lang="zh-CN" altLang="en-US" sz="1800"/>
          </a:p>
          <a:p>
            <a:pPr>
              <a:buFontTx/>
              <a:buNone/>
            </a:pPr>
            <a:endParaRPr lang="zh-CN" altLang="en-US" sz="1800"/>
          </a:p>
          <a:p>
            <a:pPr eaLnBrk="1" hangingPunct="1">
              <a:lnSpc>
                <a:spcPct val="150000"/>
              </a:lnSpc>
              <a:buFontTx/>
              <a:buNone/>
            </a:pPr>
            <a:endParaRPr lang="zh-CN" altLang="en-US" sz="1800"/>
          </a:p>
          <a:p>
            <a:pPr eaLnBrk="1" hangingPunct="1">
              <a:lnSpc>
                <a:spcPct val="110000"/>
              </a:lnSpc>
              <a:buFontTx/>
              <a:buNone/>
            </a:pPr>
            <a:endParaRPr lang="zh-CN" altLang="en-US" sz="2200" b="1"/>
          </a:p>
          <a:p>
            <a:pPr eaLnBrk="1" hangingPunct="1">
              <a:lnSpc>
                <a:spcPct val="110000"/>
              </a:lnSpc>
              <a:buFontTx/>
              <a:buNone/>
            </a:pPr>
            <a:br>
              <a:rPr lang="zh-CN" altLang="en-US" sz="2200"/>
            </a:br>
            <a:endParaRPr lang="zh-CN" altLang="en-US" sz="22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CF10367C-3B37-45F9-8B36-65F83B0C7D12}"/>
              </a:ext>
            </a:extLst>
          </p:cNvPr>
          <p:cNvSpPr>
            <a:spLocks noGrp="1" noChangeArrowheads="1"/>
          </p:cNvSpPr>
          <p:nvPr>
            <p:ph type="title" idx="4294967295"/>
          </p:nvPr>
        </p:nvSpPr>
        <p:spPr>
          <a:xfrm>
            <a:off x="2411413" y="274638"/>
            <a:ext cx="6275387" cy="777875"/>
          </a:xfrm>
        </p:spPr>
        <p:txBody>
          <a:bodyPr/>
          <a:lstStyle/>
          <a:p>
            <a:pPr eaLnBrk="1" hangingPunct="1"/>
            <a:r>
              <a:rPr lang="zh-CN" altLang="en-US" sz="4000" b="1"/>
              <a:t>六、主要修编内容说明</a:t>
            </a:r>
          </a:p>
        </p:txBody>
      </p:sp>
      <p:sp>
        <p:nvSpPr>
          <p:cNvPr id="24579" name="Rectangle 3">
            <a:extLst>
              <a:ext uri="{FF2B5EF4-FFF2-40B4-BE49-F238E27FC236}">
                <a16:creationId xmlns:a16="http://schemas.microsoft.com/office/drawing/2014/main" id="{CEF06C4E-462A-4914-BEA2-E7FA347A5806}"/>
              </a:ext>
            </a:extLst>
          </p:cNvPr>
          <p:cNvSpPr>
            <a:spLocks noGrp="1" noChangeArrowheads="1"/>
          </p:cNvSpPr>
          <p:nvPr>
            <p:ph type="body" idx="4294967295"/>
          </p:nvPr>
        </p:nvSpPr>
        <p:spPr>
          <a:xfrm>
            <a:off x="1655763" y="1268413"/>
            <a:ext cx="7488237" cy="5256212"/>
          </a:xfrm>
        </p:spPr>
        <p:txBody>
          <a:bodyPr/>
          <a:lstStyle/>
          <a:p>
            <a:pPr eaLnBrk="1" hangingPunct="1">
              <a:lnSpc>
                <a:spcPct val="110000"/>
              </a:lnSpc>
              <a:buFontTx/>
              <a:buNone/>
            </a:pPr>
            <a:r>
              <a:rPr lang="zh-CN" altLang="en-US" sz="2200" b="1">
                <a:solidFill>
                  <a:srgbClr val="7030A0"/>
                </a:solidFill>
              </a:rPr>
              <a:t>总体情况：</a:t>
            </a:r>
            <a:endParaRPr lang="en-US" altLang="zh-CN" sz="2200" b="1">
              <a:solidFill>
                <a:srgbClr val="7030A0"/>
              </a:solidFill>
            </a:endParaRPr>
          </a:p>
          <a:p>
            <a:pPr>
              <a:lnSpc>
                <a:spcPct val="150000"/>
              </a:lnSpc>
              <a:buFontTx/>
              <a:buNone/>
            </a:pPr>
            <a:r>
              <a:rPr lang="en-US" altLang="zh-CN" sz="1800" b="1"/>
              <a:t>10</a:t>
            </a:r>
            <a:r>
              <a:rPr lang="zh-CN" altLang="en-US" sz="1800" b="1"/>
              <a:t>、遇不同电压等级的直流输电线路时，可按上一级电压等级的交流线路定额套用。</a:t>
            </a:r>
          </a:p>
          <a:p>
            <a:pPr>
              <a:lnSpc>
                <a:spcPct val="150000"/>
              </a:lnSpc>
              <a:buFontTx/>
              <a:buNone/>
            </a:pPr>
            <a:r>
              <a:rPr lang="en-US" altLang="zh-CN" sz="1800" b="1"/>
              <a:t>11</a:t>
            </a:r>
            <a:r>
              <a:rPr lang="zh-CN" altLang="en-US" sz="1800" b="1"/>
              <a:t>、定额中凡采用“××以内”或“××以下”字样者均包括“××”本身，凡采用“××以外”或“××以上”字样者均不包括“××”本身。</a:t>
            </a:r>
          </a:p>
          <a:p>
            <a:pPr>
              <a:buFontTx/>
              <a:buNone/>
            </a:pPr>
            <a:endParaRPr lang="zh-CN" altLang="en-US" sz="1800"/>
          </a:p>
          <a:p>
            <a:pPr>
              <a:buFontTx/>
              <a:buNone/>
            </a:pPr>
            <a:endParaRPr lang="zh-CN" altLang="en-US" sz="1800"/>
          </a:p>
          <a:p>
            <a:pPr eaLnBrk="1" hangingPunct="1">
              <a:lnSpc>
                <a:spcPct val="150000"/>
              </a:lnSpc>
              <a:buFontTx/>
              <a:buNone/>
            </a:pPr>
            <a:endParaRPr lang="zh-CN" altLang="en-US" sz="1800"/>
          </a:p>
          <a:p>
            <a:pPr eaLnBrk="1" hangingPunct="1">
              <a:lnSpc>
                <a:spcPct val="110000"/>
              </a:lnSpc>
              <a:buFontTx/>
              <a:buNone/>
            </a:pPr>
            <a:endParaRPr lang="zh-CN" altLang="en-US" sz="2200" b="1"/>
          </a:p>
          <a:p>
            <a:pPr eaLnBrk="1" hangingPunct="1">
              <a:lnSpc>
                <a:spcPct val="110000"/>
              </a:lnSpc>
              <a:buFontTx/>
              <a:buNone/>
            </a:pPr>
            <a:br>
              <a:rPr lang="zh-CN" altLang="en-US" sz="2200"/>
            </a:br>
            <a:endParaRPr lang="zh-CN" altLang="en-US" sz="22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B98ACC47-357F-4207-A2AF-AF104821B000}"/>
              </a:ext>
            </a:extLst>
          </p:cNvPr>
          <p:cNvSpPr>
            <a:spLocks noGrp="1" noChangeArrowheads="1"/>
          </p:cNvSpPr>
          <p:nvPr>
            <p:ph type="title" idx="4294967295"/>
          </p:nvPr>
        </p:nvSpPr>
        <p:spPr>
          <a:xfrm>
            <a:off x="2411413" y="333375"/>
            <a:ext cx="5976937" cy="935038"/>
          </a:xfrm>
        </p:spPr>
        <p:txBody>
          <a:bodyPr/>
          <a:lstStyle/>
          <a:p>
            <a:pPr eaLnBrk="1" hangingPunct="1"/>
            <a:r>
              <a:rPr lang="zh-CN" altLang="en-US" sz="4000" b="1"/>
              <a:t>六、主要修编内容说明</a:t>
            </a:r>
          </a:p>
        </p:txBody>
      </p:sp>
      <p:graphicFrame>
        <p:nvGraphicFramePr>
          <p:cNvPr id="26627" name="Group 3">
            <a:extLst>
              <a:ext uri="{FF2B5EF4-FFF2-40B4-BE49-F238E27FC236}">
                <a16:creationId xmlns:a16="http://schemas.microsoft.com/office/drawing/2014/main" id="{733D5F25-B2AC-4F5C-A511-4F554127BE88}"/>
              </a:ext>
            </a:extLst>
          </p:cNvPr>
          <p:cNvGraphicFramePr>
            <a:graphicFrameLocks noGrp="1"/>
          </p:cNvGraphicFramePr>
          <p:nvPr>
            <p:ph idx="4294967295"/>
          </p:nvPr>
        </p:nvGraphicFramePr>
        <p:xfrm>
          <a:off x="1214438" y="2143125"/>
          <a:ext cx="4176712" cy="3857625"/>
        </p:xfrm>
        <a:graphic>
          <a:graphicData uri="http://schemas.openxmlformats.org/drawingml/2006/table">
            <a:tbl>
              <a:tblPr/>
              <a:tblGrid>
                <a:gridCol w="1328737">
                  <a:extLst>
                    <a:ext uri="{9D8B030D-6E8A-4147-A177-3AD203B41FA5}">
                      <a16:colId xmlns:a16="http://schemas.microsoft.com/office/drawing/2014/main" val="20000"/>
                    </a:ext>
                  </a:extLst>
                </a:gridCol>
                <a:gridCol w="2847975">
                  <a:extLst>
                    <a:ext uri="{9D8B030D-6E8A-4147-A177-3AD203B41FA5}">
                      <a16:colId xmlns:a16="http://schemas.microsoft.com/office/drawing/2014/main" val="20001"/>
                    </a:ext>
                  </a:extLst>
                </a:gridCol>
              </a:tblGrid>
              <a:tr h="428625">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itchFamily="34" charset="0"/>
                          <a:ea typeface="宋体" pitchFamily="2" charset="-122"/>
                          <a:cs typeface="Arial" pitchFamily="34" charset="0"/>
                        </a:rPr>
                        <a:t>序号</a:t>
                      </a:r>
                      <a:endParaRPr kumimoji="0" lang="zh-CN"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itchFamily="34" charset="0"/>
                          <a:ea typeface="宋体" pitchFamily="2" charset="-122"/>
                          <a:cs typeface="Arial" pitchFamily="34" charset="0"/>
                        </a:rPr>
                        <a:t>章节名称</a:t>
                      </a:r>
                      <a:endParaRPr kumimoji="0" lang="zh-CN"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28625">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第</a:t>
                      </a: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1</a:t>
                      </a: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章</a:t>
                      </a:r>
                      <a:endParaRPr kumimoji="0" lang="zh-CN" altLang="en-US"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itchFamily="34" charset="0"/>
                          <a:ea typeface="宋体" pitchFamily="2" charset="-122"/>
                          <a:cs typeface="Arial" pitchFamily="34" charset="0"/>
                        </a:rPr>
                        <a:t>工地运输</a:t>
                      </a:r>
                      <a:endParaRPr kumimoji="0" lang="zh-CN"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28625">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第</a:t>
                      </a: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2</a:t>
                      </a: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章</a:t>
                      </a:r>
                      <a:endParaRPr kumimoji="0" lang="zh-CN" altLang="en-US"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itchFamily="34" charset="0"/>
                          <a:ea typeface="宋体" pitchFamily="2" charset="-122"/>
                          <a:cs typeface="Arial" pitchFamily="34" charset="0"/>
                        </a:rPr>
                        <a:t>土石方工程</a:t>
                      </a:r>
                      <a:endParaRPr kumimoji="0" lang="zh-CN"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28625">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第</a:t>
                      </a: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3</a:t>
                      </a: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章</a:t>
                      </a:r>
                      <a:endParaRPr kumimoji="0" lang="zh-CN" altLang="en-US"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itchFamily="34" charset="0"/>
                          <a:ea typeface="宋体" pitchFamily="2" charset="-122"/>
                          <a:cs typeface="Arial" pitchFamily="34" charset="0"/>
                        </a:rPr>
                        <a:t>基础工程</a:t>
                      </a:r>
                      <a:endParaRPr kumimoji="0" lang="zh-CN"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28625">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第</a:t>
                      </a: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4</a:t>
                      </a: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章</a:t>
                      </a:r>
                      <a:endParaRPr kumimoji="0" lang="zh-CN" altLang="en-US"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itchFamily="34" charset="0"/>
                          <a:ea typeface="宋体" pitchFamily="2" charset="-122"/>
                          <a:cs typeface="Arial" pitchFamily="34" charset="0"/>
                        </a:rPr>
                        <a:t>杆、塔工程</a:t>
                      </a:r>
                      <a:endParaRPr kumimoji="0" lang="zh-CN"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28625">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第</a:t>
                      </a: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5</a:t>
                      </a: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章</a:t>
                      </a:r>
                      <a:endParaRPr kumimoji="0" lang="zh-CN" altLang="en-US"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itchFamily="34" charset="0"/>
                          <a:ea typeface="宋体" pitchFamily="2" charset="-122"/>
                          <a:cs typeface="Arial" pitchFamily="34" charset="0"/>
                        </a:rPr>
                        <a:t>架线工程</a:t>
                      </a:r>
                      <a:endParaRPr kumimoji="0" lang="zh-CN"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28625">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第</a:t>
                      </a: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6</a:t>
                      </a: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章</a:t>
                      </a:r>
                      <a:endParaRPr kumimoji="0" lang="zh-CN" altLang="en-US"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itchFamily="34" charset="0"/>
                          <a:ea typeface="宋体" pitchFamily="2" charset="-122"/>
                          <a:cs typeface="Arial" pitchFamily="34" charset="0"/>
                        </a:rPr>
                        <a:t>附件工程</a:t>
                      </a:r>
                      <a:endParaRPr kumimoji="0" lang="zh-CN" altLang="zh-CN"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28625">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第</a:t>
                      </a: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7</a:t>
                      </a: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章</a:t>
                      </a:r>
                      <a:endParaRPr kumimoji="0" lang="zh-CN" altLang="en-US"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10</a:t>
                      </a: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千伏及以下杆上设备安装</a:t>
                      </a:r>
                      <a:endParaRPr kumimoji="0" lang="zh-CN" altLang="en-US"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28625">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第</a:t>
                      </a:r>
                      <a:r>
                        <a:rPr kumimoji="0" lang="en-US" altLang="zh-CN" sz="1400" b="1" i="0" u="none" strike="noStrike" cap="none" normalizeH="0" baseline="0">
                          <a:ln>
                            <a:noFill/>
                          </a:ln>
                          <a:solidFill>
                            <a:schemeClr val="tx1"/>
                          </a:solidFill>
                          <a:effectLst/>
                          <a:latin typeface="Arial" pitchFamily="34" charset="0"/>
                          <a:ea typeface="宋体" pitchFamily="2" charset="-122"/>
                          <a:cs typeface="Arial" pitchFamily="34" charset="0"/>
                        </a:rPr>
                        <a:t>8</a:t>
                      </a: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章</a:t>
                      </a:r>
                      <a:endParaRPr kumimoji="0" lang="zh-CN" altLang="en-US"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Arial" pitchFamily="34" charset="0"/>
                          <a:ea typeface="宋体" pitchFamily="2" charset="-122"/>
                          <a:cs typeface="Arial" pitchFamily="34" charset="0"/>
                        </a:rPr>
                        <a:t>电缆工程</a:t>
                      </a:r>
                      <a:endParaRPr kumimoji="0" lang="zh-CN" altLang="en-US" sz="2800" b="0"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25635" name="Rectangle 210">
            <a:extLst>
              <a:ext uri="{FF2B5EF4-FFF2-40B4-BE49-F238E27FC236}">
                <a16:creationId xmlns:a16="http://schemas.microsoft.com/office/drawing/2014/main" id="{DA68F7DC-3E02-4B3A-A650-2CD0DAFBD3B4}"/>
              </a:ext>
            </a:extLst>
          </p:cNvPr>
          <p:cNvSpPr>
            <a:spLocks noChangeArrowheads="1"/>
          </p:cNvSpPr>
          <p:nvPr/>
        </p:nvSpPr>
        <p:spPr bwMode="auto">
          <a:xfrm>
            <a:off x="2195513" y="1341438"/>
            <a:ext cx="45370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b="1">
                <a:solidFill>
                  <a:srgbClr val="7030A0"/>
                </a:solidFill>
              </a:rPr>
              <a:t>新版输电线路工程章节划分：</a:t>
            </a:r>
          </a:p>
        </p:txBody>
      </p:sp>
      <p:sp>
        <p:nvSpPr>
          <p:cNvPr id="25636" name="左大括号 5">
            <a:extLst>
              <a:ext uri="{FF2B5EF4-FFF2-40B4-BE49-F238E27FC236}">
                <a16:creationId xmlns:a16="http://schemas.microsoft.com/office/drawing/2014/main" id="{DD22DCE4-8CFC-4D14-B219-8552C9E7598E}"/>
              </a:ext>
            </a:extLst>
          </p:cNvPr>
          <p:cNvSpPr>
            <a:spLocks/>
          </p:cNvSpPr>
          <p:nvPr/>
        </p:nvSpPr>
        <p:spPr bwMode="auto">
          <a:xfrm>
            <a:off x="5500688" y="2000250"/>
            <a:ext cx="285750" cy="3929063"/>
          </a:xfrm>
          <a:prstGeom prst="leftBrace">
            <a:avLst>
              <a:gd name="adj1" fmla="val 8339"/>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800"/>
          </a:p>
        </p:txBody>
      </p:sp>
      <p:sp>
        <p:nvSpPr>
          <p:cNvPr id="25637" name="TextBox 6">
            <a:extLst>
              <a:ext uri="{FF2B5EF4-FFF2-40B4-BE49-F238E27FC236}">
                <a16:creationId xmlns:a16="http://schemas.microsoft.com/office/drawing/2014/main" id="{47DD3BA5-05E0-453A-A4FB-5474478B2D43}"/>
              </a:ext>
            </a:extLst>
          </p:cNvPr>
          <p:cNvSpPr txBox="1">
            <a:spLocks noChangeArrowheads="1"/>
          </p:cNvSpPr>
          <p:nvPr/>
        </p:nvSpPr>
        <p:spPr bwMode="auto">
          <a:xfrm>
            <a:off x="5786438" y="2286000"/>
            <a:ext cx="2928937"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400" b="1">
                <a:solidFill>
                  <a:srgbClr val="C00000"/>
                </a:solidFill>
              </a:rPr>
              <a:t>1</a:t>
            </a:r>
            <a:r>
              <a:rPr lang="zh-CN" altLang="en-US" sz="2400" b="1">
                <a:solidFill>
                  <a:srgbClr val="C00000"/>
                </a:solidFill>
              </a:rPr>
              <a:t>、主要内容及范围</a:t>
            </a:r>
            <a:endParaRPr lang="en-US" altLang="zh-CN" sz="2400" b="1">
              <a:solidFill>
                <a:srgbClr val="C00000"/>
              </a:solidFill>
            </a:endParaRPr>
          </a:p>
          <a:p>
            <a:pPr eaLnBrk="1" hangingPunct="1">
              <a:spcBef>
                <a:spcPct val="0"/>
              </a:spcBef>
              <a:buFontTx/>
              <a:buNone/>
            </a:pPr>
            <a:endParaRPr lang="en-US" altLang="zh-CN" sz="2400" b="1">
              <a:solidFill>
                <a:srgbClr val="C00000"/>
              </a:solidFill>
            </a:endParaRPr>
          </a:p>
          <a:p>
            <a:pPr eaLnBrk="1" hangingPunct="1">
              <a:spcBef>
                <a:spcPct val="0"/>
              </a:spcBef>
              <a:buFontTx/>
              <a:buNone/>
            </a:pPr>
            <a:r>
              <a:rPr lang="en-US" altLang="zh-CN" sz="2400" b="1">
                <a:solidFill>
                  <a:srgbClr val="C00000"/>
                </a:solidFill>
              </a:rPr>
              <a:t>2</a:t>
            </a:r>
            <a:r>
              <a:rPr lang="zh-CN" altLang="en-US" sz="2400" b="1">
                <a:solidFill>
                  <a:srgbClr val="C00000"/>
                </a:solidFill>
              </a:rPr>
              <a:t>、与</a:t>
            </a:r>
            <a:r>
              <a:rPr lang="en-US" altLang="zh-CN" sz="2400" b="1">
                <a:solidFill>
                  <a:srgbClr val="C00000"/>
                </a:solidFill>
              </a:rPr>
              <a:t>10</a:t>
            </a:r>
            <a:r>
              <a:rPr lang="zh-CN" altLang="en-US" sz="2400" b="1">
                <a:solidFill>
                  <a:srgbClr val="C00000"/>
                </a:solidFill>
              </a:rPr>
              <a:t>版相比的变化情况</a:t>
            </a:r>
            <a:endParaRPr lang="en-US" altLang="zh-CN" sz="2400" b="1">
              <a:solidFill>
                <a:srgbClr val="C00000"/>
              </a:solidFill>
            </a:endParaRPr>
          </a:p>
          <a:p>
            <a:pPr eaLnBrk="1" hangingPunct="1">
              <a:spcBef>
                <a:spcPct val="0"/>
              </a:spcBef>
              <a:buFontTx/>
              <a:buNone/>
            </a:pPr>
            <a:endParaRPr lang="en-US" altLang="zh-CN" sz="2400" b="1">
              <a:solidFill>
                <a:srgbClr val="C00000"/>
              </a:solidFill>
            </a:endParaRPr>
          </a:p>
          <a:p>
            <a:pPr eaLnBrk="1" hangingPunct="1">
              <a:spcBef>
                <a:spcPct val="0"/>
              </a:spcBef>
              <a:buFontTx/>
              <a:buNone/>
            </a:pPr>
            <a:r>
              <a:rPr lang="en-US" altLang="zh-CN" sz="2400" b="1">
                <a:solidFill>
                  <a:srgbClr val="C00000"/>
                </a:solidFill>
              </a:rPr>
              <a:t>3</a:t>
            </a:r>
            <a:r>
              <a:rPr lang="zh-CN" altLang="en-US" sz="2400" b="1">
                <a:solidFill>
                  <a:srgbClr val="C00000"/>
                </a:solidFill>
              </a:rPr>
              <a:t>、相关说明</a:t>
            </a:r>
            <a:endParaRPr lang="en-US" altLang="zh-CN" sz="2400" b="1">
              <a:solidFill>
                <a:srgbClr val="C00000"/>
              </a:solidFill>
            </a:endParaRPr>
          </a:p>
          <a:p>
            <a:pPr eaLnBrk="1" hangingPunct="1">
              <a:spcBef>
                <a:spcPct val="0"/>
              </a:spcBef>
              <a:buFontTx/>
              <a:buNone/>
            </a:pPr>
            <a:endParaRPr lang="en-US" altLang="zh-CN" sz="2400" b="1">
              <a:solidFill>
                <a:srgbClr val="C00000"/>
              </a:solidFill>
            </a:endParaRPr>
          </a:p>
          <a:p>
            <a:pPr eaLnBrk="1" hangingPunct="1">
              <a:spcBef>
                <a:spcPct val="0"/>
              </a:spcBef>
              <a:buFontTx/>
              <a:buNone/>
            </a:pPr>
            <a:r>
              <a:rPr lang="en-US" altLang="zh-CN" sz="2400" b="1">
                <a:solidFill>
                  <a:srgbClr val="C00000"/>
                </a:solidFill>
              </a:rPr>
              <a:t>4</a:t>
            </a:r>
            <a:r>
              <a:rPr lang="zh-CN" altLang="en-US" sz="2400" b="1">
                <a:solidFill>
                  <a:srgbClr val="C00000"/>
                </a:solidFill>
              </a:rPr>
              <a:t>、工程内容及工程量计算规则</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2E72DD62-002F-4FE6-9E8D-2B86D9F2ECAE}"/>
              </a:ext>
            </a:extLst>
          </p:cNvPr>
          <p:cNvSpPr>
            <a:spLocks noGrp="1" noChangeArrowheads="1"/>
          </p:cNvSpPr>
          <p:nvPr>
            <p:ph type="title" idx="4294967295"/>
          </p:nvPr>
        </p:nvSpPr>
        <p:spPr>
          <a:xfrm>
            <a:off x="2411413" y="274638"/>
            <a:ext cx="6275387" cy="777875"/>
          </a:xfrm>
        </p:spPr>
        <p:txBody>
          <a:bodyPr/>
          <a:lstStyle/>
          <a:p>
            <a:pPr eaLnBrk="1" hangingPunct="1"/>
            <a:r>
              <a:rPr lang="zh-CN" altLang="en-US" sz="4000" b="1"/>
              <a:t>六、主要修编内容说明</a:t>
            </a:r>
          </a:p>
        </p:txBody>
      </p:sp>
      <p:sp>
        <p:nvSpPr>
          <p:cNvPr id="26627" name="Rectangle 3">
            <a:extLst>
              <a:ext uri="{FF2B5EF4-FFF2-40B4-BE49-F238E27FC236}">
                <a16:creationId xmlns:a16="http://schemas.microsoft.com/office/drawing/2014/main" id="{91D22C5D-25BC-459C-B59E-5FEB0CC578A2}"/>
              </a:ext>
            </a:extLst>
          </p:cNvPr>
          <p:cNvSpPr>
            <a:spLocks noGrp="1" noChangeArrowheads="1"/>
          </p:cNvSpPr>
          <p:nvPr>
            <p:ph type="body" idx="4294967295"/>
          </p:nvPr>
        </p:nvSpPr>
        <p:spPr>
          <a:xfrm>
            <a:off x="1547813" y="1125538"/>
            <a:ext cx="7596187" cy="5399087"/>
          </a:xfrm>
        </p:spPr>
        <p:txBody>
          <a:bodyPr/>
          <a:lstStyle/>
          <a:p>
            <a:pPr eaLnBrk="1" hangingPunct="1">
              <a:lnSpc>
                <a:spcPct val="110000"/>
              </a:lnSpc>
              <a:buFontTx/>
              <a:buNone/>
            </a:pPr>
            <a:r>
              <a:rPr lang="zh-CN" altLang="en-US" sz="2200" b="1">
                <a:solidFill>
                  <a:srgbClr val="7030A0"/>
                </a:solidFill>
              </a:rPr>
              <a:t>（一）工地运输</a:t>
            </a:r>
          </a:p>
          <a:p>
            <a:pPr>
              <a:lnSpc>
                <a:spcPct val="150000"/>
              </a:lnSpc>
              <a:buFontTx/>
              <a:buNone/>
            </a:pPr>
            <a:r>
              <a:rPr lang="en-US" altLang="zh-CN" sz="1800" b="1"/>
              <a:t>1</a:t>
            </a:r>
            <a:r>
              <a:rPr lang="zh-CN" altLang="en-US" sz="1800" b="1"/>
              <a:t>、主要内容及范围</a:t>
            </a:r>
          </a:p>
          <a:p>
            <a:pPr>
              <a:lnSpc>
                <a:spcPts val="3100"/>
              </a:lnSpc>
              <a:buFontTx/>
              <a:buNone/>
            </a:pPr>
            <a:r>
              <a:rPr lang="zh-CN" altLang="en-US" sz="1800" b="1"/>
              <a:t>      工地运输是装置性材料自材料仓库运至沿线各杆、塔位的装卸、运输及空载回程等全部工作。</a:t>
            </a:r>
          </a:p>
          <a:p>
            <a:pPr>
              <a:lnSpc>
                <a:spcPct val="150000"/>
              </a:lnSpc>
              <a:buFontTx/>
              <a:buNone/>
            </a:pPr>
            <a:r>
              <a:rPr lang="en-US" altLang="zh-CN" sz="1800" b="1"/>
              <a:t>2</a:t>
            </a:r>
            <a:r>
              <a:rPr lang="zh-CN" altLang="en-US" sz="1800" b="1"/>
              <a:t>、本章定额运输方式分五种，分别为人力运输，拖拉机运输，汽车运输，船舶运输，索道运输。</a:t>
            </a:r>
            <a:endParaRPr lang="en-US" altLang="zh-CN" sz="1800" b="1"/>
          </a:p>
          <a:p>
            <a:pPr eaLnBrk="1" hangingPunct="1">
              <a:lnSpc>
                <a:spcPts val="3100"/>
              </a:lnSpc>
              <a:buFontTx/>
              <a:buNone/>
            </a:pPr>
            <a:r>
              <a:rPr lang="en-US" altLang="zh-CN" sz="1800" b="1"/>
              <a:t>3</a:t>
            </a:r>
            <a:r>
              <a:rPr lang="zh-CN" altLang="en-US" sz="1800" b="1"/>
              <a:t>、</a:t>
            </a:r>
            <a:r>
              <a:rPr lang="en-US" altLang="zh-CN" sz="1800" b="1"/>
              <a:t>2015</a:t>
            </a:r>
            <a:r>
              <a:rPr lang="zh-CN" altLang="en-US" sz="1800" b="1"/>
              <a:t>版预算定额与</a:t>
            </a:r>
            <a:r>
              <a:rPr lang="en-US" altLang="zh-CN" sz="1800" b="1"/>
              <a:t>2010</a:t>
            </a:r>
            <a:r>
              <a:rPr lang="zh-CN" altLang="en-US" sz="1800" b="1"/>
              <a:t>年版预算定额相比的变化：</a:t>
            </a:r>
          </a:p>
          <a:p>
            <a:pPr eaLnBrk="1" hangingPunct="1">
              <a:lnSpc>
                <a:spcPts val="3100"/>
              </a:lnSpc>
              <a:buFontTx/>
              <a:buNone/>
            </a:pPr>
            <a:r>
              <a:rPr lang="zh-CN" altLang="en-US" sz="1800" b="1"/>
              <a:t>（</a:t>
            </a:r>
            <a:r>
              <a:rPr lang="en-US" altLang="zh-CN" sz="1800" b="1"/>
              <a:t>1</a:t>
            </a:r>
            <a:r>
              <a:rPr lang="zh-CN" altLang="en-US" sz="1800" b="1"/>
              <a:t>）人力运输取消按运距分类。原有定额人力运输按运距分设子目，随运距增加，运输单价递减，不符人力运输实际。</a:t>
            </a:r>
          </a:p>
          <a:p>
            <a:pPr eaLnBrk="1" hangingPunct="1">
              <a:lnSpc>
                <a:spcPts val="3100"/>
              </a:lnSpc>
              <a:buFontTx/>
              <a:buNone/>
            </a:pPr>
            <a:br>
              <a:rPr lang="zh-CN" altLang="en-US" sz="1800"/>
            </a:br>
            <a:endParaRPr lang="zh-CN" altLang="en-US" sz="1800"/>
          </a:p>
          <a:p>
            <a:pPr>
              <a:lnSpc>
                <a:spcPct val="150000"/>
              </a:lnSpc>
              <a:buFontTx/>
              <a:buNone/>
            </a:pPr>
            <a:endParaRPr lang="zh-CN" altLang="en-US" sz="1800" b="1"/>
          </a:p>
          <a:p>
            <a:pPr eaLnBrk="1" hangingPunct="1">
              <a:lnSpc>
                <a:spcPct val="110000"/>
              </a:lnSpc>
              <a:buFontTx/>
              <a:buNone/>
            </a:pPr>
            <a:br>
              <a:rPr lang="zh-CN" altLang="en-US" sz="2200"/>
            </a:br>
            <a:endParaRPr lang="zh-CN" altLang="en-US" sz="22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C902E3E7-5BA0-43D6-AA6D-B96BBEA7B50C}"/>
              </a:ext>
            </a:extLst>
          </p:cNvPr>
          <p:cNvSpPr>
            <a:spLocks noGrp="1" noChangeArrowheads="1"/>
          </p:cNvSpPr>
          <p:nvPr>
            <p:ph type="title" idx="4294967295"/>
          </p:nvPr>
        </p:nvSpPr>
        <p:spPr>
          <a:xfrm>
            <a:off x="2411413" y="274638"/>
            <a:ext cx="6275387" cy="777875"/>
          </a:xfrm>
        </p:spPr>
        <p:txBody>
          <a:bodyPr/>
          <a:lstStyle/>
          <a:p>
            <a:pPr eaLnBrk="1" hangingPunct="1"/>
            <a:r>
              <a:rPr lang="zh-CN" altLang="en-US" sz="4000" b="1"/>
              <a:t>六、主要修编内容说明</a:t>
            </a:r>
          </a:p>
        </p:txBody>
      </p:sp>
      <p:sp>
        <p:nvSpPr>
          <p:cNvPr id="27651" name="Rectangle 3">
            <a:extLst>
              <a:ext uri="{FF2B5EF4-FFF2-40B4-BE49-F238E27FC236}">
                <a16:creationId xmlns:a16="http://schemas.microsoft.com/office/drawing/2014/main" id="{1B6B14AA-820C-49E6-9BDC-3C9F4824A33F}"/>
              </a:ext>
            </a:extLst>
          </p:cNvPr>
          <p:cNvSpPr>
            <a:spLocks noGrp="1" noChangeArrowheads="1"/>
          </p:cNvSpPr>
          <p:nvPr>
            <p:ph type="body" idx="4294967295"/>
          </p:nvPr>
        </p:nvSpPr>
        <p:spPr>
          <a:xfrm>
            <a:off x="1547813" y="1125538"/>
            <a:ext cx="7596187" cy="5399087"/>
          </a:xfrm>
        </p:spPr>
        <p:txBody>
          <a:bodyPr/>
          <a:lstStyle/>
          <a:p>
            <a:pPr eaLnBrk="1" hangingPunct="1">
              <a:lnSpc>
                <a:spcPct val="110000"/>
              </a:lnSpc>
              <a:buFontTx/>
              <a:buNone/>
            </a:pPr>
            <a:r>
              <a:rPr lang="zh-CN" altLang="en-US" sz="2200" b="1">
                <a:solidFill>
                  <a:srgbClr val="7030A0"/>
                </a:solidFill>
              </a:rPr>
              <a:t>（一）工地运输</a:t>
            </a:r>
          </a:p>
          <a:p>
            <a:pPr eaLnBrk="1" hangingPunct="1">
              <a:lnSpc>
                <a:spcPts val="3100"/>
              </a:lnSpc>
              <a:buFontTx/>
              <a:buNone/>
            </a:pPr>
            <a:r>
              <a:rPr lang="en-US" altLang="zh-CN" sz="1800" b="1"/>
              <a:t>3</a:t>
            </a:r>
            <a:r>
              <a:rPr lang="zh-CN" altLang="en-US" sz="1800" b="1"/>
              <a:t>、</a:t>
            </a:r>
            <a:r>
              <a:rPr lang="en-US" altLang="zh-CN" sz="1800" b="1"/>
              <a:t>2015</a:t>
            </a:r>
            <a:r>
              <a:rPr lang="zh-CN" altLang="en-US" sz="1800" b="1"/>
              <a:t>版预算定额与</a:t>
            </a:r>
            <a:r>
              <a:rPr lang="en-US" altLang="zh-CN" sz="1800" b="1"/>
              <a:t>2010</a:t>
            </a:r>
            <a:r>
              <a:rPr lang="zh-CN" altLang="en-US" sz="1800" b="1"/>
              <a:t>年版预算定额相比的变化：</a:t>
            </a:r>
          </a:p>
          <a:p>
            <a:pPr eaLnBrk="1" hangingPunct="1">
              <a:lnSpc>
                <a:spcPts val="3100"/>
              </a:lnSpc>
              <a:buFontTx/>
              <a:buNone/>
            </a:pPr>
            <a:r>
              <a:rPr lang="zh-CN" altLang="en-US" sz="1800" b="1"/>
              <a:t>（</a:t>
            </a:r>
            <a:r>
              <a:rPr lang="en-US" altLang="zh-CN" sz="1800" b="1"/>
              <a:t>2</a:t>
            </a:r>
            <a:r>
              <a:rPr lang="zh-CN" altLang="en-US" sz="1800" b="1"/>
              <a:t>）索道运输定额不包含“索道站安装”的相关费用，如实际发生，可参考套用《电力工程建设预算定额（</a:t>
            </a:r>
            <a:r>
              <a:rPr lang="en-US" altLang="zh-CN" sz="1800" b="1"/>
              <a:t>2013 </a:t>
            </a:r>
            <a:r>
              <a:rPr lang="zh-CN" altLang="en-US" sz="1800" b="1"/>
              <a:t>年版） 第四册 输电线路工程》的相关内容。索道运输定额按水平运输考虑，运输距离是按上、下料点之间的水平投影距离，若上、下料点之间的连接线与水平面之间的夹角（弦倾角）超过</a:t>
            </a:r>
            <a:r>
              <a:rPr lang="en-US" altLang="zh-CN" sz="1800" b="1"/>
              <a:t>10</a:t>
            </a:r>
            <a:r>
              <a:rPr lang="zh-CN" altLang="en-US" sz="1800" b="1"/>
              <a:t>°时，索道运输的人工和机械可按表</a:t>
            </a:r>
            <a:r>
              <a:rPr lang="en-US" altLang="zh-CN" sz="1800" b="1"/>
              <a:t>1-2 </a:t>
            </a:r>
            <a:r>
              <a:rPr lang="zh-CN" altLang="en-US" sz="1800" b="1"/>
              <a:t>中的系数调整，装卸不做调整，若设计没有确定弦倾角，也可采用索道运输路段的相应地形进行调整。</a:t>
            </a:r>
            <a:endParaRPr lang="en-US" altLang="zh-CN" sz="1800" b="1"/>
          </a:p>
          <a:p>
            <a:pPr eaLnBrk="1" hangingPunct="1">
              <a:lnSpc>
                <a:spcPts val="3100"/>
              </a:lnSpc>
              <a:buFontTx/>
              <a:buNone/>
            </a:pPr>
            <a:r>
              <a:rPr lang="en-US" altLang="zh-CN" sz="1800" b="1"/>
              <a:t> </a:t>
            </a:r>
            <a:r>
              <a:rPr lang="zh-CN" altLang="en-US" sz="1800" b="1"/>
              <a:t>（</a:t>
            </a:r>
            <a:r>
              <a:rPr lang="en-US" altLang="zh-CN" sz="1800" b="1"/>
              <a:t>3</a:t>
            </a:r>
            <a:r>
              <a:rPr lang="zh-CN" altLang="en-US" sz="1800" b="1"/>
              <a:t>）将原来塔材工地运输装卸分为角钢塔和钢管塔装卸与运输，塔材运输子目按“角钢塔材”与“钢管塔材”分类。</a:t>
            </a:r>
            <a:endParaRPr lang="en-US" altLang="zh-CN" sz="1800" b="1"/>
          </a:p>
          <a:p>
            <a:pPr eaLnBrk="1" hangingPunct="1">
              <a:lnSpc>
                <a:spcPts val="3100"/>
              </a:lnSpc>
              <a:buFontTx/>
              <a:buNone/>
            </a:pPr>
            <a:endParaRPr lang="zh-CN" altLang="en-US" sz="1800" b="1"/>
          </a:p>
          <a:p>
            <a:pPr eaLnBrk="1" hangingPunct="1">
              <a:lnSpc>
                <a:spcPts val="3100"/>
              </a:lnSpc>
              <a:buFontTx/>
              <a:buNone/>
            </a:pPr>
            <a:br>
              <a:rPr lang="zh-CN" altLang="en-US" sz="1800"/>
            </a:br>
            <a:endParaRPr lang="zh-CN" altLang="en-US" sz="1800"/>
          </a:p>
          <a:p>
            <a:pPr>
              <a:lnSpc>
                <a:spcPct val="150000"/>
              </a:lnSpc>
              <a:buFontTx/>
              <a:buNone/>
            </a:pPr>
            <a:endParaRPr lang="zh-CN" altLang="en-US" sz="1800" b="1"/>
          </a:p>
          <a:p>
            <a:pPr eaLnBrk="1" hangingPunct="1">
              <a:lnSpc>
                <a:spcPct val="110000"/>
              </a:lnSpc>
              <a:buFontTx/>
              <a:buNone/>
            </a:pPr>
            <a:br>
              <a:rPr lang="zh-CN" altLang="en-US" sz="2200"/>
            </a:br>
            <a:endParaRPr lang="zh-CN" altLang="en-US" sz="22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45903600-AA00-4C90-AAC1-21AC9F432AE9}"/>
              </a:ext>
            </a:extLst>
          </p:cNvPr>
          <p:cNvSpPr>
            <a:spLocks noGrp="1" noChangeArrowheads="1"/>
          </p:cNvSpPr>
          <p:nvPr>
            <p:ph type="title" idx="4294967295"/>
          </p:nvPr>
        </p:nvSpPr>
        <p:spPr>
          <a:xfrm>
            <a:off x="2411413" y="274638"/>
            <a:ext cx="6275387" cy="777875"/>
          </a:xfrm>
        </p:spPr>
        <p:txBody>
          <a:bodyPr/>
          <a:lstStyle/>
          <a:p>
            <a:pPr eaLnBrk="1" hangingPunct="1"/>
            <a:r>
              <a:rPr lang="zh-CN" altLang="en-US" sz="4000" b="1"/>
              <a:t>六、主要修编内容说明</a:t>
            </a:r>
          </a:p>
        </p:txBody>
      </p:sp>
      <p:sp>
        <p:nvSpPr>
          <p:cNvPr id="28675" name="Rectangle 3">
            <a:extLst>
              <a:ext uri="{FF2B5EF4-FFF2-40B4-BE49-F238E27FC236}">
                <a16:creationId xmlns:a16="http://schemas.microsoft.com/office/drawing/2014/main" id="{FE732DAD-5601-46EA-97FF-AAF71D02C934}"/>
              </a:ext>
            </a:extLst>
          </p:cNvPr>
          <p:cNvSpPr>
            <a:spLocks noGrp="1" noChangeArrowheads="1"/>
          </p:cNvSpPr>
          <p:nvPr>
            <p:ph type="body" idx="4294967295"/>
          </p:nvPr>
        </p:nvSpPr>
        <p:spPr>
          <a:xfrm>
            <a:off x="1655763" y="1268413"/>
            <a:ext cx="7488237" cy="5256212"/>
          </a:xfrm>
        </p:spPr>
        <p:txBody>
          <a:bodyPr/>
          <a:lstStyle/>
          <a:p>
            <a:pPr eaLnBrk="1" hangingPunct="1">
              <a:lnSpc>
                <a:spcPct val="110000"/>
              </a:lnSpc>
              <a:buFontTx/>
              <a:buNone/>
            </a:pPr>
            <a:r>
              <a:rPr lang="zh-CN" altLang="en-US" sz="2200" b="1">
                <a:solidFill>
                  <a:srgbClr val="7030A0"/>
                </a:solidFill>
              </a:rPr>
              <a:t>（一）工地运输</a:t>
            </a:r>
          </a:p>
          <a:p>
            <a:pPr eaLnBrk="1" hangingPunct="1">
              <a:lnSpc>
                <a:spcPts val="3100"/>
              </a:lnSpc>
              <a:buFontTx/>
              <a:buNone/>
            </a:pPr>
            <a:r>
              <a:rPr lang="en-US" altLang="zh-CN" sz="1800" b="1"/>
              <a:t>4</a:t>
            </a:r>
            <a:r>
              <a:rPr lang="zh-CN" altLang="en-US" sz="1800" b="1"/>
              <a:t>、本章定额中各类材料的含义如下：</a:t>
            </a:r>
          </a:p>
          <a:p>
            <a:pPr>
              <a:lnSpc>
                <a:spcPts val="2500"/>
              </a:lnSpc>
              <a:buFontTx/>
              <a:buNone/>
            </a:pPr>
            <a:r>
              <a:rPr lang="zh-CN" altLang="en-US" sz="1800" b="1"/>
              <a:t>（</a:t>
            </a:r>
            <a:r>
              <a:rPr lang="en-US" altLang="zh-CN" sz="1800" b="1"/>
              <a:t>1</a:t>
            </a:r>
            <a:r>
              <a:rPr lang="zh-CN" altLang="en-US" sz="1800" b="1"/>
              <a:t>）“混凝土杆”是指以离心式机制的整根及分段混凝土杆、混凝土套筒</a:t>
            </a:r>
            <a:r>
              <a:rPr lang="zh-CN" altLang="en-US" sz="1800" b="1">
                <a:solidFill>
                  <a:srgbClr val="FF0000"/>
                </a:solidFill>
              </a:rPr>
              <a:t>及混凝土横担</a:t>
            </a:r>
            <a:r>
              <a:rPr lang="zh-CN" altLang="en-US" sz="1800" b="1"/>
              <a:t>等。</a:t>
            </a:r>
          </a:p>
          <a:p>
            <a:pPr>
              <a:lnSpc>
                <a:spcPts val="2500"/>
              </a:lnSpc>
              <a:buFontTx/>
              <a:buNone/>
            </a:pPr>
            <a:r>
              <a:rPr lang="zh-CN" altLang="en-US" sz="1800" b="1"/>
              <a:t>（</a:t>
            </a:r>
            <a:r>
              <a:rPr lang="en-US" altLang="zh-CN" sz="1800" b="1"/>
              <a:t>2</a:t>
            </a:r>
            <a:r>
              <a:rPr lang="zh-CN" altLang="en-US" sz="1800" b="1"/>
              <a:t>）“混凝土预制品”是指以人工浇制、机械振捣的混凝土制成品或半成品，如底盘、拉盘、卡盘、</a:t>
            </a:r>
            <a:r>
              <a:rPr lang="zh-CN" altLang="en-US" sz="1800" b="1">
                <a:solidFill>
                  <a:srgbClr val="FF0000"/>
                </a:solidFill>
              </a:rPr>
              <a:t>叉梁、</a:t>
            </a:r>
            <a:r>
              <a:rPr lang="zh-CN" altLang="en-US" sz="1800" b="1"/>
              <a:t>盖板等。</a:t>
            </a:r>
          </a:p>
          <a:p>
            <a:pPr>
              <a:lnSpc>
                <a:spcPts val="2500"/>
              </a:lnSpc>
              <a:buFontTx/>
              <a:buNone/>
            </a:pPr>
            <a:r>
              <a:rPr lang="zh-CN" altLang="en-US" sz="1800" b="1"/>
              <a:t>（</a:t>
            </a:r>
            <a:r>
              <a:rPr lang="en-US" altLang="zh-CN" sz="1800" b="1"/>
              <a:t>3</a:t>
            </a:r>
            <a:r>
              <a:rPr lang="zh-CN" altLang="en-US" sz="1800" b="1"/>
              <a:t>）“线材”是指导线、避雷线、耦合屏蔽线、拉线、电缆、光缆。</a:t>
            </a:r>
          </a:p>
          <a:p>
            <a:pPr>
              <a:lnSpc>
                <a:spcPts val="2500"/>
              </a:lnSpc>
              <a:buFontTx/>
              <a:buNone/>
            </a:pPr>
            <a:r>
              <a:rPr lang="zh-CN" altLang="en-US" sz="1800" b="1">
                <a:solidFill>
                  <a:schemeClr val="tx2"/>
                </a:solidFill>
              </a:rPr>
              <a:t>（</a:t>
            </a:r>
            <a:r>
              <a:rPr lang="en-US" altLang="zh-CN" sz="1800" b="1">
                <a:solidFill>
                  <a:schemeClr val="tx2"/>
                </a:solidFill>
              </a:rPr>
              <a:t>4</a:t>
            </a:r>
            <a:r>
              <a:rPr lang="zh-CN" altLang="en-US" sz="1800" b="1">
                <a:solidFill>
                  <a:schemeClr val="tx2"/>
                </a:solidFill>
              </a:rPr>
              <a:t>）“塔材”是指铁塔钢材，分为角钢塔材和钢管塔材，分开套用。</a:t>
            </a:r>
          </a:p>
          <a:p>
            <a:pPr>
              <a:lnSpc>
                <a:spcPts val="2500"/>
              </a:lnSpc>
              <a:buFontTx/>
              <a:buNone/>
            </a:pPr>
            <a:r>
              <a:rPr lang="zh-CN" altLang="en-US" sz="1800" b="1"/>
              <a:t>（</a:t>
            </a:r>
            <a:r>
              <a:rPr lang="en-US" altLang="zh-CN" sz="1800" b="1"/>
              <a:t>5</a:t>
            </a:r>
            <a:r>
              <a:rPr lang="zh-CN" altLang="en-US" sz="1800" b="1"/>
              <a:t>）“钢管杆”是指以钢板压制、焊接形成的整根或分段钢管杆。</a:t>
            </a:r>
          </a:p>
          <a:p>
            <a:pPr>
              <a:lnSpc>
                <a:spcPts val="2500"/>
              </a:lnSpc>
              <a:buFontTx/>
              <a:buNone/>
            </a:pPr>
            <a:r>
              <a:rPr lang="zh-CN" altLang="en-US" sz="1800" b="1"/>
              <a:t>（</a:t>
            </a:r>
            <a:r>
              <a:rPr lang="en-US" altLang="zh-CN" sz="1800" b="1"/>
              <a:t>6</a:t>
            </a:r>
            <a:r>
              <a:rPr lang="zh-CN" altLang="en-US" sz="1800" b="1"/>
              <a:t>） </a:t>
            </a:r>
            <a:r>
              <a:rPr lang="zh-CN" altLang="en-US" sz="1800" b="1">
                <a:solidFill>
                  <a:schemeClr val="tx2"/>
                </a:solidFill>
              </a:rPr>
              <a:t>“金具、绝缘子、零星钢材”是指金具、绝缘子、电杆用的横担、地线支架、拉棒、拉杆、抱箍、连接金具、防振锤、间隔棒、铸铁重锤、接地钢材、基础钢材、地脚螺栓、其他螺栓、垫圈等。</a:t>
            </a:r>
          </a:p>
          <a:p>
            <a:pPr>
              <a:lnSpc>
                <a:spcPts val="2500"/>
              </a:lnSpc>
              <a:buFontTx/>
              <a:buNone/>
            </a:pPr>
            <a:r>
              <a:rPr lang="zh-CN" altLang="en-US" sz="1800" b="1">
                <a:solidFill>
                  <a:schemeClr val="tx2"/>
                </a:solidFill>
              </a:rPr>
              <a:t>（</a:t>
            </a:r>
            <a:r>
              <a:rPr lang="en-US" altLang="zh-CN" sz="1800" b="1">
                <a:solidFill>
                  <a:schemeClr val="tx2"/>
                </a:solidFill>
              </a:rPr>
              <a:t>7</a:t>
            </a:r>
            <a:r>
              <a:rPr lang="zh-CN" altLang="en-US" sz="1800" b="1">
                <a:solidFill>
                  <a:schemeClr val="tx2"/>
                </a:solidFill>
              </a:rPr>
              <a:t>）索道运输中的“处”是指配有一台索道牵引机，并能够独立运转、运输物料的一处索道。</a:t>
            </a:r>
          </a:p>
          <a:p>
            <a:pPr eaLnBrk="1" hangingPunct="1">
              <a:lnSpc>
                <a:spcPct val="110000"/>
              </a:lnSpc>
              <a:buFontTx/>
              <a:buNone/>
            </a:pPr>
            <a:br>
              <a:rPr lang="zh-CN" altLang="en-US" sz="2200"/>
            </a:br>
            <a:endParaRPr lang="zh-CN" altLang="en-US" sz="22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31458974-EDFF-47A8-BCA5-B41B8070851B}"/>
              </a:ext>
            </a:extLst>
          </p:cNvPr>
          <p:cNvSpPr>
            <a:spLocks noGrp="1" noChangeArrowheads="1"/>
          </p:cNvSpPr>
          <p:nvPr>
            <p:ph type="title" idx="4294967295"/>
          </p:nvPr>
        </p:nvSpPr>
        <p:spPr>
          <a:xfrm>
            <a:off x="2411413" y="274638"/>
            <a:ext cx="6275387" cy="777875"/>
          </a:xfrm>
        </p:spPr>
        <p:txBody>
          <a:bodyPr/>
          <a:lstStyle/>
          <a:p>
            <a:pPr eaLnBrk="1" hangingPunct="1"/>
            <a:r>
              <a:rPr lang="zh-CN" altLang="en-US" sz="4000" b="1"/>
              <a:t>六、主要修编内容说明</a:t>
            </a:r>
          </a:p>
        </p:txBody>
      </p:sp>
      <p:sp>
        <p:nvSpPr>
          <p:cNvPr id="29699" name="Rectangle 3">
            <a:extLst>
              <a:ext uri="{FF2B5EF4-FFF2-40B4-BE49-F238E27FC236}">
                <a16:creationId xmlns:a16="http://schemas.microsoft.com/office/drawing/2014/main" id="{E16C589A-0FE1-40F7-BD97-1ED2C6354A36}"/>
              </a:ext>
            </a:extLst>
          </p:cNvPr>
          <p:cNvSpPr>
            <a:spLocks noGrp="1" noChangeArrowheads="1"/>
          </p:cNvSpPr>
          <p:nvPr>
            <p:ph type="body" idx="4294967295"/>
          </p:nvPr>
        </p:nvSpPr>
        <p:spPr>
          <a:xfrm>
            <a:off x="1655763" y="1268413"/>
            <a:ext cx="7488237" cy="5256212"/>
          </a:xfrm>
        </p:spPr>
        <p:txBody>
          <a:bodyPr/>
          <a:lstStyle/>
          <a:p>
            <a:pPr eaLnBrk="1" hangingPunct="1">
              <a:lnSpc>
                <a:spcPct val="110000"/>
              </a:lnSpc>
              <a:buFontTx/>
              <a:buNone/>
            </a:pPr>
            <a:r>
              <a:rPr lang="zh-CN" altLang="en-US" sz="2200" b="1">
                <a:solidFill>
                  <a:srgbClr val="7030A0"/>
                </a:solidFill>
              </a:rPr>
              <a:t>（一）工地运输</a:t>
            </a:r>
          </a:p>
          <a:p>
            <a:pPr eaLnBrk="1" hangingPunct="1">
              <a:lnSpc>
                <a:spcPts val="3100"/>
              </a:lnSpc>
              <a:buFontTx/>
              <a:buNone/>
            </a:pPr>
            <a:r>
              <a:rPr lang="en-US" altLang="zh-CN" sz="1800" b="1"/>
              <a:t>5</a:t>
            </a:r>
            <a:r>
              <a:rPr lang="zh-CN" altLang="en-US" sz="1800" b="1"/>
              <a:t>、工程内容及工程量计算规则</a:t>
            </a:r>
            <a:endParaRPr lang="en-US" altLang="zh-CN" sz="1800" b="1"/>
          </a:p>
          <a:p>
            <a:pPr eaLnBrk="1" hangingPunct="1">
              <a:lnSpc>
                <a:spcPts val="3100"/>
              </a:lnSpc>
              <a:buFontTx/>
              <a:buNone/>
            </a:pPr>
            <a:r>
              <a:rPr lang="zh-CN" altLang="en-US" sz="1800" b="1"/>
              <a:t>  （</a:t>
            </a:r>
            <a:r>
              <a:rPr lang="en-US" altLang="zh-CN" sz="1800" b="1"/>
              <a:t>1</a:t>
            </a:r>
            <a:r>
              <a:rPr lang="zh-CN" altLang="en-US" sz="1800" b="1"/>
              <a:t>）通用规则</a:t>
            </a:r>
            <a:endParaRPr lang="en-US" altLang="zh-CN" sz="1800" b="1"/>
          </a:p>
          <a:p>
            <a:pPr eaLnBrk="1" hangingPunct="1">
              <a:lnSpc>
                <a:spcPts val="3100"/>
              </a:lnSpc>
              <a:buFontTx/>
              <a:buNone/>
            </a:pPr>
            <a:r>
              <a:rPr lang="en-US" altLang="zh-CN" sz="1800" b="1"/>
              <a:t>      </a:t>
            </a:r>
            <a:r>
              <a:rPr lang="zh-CN" altLang="en-US" sz="1800" b="1"/>
              <a:t>工地运输运输的计量单位均为“</a:t>
            </a:r>
            <a:r>
              <a:rPr lang="en-US" altLang="zh-CN" sz="1800" b="1"/>
              <a:t>t</a:t>
            </a:r>
            <a:r>
              <a:rPr lang="en-US" altLang="zh-CN" sz="1800" b="1" baseline="30000"/>
              <a:t>.</a:t>
            </a:r>
            <a:r>
              <a:rPr lang="en-US" altLang="zh-CN" sz="1800" b="1"/>
              <a:t>km</a:t>
            </a:r>
            <a:r>
              <a:rPr lang="zh-CN" altLang="en-US" sz="1800" b="1"/>
              <a:t>”</a:t>
            </a:r>
            <a:r>
              <a:rPr lang="en-US" altLang="zh-CN" sz="1800" b="1"/>
              <a:t>,</a:t>
            </a:r>
            <a:r>
              <a:rPr lang="zh-CN" altLang="en-US" sz="1800" b="1"/>
              <a:t>机械运输中除索道运输外的装卸的计量单位均为“</a:t>
            </a:r>
            <a:r>
              <a:rPr lang="en-US" altLang="zh-CN" sz="1800" b="1"/>
              <a:t>t</a:t>
            </a:r>
            <a:r>
              <a:rPr lang="zh-CN" altLang="en-US" sz="1800" b="1"/>
              <a:t>”，索道运输计量单位均为“</a:t>
            </a:r>
            <a:r>
              <a:rPr lang="en-US" altLang="zh-CN" sz="1800" b="1"/>
              <a:t>t.</a:t>
            </a:r>
            <a:r>
              <a:rPr lang="zh-CN" altLang="en-US" sz="1800" b="1"/>
              <a:t>处” 。因此需要三个工程量计算标准，吨、处和公里。</a:t>
            </a:r>
            <a:endParaRPr lang="en-US" altLang="zh-CN" sz="1800" b="1"/>
          </a:p>
          <a:p>
            <a:pPr eaLnBrk="1" hangingPunct="1">
              <a:lnSpc>
                <a:spcPts val="3100"/>
              </a:lnSpc>
              <a:buFont typeface="Wingdings" panose="05000000000000000000" pitchFamily="2" charset="2"/>
              <a:buChar char="Ø"/>
            </a:pPr>
            <a:r>
              <a:rPr lang="en-US" altLang="zh-CN" sz="1800" b="1"/>
              <a:t> </a:t>
            </a:r>
            <a:r>
              <a:rPr lang="zh-CN" altLang="en-US" sz="1800" b="1"/>
              <a:t>工地运输平均运距的计算</a:t>
            </a:r>
            <a:endParaRPr lang="en-US" altLang="zh-CN" sz="1800" b="1"/>
          </a:p>
          <a:p>
            <a:pPr eaLnBrk="1" hangingPunct="1">
              <a:lnSpc>
                <a:spcPts val="3100"/>
              </a:lnSpc>
              <a:buFontTx/>
              <a:buNone/>
            </a:pPr>
            <a:r>
              <a:rPr lang="en-US" altLang="zh-CN" sz="1800" b="1"/>
              <a:t>      </a:t>
            </a:r>
            <a:r>
              <a:rPr lang="zh-CN" altLang="en-US" sz="1800" b="1"/>
              <a:t>计算工地运输平均运距的首要条件是根据线路长度、沿线地形和运输条件，合理设置工地仓库和线路材料车、船运输沿线的卸料点。</a:t>
            </a:r>
            <a:endParaRPr lang="en-US" altLang="zh-CN" sz="1800" b="1"/>
          </a:p>
          <a:p>
            <a:pPr eaLnBrk="1" hangingPunct="1">
              <a:lnSpc>
                <a:spcPts val="3100"/>
              </a:lnSpc>
              <a:buFontTx/>
              <a:buNone/>
            </a:pPr>
            <a:r>
              <a:rPr lang="en-US" altLang="zh-CN" sz="1800" b="1"/>
              <a:t>      </a:t>
            </a:r>
            <a:r>
              <a:rPr lang="zh-CN" altLang="en-US" sz="1800" b="1"/>
              <a:t>工地运输平均运距的计算分为人力运距和车船运距两类。</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49F68A29-AEC5-4113-8654-350A5EDDDE35}"/>
              </a:ext>
            </a:extLst>
          </p:cNvPr>
          <p:cNvSpPr>
            <a:spLocks noGrp="1" noChangeArrowheads="1"/>
          </p:cNvSpPr>
          <p:nvPr>
            <p:ph type="title" idx="4294967295"/>
          </p:nvPr>
        </p:nvSpPr>
        <p:spPr>
          <a:xfrm>
            <a:off x="2411413" y="274638"/>
            <a:ext cx="6275387" cy="777875"/>
          </a:xfrm>
        </p:spPr>
        <p:txBody>
          <a:bodyPr/>
          <a:lstStyle/>
          <a:p>
            <a:pPr eaLnBrk="1" hangingPunct="1"/>
            <a:r>
              <a:rPr lang="zh-CN" altLang="en-US" sz="4000" b="1"/>
              <a:t>六、主要修编内容说明</a:t>
            </a:r>
          </a:p>
        </p:txBody>
      </p:sp>
      <p:sp>
        <p:nvSpPr>
          <p:cNvPr id="30723" name="Rectangle 3">
            <a:extLst>
              <a:ext uri="{FF2B5EF4-FFF2-40B4-BE49-F238E27FC236}">
                <a16:creationId xmlns:a16="http://schemas.microsoft.com/office/drawing/2014/main" id="{98875F55-BDBF-4BE7-87B4-1377CCCED206}"/>
              </a:ext>
            </a:extLst>
          </p:cNvPr>
          <p:cNvSpPr>
            <a:spLocks noGrp="1" noChangeArrowheads="1"/>
          </p:cNvSpPr>
          <p:nvPr>
            <p:ph type="body" idx="4294967295"/>
          </p:nvPr>
        </p:nvSpPr>
        <p:spPr>
          <a:xfrm>
            <a:off x="1655763" y="1268413"/>
            <a:ext cx="7488237" cy="5256212"/>
          </a:xfrm>
        </p:spPr>
        <p:txBody>
          <a:bodyPr/>
          <a:lstStyle/>
          <a:p>
            <a:pPr eaLnBrk="1" hangingPunct="1">
              <a:lnSpc>
                <a:spcPct val="110000"/>
              </a:lnSpc>
              <a:buFontTx/>
              <a:buNone/>
            </a:pPr>
            <a:r>
              <a:rPr lang="zh-CN" altLang="en-US" sz="2200" b="1">
                <a:solidFill>
                  <a:srgbClr val="7030A0"/>
                </a:solidFill>
              </a:rPr>
              <a:t>（一）工地运输</a:t>
            </a:r>
          </a:p>
          <a:p>
            <a:pPr eaLnBrk="1" hangingPunct="1">
              <a:lnSpc>
                <a:spcPts val="3100"/>
              </a:lnSpc>
              <a:buFontTx/>
              <a:buNone/>
            </a:pPr>
            <a:r>
              <a:rPr lang="en-US" altLang="zh-CN" sz="1800" b="1"/>
              <a:t>5</a:t>
            </a:r>
            <a:r>
              <a:rPr lang="zh-CN" altLang="en-US" sz="1800" b="1"/>
              <a:t>、工程内容及工程量计算规则</a:t>
            </a:r>
            <a:endParaRPr lang="en-US" altLang="zh-CN" sz="1800" b="1"/>
          </a:p>
          <a:p>
            <a:pPr eaLnBrk="1" hangingPunct="1">
              <a:lnSpc>
                <a:spcPts val="2600"/>
              </a:lnSpc>
              <a:spcBef>
                <a:spcPts val="600"/>
              </a:spcBef>
              <a:buFontTx/>
              <a:buNone/>
            </a:pPr>
            <a:r>
              <a:rPr lang="zh-CN" altLang="en-US" sz="1800" b="1"/>
              <a:t>  （</a:t>
            </a:r>
            <a:r>
              <a:rPr lang="en-US" altLang="zh-CN" sz="1800" b="1"/>
              <a:t>1</a:t>
            </a:r>
            <a:r>
              <a:rPr lang="zh-CN" altLang="en-US" sz="1800" b="1"/>
              <a:t>）通用规则</a:t>
            </a:r>
            <a:endParaRPr lang="en-US" altLang="zh-CN" sz="1800" b="1"/>
          </a:p>
          <a:p>
            <a:pPr eaLnBrk="1" hangingPunct="1">
              <a:lnSpc>
                <a:spcPts val="2600"/>
              </a:lnSpc>
              <a:spcBef>
                <a:spcPts val="600"/>
              </a:spcBef>
              <a:buFont typeface="Wingdings" panose="05000000000000000000" pitchFamily="2" charset="2"/>
              <a:buChar char="Ø"/>
            </a:pPr>
            <a:r>
              <a:rPr lang="en-US" altLang="zh-CN" sz="1800" b="1"/>
              <a:t> </a:t>
            </a:r>
            <a:r>
              <a:rPr lang="zh-CN" altLang="en-US" sz="1800" b="1"/>
              <a:t>工地运输平均运距的计算</a:t>
            </a:r>
            <a:endParaRPr lang="en-US" altLang="zh-CN" sz="1800" b="1"/>
          </a:p>
          <a:p>
            <a:pPr eaLnBrk="1" hangingPunct="1">
              <a:lnSpc>
                <a:spcPts val="2400"/>
              </a:lnSpc>
              <a:spcBef>
                <a:spcPct val="0"/>
              </a:spcBef>
              <a:buFontTx/>
              <a:buNone/>
            </a:pPr>
            <a:r>
              <a:rPr lang="en-US" altLang="zh-CN" sz="1800" b="1"/>
              <a:t>      A</a:t>
            </a:r>
            <a:r>
              <a:rPr lang="zh-CN" altLang="en-US" sz="1800" b="1"/>
              <a:t>、人力运距计算方法。在确定运输地形时，应按运输路径的实际地形来划分，人力运输的路径可以参考工程地形。</a:t>
            </a:r>
            <a:endParaRPr lang="en-US" altLang="zh-CN" sz="1800" b="1"/>
          </a:p>
          <a:p>
            <a:pPr>
              <a:buFontTx/>
              <a:buNone/>
            </a:pPr>
            <a:r>
              <a:rPr lang="en-US" altLang="zh-CN" sz="1800" b="1"/>
              <a:t>	                                </a:t>
            </a:r>
            <a:r>
              <a:rPr lang="zh-CN" altLang="en-US" sz="1600" b="1"/>
              <a:t>式中</a:t>
            </a:r>
            <a:r>
              <a:rPr lang="en-US" altLang="zh-CN" sz="1600" b="1"/>
              <a:t>  </a:t>
            </a:r>
            <a:r>
              <a:rPr lang="en-US" altLang="zh-CN" sz="1600" b="1" i="1"/>
              <a:t>Y </a:t>
            </a:r>
            <a:r>
              <a:rPr lang="en-US" altLang="zh-CN" sz="1600" b="1"/>
              <a:t>—</a:t>
            </a:r>
            <a:r>
              <a:rPr lang="zh-CN" altLang="en-US" sz="1600" b="1"/>
              <a:t>平均运距（</a:t>
            </a:r>
            <a:r>
              <a:rPr lang="en-US" altLang="zh-CN" sz="1600" b="1"/>
              <a:t>km</a:t>
            </a:r>
            <a:r>
              <a:rPr lang="zh-CN" altLang="en-US" sz="1600" b="1"/>
              <a:t>）；</a:t>
            </a:r>
          </a:p>
          <a:p>
            <a:pPr>
              <a:buFontTx/>
              <a:buNone/>
            </a:pPr>
            <a:r>
              <a:rPr lang="en-US" altLang="zh-CN" sz="1600" b="1" i="1"/>
              <a:t>                                                   L</a:t>
            </a:r>
            <a:r>
              <a:rPr lang="en-US" altLang="zh-CN" sz="1600" b="1" i="1" baseline="-25000"/>
              <a:t>i</a:t>
            </a:r>
            <a:r>
              <a:rPr lang="en-US" altLang="zh-CN" sz="1600" b="1"/>
              <a:t>—</a:t>
            </a:r>
            <a:r>
              <a:rPr lang="zh-CN" altLang="en-US" sz="1600" b="1"/>
              <a:t>各段线路长度（材料量）；</a:t>
            </a:r>
          </a:p>
          <a:p>
            <a:pPr>
              <a:buFontTx/>
              <a:buNone/>
            </a:pPr>
            <a:r>
              <a:rPr lang="en-US" altLang="zh-CN" sz="1600" b="1" i="1"/>
              <a:t>                                                   R</a:t>
            </a:r>
            <a:r>
              <a:rPr lang="en-US" altLang="zh-CN" sz="1600" b="1" i="1" baseline="-25000"/>
              <a:t>i</a:t>
            </a:r>
            <a:r>
              <a:rPr lang="en-US" altLang="zh-CN" sz="1600" b="1"/>
              <a:t>—</a:t>
            </a:r>
            <a:r>
              <a:rPr lang="zh-CN" altLang="en-US" sz="1600" b="1"/>
              <a:t>各段线路材料的人力运输直线距离；</a:t>
            </a:r>
          </a:p>
          <a:p>
            <a:pPr>
              <a:buFontTx/>
              <a:buNone/>
            </a:pPr>
            <a:r>
              <a:rPr lang="en-US" altLang="zh-CN" sz="1600" b="1" i="1"/>
              <a:t>                                                   k</a:t>
            </a:r>
            <a:r>
              <a:rPr lang="en-US" altLang="zh-CN" sz="1600" b="1" i="1" baseline="-25000"/>
              <a:t>i</a:t>
            </a:r>
            <a:r>
              <a:rPr lang="en-US" altLang="zh-CN" sz="1600" b="1"/>
              <a:t>—</a:t>
            </a:r>
            <a:r>
              <a:rPr lang="zh-CN" altLang="en-US" sz="1600" b="1"/>
              <a:t>弯曲系数。</a:t>
            </a:r>
          </a:p>
          <a:p>
            <a:pPr algn="just">
              <a:lnSpc>
                <a:spcPts val="2600"/>
              </a:lnSpc>
              <a:spcBef>
                <a:spcPts val="600"/>
              </a:spcBef>
              <a:buFontTx/>
              <a:buNone/>
            </a:pPr>
            <a:r>
              <a:rPr lang="en-US" altLang="zh-CN" sz="1800" b="1"/>
              <a:t>     </a:t>
            </a:r>
            <a:r>
              <a:rPr lang="zh-CN" altLang="en-US" sz="1600" b="1"/>
              <a:t>其中：弯曲系数指受地理、地势和地面障碍物等影响，运输路径中发生的弯曲，包括上坡、下坡、盘山道路以及一处卸料向数基杆塔分运等。弯曲系数不等同于地形增加系数，前者是指计算人力运输距离而增加的弯曲系数，后者是指增加了施工难度而调整的系数。</a:t>
            </a:r>
          </a:p>
          <a:p>
            <a:pPr eaLnBrk="1" hangingPunct="1">
              <a:lnSpc>
                <a:spcPts val="3100"/>
              </a:lnSpc>
              <a:buFontTx/>
              <a:buNone/>
            </a:pPr>
            <a:endParaRPr lang="zh-CN" altLang="en-US" sz="1800"/>
          </a:p>
          <a:p>
            <a:pPr eaLnBrk="1" hangingPunct="1">
              <a:lnSpc>
                <a:spcPts val="3100"/>
              </a:lnSpc>
              <a:buFontTx/>
              <a:buNone/>
            </a:pPr>
            <a:endParaRPr lang="zh-CN" altLang="en-US" sz="1800" b="1"/>
          </a:p>
          <a:p>
            <a:pPr eaLnBrk="1" hangingPunct="1">
              <a:lnSpc>
                <a:spcPts val="3100"/>
              </a:lnSpc>
              <a:buFontTx/>
              <a:buNone/>
            </a:pPr>
            <a:endParaRPr lang="en-US" altLang="zh-CN" sz="1800"/>
          </a:p>
          <a:p>
            <a:pPr eaLnBrk="1" hangingPunct="1">
              <a:lnSpc>
                <a:spcPts val="3100"/>
              </a:lnSpc>
              <a:buFontTx/>
              <a:buNone/>
            </a:pPr>
            <a:endParaRPr lang="zh-CN" altLang="en-US" sz="1800"/>
          </a:p>
          <a:p>
            <a:pPr eaLnBrk="1" hangingPunct="1">
              <a:lnSpc>
                <a:spcPts val="3100"/>
              </a:lnSpc>
              <a:buFontTx/>
              <a:buNone/>
            </a:pPr>
            <a:br>
              <a:rPr lang="zh-CN" altLang="en-US" sz="2200"/>
            </a:br>
            <a:endParaRPr lang="zh-CN" altLang="en-US" sz="2200"/>
          </a:p>
        </p:txBody>
      </p:sp>
      <p:sp>
        <p:nvSpPr>
          <p:cNvPr id="30724" name="Rectangle 2">
            <a:extLst>
              <a:ext uri="{FF2B5EF4-FFF2-40B4-BE49-F238E27FC236}">
                <a16:creationId xmlns:a16="http://schemas.microsoft.com/office/drawing/2014/main" id="{5487BE0A-73C7-4EEF-851A-43AAC0FCFE49}"/>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pic>
        <p:nvPicPr>
          <p:cNvPr id="30725" name="Picture 3">
            <a:extLst>
              <a:ext uri="{FF2B5EF4-FFF2-40B4-BE49-F238E27FC236}">
                <a16:creationId xmlns:a16="http://schemas.microsoft.com/office/drawing/2014/main" id="{0B9E8184-99C1-43C8-B3B2-A71EF7035B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25" y="3714750"/>
            <a:ext cx="14287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C11098C6-6402-42CA-AE96-F532F84270DE}"/>
              </a:ext>
            </a:extLst>
          </p:cNvPr>
          <p:cNvSpPr>
            <a:spLocks noGrp="1" noChangeArrowheads="1"/>
          </p:cNvSpPr>
          <p:nvPr>
            <p:ph type="title" idx="4294967295"/>
          </p:nvPr>
        </p:nvSpPr>
        <p:spPr>
          <a:xfrm>
            <a:off x="2411413" y="274638"/>
            <a:ext cx="6275387" cy="777875"/>
          </a:xfrm>
        </p:spPr>
        <p:txBody>
          <a:bodyPr/>
          <a:lstStyle/>
          <a:p>
            <a:pPr eaLnBrk="1" hangingPunct="1"/>
            <a:r>
              <a:rPr lang="zh-CN" altLang="en-US" sz="4000" b="1"/>
              <a:t>六、主要修编内容说明</a:t>
            </a:r>
          </a:p>
        </p:txBody>
      </p:sp>
      <p:sp>
        <p:nvSpPr>
          <p:cNvPr id="31747" name="Rectangle 3">
            <a:extLst>
              <a:ext uri="{FF2B5EF4-FFF2-40B4-BE49-F238E27FC236}">
                <a16:creationId xmlns:a16="http://schemas.microsoft.com/office/drawing/2014/main" id="{EFB53C0A-0D7A-4D7F-B2A5-EDDCD1CF7100}"/>
              </a:ext>
            </a:extLst>
          </p:cNvPr>
          <p:cNvSpPr>
            <a:spLocks noGrp="1" noChangeArrowheads="1"/>
          </p:cNvSpPr>
          <p:nvPr>
            <p:ph type="body" idx="4294967295"/>
          </p:nvPr>
        </p:nvSpPr>
        <p:spPr>
          <a:xfrm>
            <a:off x="1655763" y="1268413"/>
            <a:ext cx="7488237" cy="5256212"/>
          </a:xfrm>
        </p:spPr>
        <p:txBody>
          <a:bodyPr/>
          <a:lstStyle/>
          <a:p>
            <a:pPr eaLnBrk="1" hangingPunct="1">
              <a:lnSpc>
                <a:spcPct val="110000"/>
              </a:lnSpc>
              <a:buFontTx/>
              <a:buNone/>
            </a:pPr>
            <a:r>
              <a:rPr lang="zh-CN" altLang="en-US" sz="2200" b="1">
                <a:solidFill>
                  <a:srgbClr val="7030A0"/>
                </a:solidFill>
              </a:rPr>
              <a:t>（一）工地运输</a:t>
            </a:r>
          </a:p>
          <a:p>
            <a:pPr eaLnBrk="1" hangingPunct="1">
              <a:lnSpc>
                <a:spcPts val="3100"/>
              </a:lnSpc>
              <a:buFontTx/>
              <a:buNone/>
            </a:pPr>
            <a:r>
              <a:rPr lang="en-US" altLang="zh-CN" sz="1800" b="1"/>
              <a:t>5</a:t>
            </a:r>
            <a:r>
              <a:rPr lang="zh-CN" altLang="en-US" sz="1800" b="1"/>
              <a:t>、工程内容及工程量计算规则</a:t>
            </a:r>
            <a:endParaRPr lang="en-US" altLang="zh-CN" sz="1800" b="1"/>
          </a:p>
          <a:p>
            <a:pPr eaLnBrk="1" hangingPunct="1">
              <a:lnSpc>
                <a:spcPts val="2600"/>
              </a:lnSpc>
              <a:spcBef>
                <a:spcPts val="600"/>
              </a:spcBef>
              <a:buFontTx/>
              <a:buNone/>
            </a:pPr>
            <a:r>
              <a:rPr lang="zh-CN" altLang="en-US" sz="1800" b="1"/>
              <a:t>  （</a:t>
            </a:r>
            <a:r>
              <a:rPr lang="en-US" altLang="zh-CN" sz="1800" b="1"/>
              <a:t>1</a:t>
            </a:r>
            <a:r>
              <a:rPr lang="zh-CN" altLang="en-US" sz="1800" b="1"/>
              <a:t>）通用规则</a:t>
            </a:r>
            <a:endParaRPr lang="en-US" altLang="zh-CN" sz="1800" b="1"/>
          </a:p>
          <a:p>
            <a:pPr eaLnBrk="1" hangingPunct="1">
              <a:lnSpc>
                <a:spcPts val="2600"/>
              </a:lnSpc>
              <a:spcBef>
                <a:spcPts val="600"/>
              </a:spcBef>
              <a:buFont typeface="Wingdings" panose="05000000000000000000" pitchFamily="2" charset="2"/>
              <a:buChar char="Ø"/>
            </a:pPr>
            <a:r>
              <a:rPr lang="en-US" altLang="zh-CN" sz="1800" b="1"/>
              <a:t> </a:t>
            </a:r>
            <a:r>
              <a:rPr lang="zh-CN" altLang="en-US" sz="1800" b="1"/>
              <a:t>工地运输平均运距的计算</a:t>
            </a:r>
            <a:endParaRPr lang="en-US" altLang="zh-CN" sz="1800" b="1"/>
          </a:p>
          <a:p>
            <a:pPr eaLnBrk="1" hangingPunct="1">
              <a:lnSpc>
                <a:spcPts val="2400"/>
              </a:lnSpc>
              <a:spcBef>
                <a:spcPct val="0"/>
              </a:spcBef>
              <a:buFontTx/>
              <a:buNone/>
            </a:pPr>
            <a:r>
              <a:rPr lang="en-US" altLang="zh-CN" sz="1800" b="1"/>
              <a:t>      B</a:t>
            </a:r>
            <a:r>
              <a:rPr lang="zh-CN" altLang="en-US" sz="1800" b="1"/>
              <a:t>、车船运距的计算式</a:t>
            </a:r>
            <a:endParaRPr lang="en-US" altLang="zh-CN" sz="1800" b="1"/>
          </a:p>
          <a:p>
            <a:pPr eaLnBrk="1" hangingPunct="1">
              <a:lnSpc>
                <a:spcPts val="2400"/>
              </a:lnSpc>
              <a:spcBef>
                <a:spcPct val="0"/>
              </a:spcBef>
              <a:buFontTx/>
              <a:buNone/>
            </a:pPr>
            <a:endParaRPr lang="en-US" altLang="zh-CN" sz="1800" b="1"/>
          </a:p>
          <a:p>
            <a:pPr>
              <a:buFontTx/>
              <a:buNone/>
            </a:pPr>
            <a:r>
              <a:rPr lang="en-US" altLang="zh-CN" sz="1800" b="1"/>
              <a:t>	</a:t>
            </a:r>
          </a:p>
          <a:p>
            <a:pPr>
              <a:lnSpc>
                <a:spcPts val="2200"/>
              </a:lnSpc>
              <a:buFontTx/>
              <a:buNone/>
            </a:pPr>
            <a:r>
              <a:rPr lang="en-US" altLang="zh-CN" sz="1800" b="1"/>
              <a:t>      </a:t>
            </a:r>
            <a:r>
              <a:rPr lang="zh-CN" altLang="en-US" sz="1800" b="1"/>
              <a:t>式中</a:t>
            </a:r>
            <a:r>
              <a:rPr lang="en-US" altLang="zh-CN" sz="1800" b="1" baseline="-25000"/>
              <a:t>    </a:t>
            </a:r>
            <a:r>
              <a:rPr lang="en-US" altLang="zh-CN" sz="1800" b="1" i="1"/>
              <a:t>Y</a:t>
            </a:r>
            <a:r>
              <a:rPr lang="en-US" altLang="zh-CN" sz="1800" b="1"/>
              <a:t>—</a:t>
            </a:r>
            <a:r>
              <a:rPr lang="zh-CN" altLang="en-US" sz="1800" b="1"/>
              <a:t>平均运距（</a:t>
            </a:r>
            <a:r>
              <a:rPr lang="en-US" altLang="zh-CN" sz="1800" b="1"/>
              <a:t>km</a:t>
            </a:r>
            <a:r>
              <a:rPr lang="zh-CN" altLang="en-US" sz="1800" b="1"/>
              <a:t>）；</a:t>
            </a:r>
          </a:p>
          <a:p>
            <a:pPr>
              <a:lnSpc>
                <a:spcPts val="2200"/>
              </a:lnSpc>
              <a:buFontTx/>
              <a:buNone/>
            </a:pPr>
            <a:r>
              <a:rPr lang="en-US" altLang="zh-CN" sz="1800" b="1" i="1"/>
              <a:t>                L</a:t>
            </a:r>
            <a:r>
              <a:rPr lang="en-US" altLang="zh-CN" sz="1800" b="1" i="1" baseline="-25000"/>
              <a:t>i</a:t>
            </a:r>
            <a:r>
              <a:rPr lang="en-US" altLang="zh-CN" sz="1800" b="1"/>
              <a:t>—</a:t>
            </a:r>
            <a:r>
              <a:rPr lang="zh-CN" altLang="en-US" sz="1800" b="1"/>
              <a:t>各段线路材料量，预算中以各段线路长度为代表；</a:t>
            </a:r>
          </a:p>
          <a:p>
            <a:pPr>
              <a:lnSpc>
                <a:spcPts val="2200"/>
              </a:lnSpc>
              <a:buFontTx/>
              <a:buNone/>
            </a:pPr>
            <a:r>
              <a:rPr lang="en-US" altLang="zh-CN" sz="1800" b="1" i="1"/>
              <a:t>               R</a:t>
            </a:r>
            <a:r>
              <a:rPr lang="en-US" altLang="zh-CN" sz="1800" b="1" i="1" baseline="-25000"/>
              <a:t>i </a:t>
            </a:r>
            <a:r>
              <a:rPr lang="en-US" altLang="zh-CN" sz="1800" b="1"/>
              <a:t>—</a:t>
            </a:r>
            <a:r>
              <a:rPr lang="zh-CN" altLang="en-US" sz="1800" b="1"/>
              <a:t>各段线路材料的车船运输距离，自工地仓库至各段材料的卸料点（其中道路或河流与线路平行的，则以该段的中心处为计算运距的卸料点）；</a:t>
            </a:r>
          </a:p>
          <a:p>
            <a:pPr>
              <a:lnSpc>
                <a:spcPts val="2200"/>
              </a:lnSpc>
              <a:buFontTx/>
              <a:buNone/>
            </a:pPr>
            <a:r>
              <a:rPr lang="en-US" altLang="zh-CN" sz="1800" b="1" i="1"/>
              <a:t>               C</a:t>
            </a:r>
            <a:r>
              <a:rPr lang="en-US" altLang="zh-CN" sz="1800" b="1"/>
              <a:t>—</a:t>
            </a:r>
            <a:r>
              <a:rPr lang="zh-CN" altLang="en-US" sz="1800" b="1"/>
              <a:t>超过下站运距。</a:t>
            </a:r>
          </a:p>
          <a:p>
            <a:pPr>
              <a:lnSpc>
                <a:spcPts val="2200"/>
              </a:lnSpc>
              <a:buFontTx/>
              <a:buNone/>
            </a:pPr>
            <a:r>
              <a:rPr lang="en-US" altLang="zh-CN" sz="1800" b="1"/>
              <a:t>       </a:t>
            </a:r>
            <a:r>
              <a:rPr lang="zh-CN" altLang="en-US" sz="1800" b="1"/>
              <a:t>其中：超过下站运距，指火车站或码头至工地仓库的运距超过装材价格中下站运距部分，可按装材价格中规定计入工地运输距离，无规定者不予计列。</a:t>
            </a:r>
          </a:p>
          <a:p>
            <a:pPr>
              <a:buFontTx/>
              <a:buNone/>
            </a:pPr>
            <a:endParaRPr lang="zh-CN" altLang="en-US" sz="1800"/>
          </a:p>
          <a:p>
            <a:pPr eaLnBrk="1" hangingPunct="1">
              <a:lnSpc>
                <a:spcPts val="3100"/>
              </a:lnSpc>
              <a:buFontTx/>
              <a:buNone/>
            </a:pPr>
            <a:endParaRPr lang="zh-CN" altLang="en-US" sz="1800" b="1"/>
          </a:p>
          <a:p>
            <a:pPr eaLnBrk="1" hangingPunct="1">
              <a:lnSpc>
                <a:spcPts val="3100"/>
              </a:lnSpc>
              <a:buFontTx/>
              <a:buNone/>
            </a:pPr>
            <a:endParaRPr lang="en-US" altLang="zh-CN" sz="1800"/>
          </a:p>
          <a:p>
            <a:pPr eaLnBrk="1" hangingPunct="1">
              <a:lnSpc>
                <a:spcPts val="3100"/>
              </a:lnSpc>
              <a:buFontTx/>
              <a:buNone/>
            </a:pPr>
            <a:endParaRPr lang="zh-CN" altLang="en-US" sz="1800"/>
          </a:p>
          <a:p>
            <a:pPr eaLnBrk="1" hangingPunct="1">
              <a:lnSpc>
                <a:spcPts val="3100"/>
              </a:lnSpc>
              <a:buFontTx/>
              <a:buNone/>
            </a:pPr>
            <a:br>
              <a:rPr lang="zh-CN" altLang="en-US" sz="2200"/>
            </a:br>
            <a:endParaRPr lang="zh-CN" altLang="en-US" sz="2200"/>
          </a:p>
        </p:txBody>
      </p:sp>
      <p:sp>
        <p:nvSpPr>
          <p:cNvPr id="31748" name="Rectangle 2">
            <a:extLst>
              <a:ext uri="{FF2B5EF4-FFF2-40B4-BE49-F238E27FC236}">
                <a16:creationId xmlns:a16="http://schemas.microsoft.com/office/drawing/2014/main" id="{143D24A4-6BC6-4134-A9C5-D2760E4998D6}"/>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pic>
        <p:nvPicPr>
          <p:cNvPr id="31749" name="Picture 3">
            <a:extLst>
              <a:ext uri="{FF2B5EF4-FFF2-40B4-BE49-F238E27FC236}">
                <a16:creationId xmlns:a16="http://schemas.microsoft.com/office/drawing/2014/main" id="{0774D59D-4CE0-42F7-BB82-FAB6B8ECEA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1688" y="3286125"/>
            <a:ext cx="26574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B4C2BE22-0CE9-4B9D-94B6-D75E7588FB7E}"/>
              </a:ext>
            </a:extLst>
          </p:cNvPr>
          <p:cNvSpPr>
            <a:spLocks noGrp="1" noChangeArrowheads="1"/>
          </p:cNvSpPr>
          <p:nvPr>
            <p:ph type="title" idx="4294967295"/>
          </p:nvPr>
        </p:nvSpPr>
        <p:spPr>
          <a:xfrm>
            <a:off x="2411413" y="274638"/>
            <a:ext cx="6275387" cy="777875"/>
          </a:xfrm>
        </p:spPr>
        <p:txBody>
          <a:bodyPr/>
          <a:lstStyle/>
          <a:p>
            <a:pPr eaLnBrk="1" hangingPunct="1"/>
            <a:r>
              <a:rPr lang="zh-CN" altLang="en-US" sz="4000" b="1"/>
              <a:t>六、主要修编内容说明</a:t>
            </a:r>
          </a:p>
        </p:txBody>
      </p:sp>
      <p:sp>
        <p:nvSpPr>
          <p:cNvPr id="33795" name="Rectangle 3">
            <a:extLst>
              <a:ext uri="{FF2B5EF4-FFF2-40B4-BE49-F238E27FC236}">
                <a16:creationId xmlns:a16="http://schemas.microsoft.com/office/drawing/2014/main" id="{2413AA93-4F60-40AD-99D3-0A26021ACFF6}"/>
              </a:ext>
            </a:extLst>
          </p:cNvPr>
          <p:cNvSpPr>
            <a:spLocks noGrp="1" noChangeArrowheads="1"/>
          </p:cNvSpPr>
          <p:nvPr>
            <p:ph type="body" idx="4294967295"/>
          </p:nvPr>
        </p:nvSpPr>
        <p:spPr>
          <a:xfrm>
            <a:off x="1655763" y="1268413"/>
            <a:ext cx="7488237" cy="5256212"/>
          </a:xfrm>
        </p:spPr>
        <p:txBody>
          <a:bodyPr/>
          <a:lstStyle/>
          <a:p>
            <a:pPr eaLnBrk="1" hangingPunct="1">
              <a:lnSpc>
                <a:spcPct val="110000"/>
              </a:lnSpc>
              <a:buFontTx/>
              <a:buNone/>
            </a:pPr>
            <a:r>
              <a:rPr lang="zh-CN" altLang="en-US" sz="2200" b="1">
                <a:solidFill>
                  <a:srgbClr val="7030A0"/>
                </a:solidFill>
              </a:rPr>
              <a:t>（一）工地运输</a:t>
            </a:r>
          </a:p>
          <a:p>
            <a:pPr eaLnBrk="1" hangingPunct="1">
              <a:lnSpc>
                <a:spcPts val="3100"/>
              </a:lnSpc>
              <a:buFontTx/>
              <a:buNone/>
            </a:pPr>
            <a:r>
              <a:rPr lang="en-US" altLang="zh-CN" sz="1800" b="1"/>
              <a:t>5</a:t>
            </a:r>
            <a:r>
              <a:rPr lang="zh-CN" altLang="en-US" sz="1800" b="1"/>
              <a:t>、工程内容及工程量计算规则</a:t>
            </a:r>
            <a:endParaRPr lang="en-US" altLang="zh-CN" sz="1800" b="1"/>
          </a:p>
          <a:p>
            <a:pPr eaLnBrk="1" hangingPunct="1">
              <a:lnSpc>
                <a:spcPts val="2600"/>
              </a:lnSpc>
              <a:spcBef>
                <a:spcPts val="600"/>
              </a:spcBef>
              <a:buFontTx/>
              <a:buNone/>
            </a:pPr>
            <a:r>
              <a:rPr lang="zh-CN" altLang="en-US" sz="1800" b="1"/>
              <a:t>  （</a:t>
            </a:r>
            <a:r>
              <a:rPr lang="en-US" altLang="zh-CN" sz="1800" b="1"/>
              <a:t>1</a:t>
            </a:r>
            <a:r>
              <a:rPr lang="zh-CN" altLang="en-US" sz="1800" b="1"/>
              <a:t>）通用规则</a:t>
            </a:r>
            <a:endParaRPr lang="en-US" altLang="zh-CN" sz="1800" b="1"/>
          </a:p>
          <a:p>
            <a:pPr eaLnBrk="1" hangingPunct="1">
              <a:lnSpc>
                <a:spcPts val="2600"/>
              </a:lnSpc>
              <a:spcBef>
                <a:spcPts val="600"/>
              </a:spcBef>
              <a:buFont typeface="Wingdings" panose="05000000000000000000" pitchFamily="2" charset="2"/>
              <a:buChar char="Ø"/>
            </a:pPr>
            <a:r>
              <a:rPr lang="en-US" altLang="zh-CN" sz="1800" b="1"/>
              <a:t> </a:t>
            </a:r>
            <a:r>
              <a:rPr lang="zh-CN" altLang="en-US" sz="1800" b="1"/>
              <a:t>工地运输平均运距的计算</a:t>
            </a:r>
            <a:endParaRPr lang="en-US" altLang="zh-CN" sz="1800" b="1"/>
          </a:p>
          <a:p>
            <a:pPr eaLnBrk="1" hangingPunct="1">
              <a:lnSpc>
                <a:spcPts val="2600"/>
              </a:lnSpc>
              <a:spcBef>
                <a:spcPts val="600"/>
              </a:spcBef>
              <a:buFont typeface="Wingdings" panose="05000000000000000000" pitchFamily="2" charset="2"/>
              <a:buChar char="Ø"/>
            </a:pPr>
            <a:r>
              <a:rPr lang="zh-CN" altLang="en-US" sz="1800" b="1"/>
              <a:t>工地运输重量计算公式</a:t>
            </a:r>
            <a:endParaRPr lang="en-US" altLang="zh-CN" sz="1800" b="1"/>
          </a:p>
          <a:p>
            <a:pPr>
              <a:buFontTx/>
              <a:buNone/>
            </a:pPr>
            <a:r>
              <a:rPr lang="en-US" altLang="zh-CN" sz="1800" b="1"/>
              <a:t>       </a:t>
            </a:r>
            <a:r>
              <a:rPr lang="zh-CN" altLang="en-US" sz="1800" b="1"/>
              <a:t>运输重量</a:t>
            </a:r>
            <a:r>
              <a:rPr lang="en-US" altLang="zh-CN" sz="1800" b="1"/>
              <a:t>=</a:t>
            </a:r>
            <a:r>
              <a:rPr lang="zh-CN" altLang="en-US" sz="1800" b="1"/>
              <a:t>预算重量（或预算量</a:t>
            </a:r>
            <a:r>
              <a:rPr lang="en-US" altLang="zh-CN" sz="1800" b="1"/>
              <a:t>×</a:t>
            </a:r>
            <a:r>
              <a:rPr lang="zh-CN" altLang="en-US" sz="1800" b="1"/>
              <a:t>单位重量）</a:t>
            </a:r>
            <a:r>
              <a:rPr lang="en-US" altLang="zh-CN" sz="1800" b="1"/>
              <a:t>×</a:t>
            </a:r>
            <a:r>
              <a:rPr lang="zh-CN" altLang="en-US" sz="1800" b="1"/>
              <a:t>毛重系数</a:t>
            </a:r>
          </a:p>
          <a:p>
            <a:pPr>
              <a:buFontTx/>
              <a:buNone/>
            </a:pPr>
            <a:r>
              <a:rPr lang="en-US" altLang="zh-CN" sz="1800" b="1"/>
              <a:t>	</a:t>
            </a:r>
            <a:r>
              <a:rPr lang="zh-CN" altLang="en-US" sz="1800" b="1"/>
              <a:t>（或</a:t>
            </a:r>
            <a:r>
              <a:rPr lang="en-US" altLang="zh-CN" sz="1800" b="1"/>
              <a:t>=</a:t>
            </a:r>
            <a:r>
              <a:rPr lang="zh-CN" altLang="en-US" sz="1800" b="1"/>
              <a:t>预算重量</a:t>
            </a:r>
            <a:r>
              <a:rPr lang="en-US" altLang="zh-CN" sz="1800" b="1"/>
              <a:t>+</a:t>
            </a:r>
            <a:r>
              <a:rPr lang="zh-CN" altLang="en-US" sz="1800" b="1"/>
              <a:t>盘重）</a:t>
            </a:r>
            <a:r>
              <a:rPr lang="en-US" altLang="zh-CN" sz="1800" b="1"/>
              <a:t>	</a:t>
            </a:r>
            <a:endParaRPr lang="zh-CN" altLang="en-US" sz="1800" b="1"/>
          </a:p>
          <a:p>
            <a:pPr>
              <a:buFontTx/>
              <a:buNone/>
            </a:pPr>
            <a:r>
              <a:rPr lang="zh-CN" altLang="en-US" sz="1800" b="1"/>
              <a:t>其中：预算重量</a:t>
            </a:r>
            <a:r>
              <a:rPr lang="en-US" altLang="zh-CN" sz="1800" b="1"/>
              <a:t>=</a:t>
            </a:r>
            <a:r>
              <a:rPr lang="zh-CN" altLang="en-US" sz="1800" b="1"/>
              <a:t>设计重量</a:t>
            </a:r>
            <a:r>
              <a:rPr lang="en-US" altLang="zh-CN" sz="1800" b="1"/>
              <a:t>+</a:t>
            </a:r>
            <a:r>
              <a:rPr lang="zh-CN" altLang="en-US" sz="1800" b="1"/>
              <a:t>损耗量</a:t>
            </a:r>
            <a:r>
              <a:rPr lang="en-US" altLang="zh-CN" sz="1800" b="1"/>
              <a:t>=</a:t>
            </a:r>
            <a:r>
              <a:rPr lang="zh-CN" altLang="en-US" sz="1800" b="1"/>
              <a:t>设计重量</a:t>
            </a:r>
            <a:r>
              <a:rPr lang="en-US" altLang="zh-CN" sz="1800" b="1"/>
              <a:t>×</a:t>
            </a:r>
            <a:r>
              <a:rPr lang="zh-CN" altLang="en-US" sz="1800" b="1"/>
              <a:t>（</a:t>
            </a:r>
            <a:r>
              <a:rPr lang="en-US" altLang="zh-CN" sz="1800" b="1"/>
              <a:t>1+</a:t>
            </a:r>
            <a:r>
              <a:rPr lang="zh-CN" altLang="en-US" sz="1800" b="1"/>
              <a:t>损耗率）</a:t>
            </a:r>
          </a:p>
          <a:p>
            <a:pPr>
              <a:buFontTx/>
              <a:buNone/>
            </a:pPr>
            <a:r>
              <a:rPr lang="en-US" altLang="zh-CN" sz="1800" b="1"/>
              <a:t>	    </a:t>
            </a:r>
            <a:r>
              <a:rPr lang="zh-CN" altLang="en-US" sz="1800" b="1"/>
              <a:t>部分材料的单位运输重量按“</a:t>
            </a:r>
            <a:r>
              <a:rPr lang="zh-CN" altLang="en-US" sz="1800" b="1">
                <a:solidFill>
                  <a:srgbClr val="FF0000"/>
                </a:solidFill>
                <a:hlinkClick r:id="rId2" action="ppaction://hlinksldjump"/>
              </a:rPr>
              <a:t>装置性材料的单位运输重量表</a:t>
            </a:r>
            <a:r>
              <a:rPr lang="zh-CN" altLang="en-US" sz="1800" b="1"/>
              <a:t>”计算，未列入的其他材料按净重计算。</a:t>
            </a:r>
          </a:p>
          <a:p>
            <a:pPr>
              <a:spcBef>
                <a:spcPts val="600"/>
              </a:spcBef>
              <a:buFontTx/>
              <a:buNone/>
            </a:pPr>
            <a:r>
              <a:rPr lang="en-US" altLang="zh-CN" sz="1800" b="1"/>
              <a:t>      </a:t>
            </a:r>
            <a:r>
              <a:rPr lang="zh-CN" altLang="en-US" sz="1800" b="1"/>
              <a:t>工地运输重量统计办法根据预算定额的要求，区别不同的运输方式（人力运输，拖拉机运输，汽车运输，船舶运输，索道运输）和材料种类（混凝土杆，钢管杆，混凝土预制品，线材、金具、绝缘子、零星钢材，塔材，砂、石、石灰、水泥、砖、土、水等）及单件重量，分别汇总。</a:t>
            </a:r>
          </a:p>
          <a:p>
            <a:pPr eaLnBrk="1" hangingPunct="1">
              <a:lnSpc>
                <a:spcPts val="2600"/>
              </a:lnSpc>
              <a:spcBef>
                <a:spcPts val="600"/>
              </a:spcBef>
              <a:buFontTx/>
              <a:buNone/>
            </a:pPr>
            <a:endParaRPr lang="zh-CN" altLang="en-US" sz="1800" b="1"/>
          </a:p>
          <a:p>
            <a:pPr eaLnBrk="1" hangingPunct="1">
              <a:lnSpc>
                <a:spcPts val="2600"/>
              </a:lnSpc>
              <a:spcBef>
                <a:spcPts val="600"/>
              </a:spcBef>
              <a:buFont typeface="Wingdings" panose="05000000000000000000" pitchFamily="2" charset="2"/>
              <a:buChar char="Ø"/>
            </a:pPr>
            <a:endParaRPr lang="en-US" altLang="zh-CN" sz="1800" b="1"/>
          </a:p>
          <a:p>
            <a:pPr eaLnBrk="1" hangingPunct="1">
              <a:lnSpc>
                <a:spcPts val="2600"/>
              </a:lnSpc>
              <a:spcBef>
                <a:spcPts val="600"/>
              </a:spcBef>
              <a:buFont typeface="Wingdings" panose="05000000000000000000" pitchFamily="2" charset="2"/>
              <a:buChar char="Ø"/>
            </a:pPr>
            <a:endParaRPr lang="en-US" altLang="zh-CN" sz="1800" b="1"/>
          </a:p>
          <a:p>
            <a:pPr eaLnBrk="1" hangingPunct="1">
              <a:lnSpc>
                <a:spcPts val="2400"/>
              </a:lnSpc>
              <a:spcBef>
                <a:spcPct val="0"/>
              </a:spcBef>
              <a:buFontTx/>
              <a:buNone/>
            </a:pPr>
            <a:r>
              <a:rPr lang="en-US" altLang="zh-CN" sz="1800" b="1"/>
              <a:t>      </a:t>
            </a:r>
            <a:endParaRPr lang="zh-CN" altLang="en-US" sz="1800"/>
          </a:p>
          <a:p>
            <a:pPr eaLnBrk="1" hangingPunct="1">
              <a:lnSpc>
                <a:spcPts val="3100"/>
              </a:lnSpc>
              <a:buFontTx/>
              <a:buNone/>
            </a:pPr>
            <a:br>
              <a:rPr lang="zh-CN" altLang="en-US" sz="2200"/>
            </a:br>
            <a:endParaRPr lang="zh-CN" altLang="en-US" sz="2200"/>
          </a:p>
        </p:txBody>
      </p:sp>
      <p:sp>
        <p:nvSpPr>
          <p:cNvPr id="32772" name="Rectangle 2">
            <a:extLst>
              <a:ext uri="{FF2B5EF4-FFF2-40B4-BE49-F238E27FC236}">
                <a16:creationId xmlns:a16="http://schemas.microsoft.com/office/drawing/2014/main" id="{7279BB69-EC5B-4383-95A1-7D44459686B1}"/>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mph" presetSubtype="7" nodeType="clickEffect">
                                  <p:stCondLst>
                                    <p:cond delay="0"/>
                                  </p:stCondLst>
                                  <p:childTnLst>
                                    <p:set>
                                      <p:cBhvr override="childStyle">
                                        <p:cTn id="6" dur="indefinite"/>
                                        <p:tgtEl>
                                          <p:spTgt spid="33795">
                                            <p:txEl>
                                              <p:pRg st="4" end="4"/>
                                            </p:txEl>
                                          </p:spTgt>
                                        </p:tgtEl>
                                        <p:attrNameLst>
                                          <p:attrName>style.fontStyle</p:attrName>
                                        </p:attrNameLst>
                                      </p:cBhvr>
                                      <p:to>
                                        <p:strVal val="italic"/>
                                      </p:to>
                                    </p:set>
                                    <p:set>
                                      <p:cBhvr override="childStyle">
                                        <p:cTn id="7" dur="indefinite"/>
                                        <p:tgtEl>
                                          <p:spTgt spid="33795">
                                            <p:txEl>
                                              <p:pRg st="4" end="4"/>
                                            </p:txEl>
                                          </p:spTgt>
                                        </p:tgtEl>
                                        <p:attrNameLst>
                                          <p:attrName>style.fontWeight</p:attrName>
                                        </p:attrNameLst>
                                      </p:cBhvr>
                                      <p:to>
                                        <p:strVal val="bold"/>
                                      </p:to>
                                    </p:set>
                                    <p:set>
                                      <p:cBhvr override="childStyle">
                                        <p:cTn id="8" dur="indefinite"/>
                                        <p:tgtEl>
                                          <p:spTgt spid="33795">
                                            <p:txEl>
                                              <p:pRg st="4" end="4"/>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18" name="Group 2">
            <a:extLst>
              <a:ext uri="{FF2B5EF4-FFF2-40B4-BE49-F238E27FC236}">
                <a16:creationId xmlns:a16="http://schemas.microsoft.com/office/drawing/2014/main" id="{75A110BC-2484-4907-A472-115B0BFA46BC}"/>
              </a:ext>
            </a:extLst>
          </p:cNvPr>
          <p:cNvGraphicFramePr>
            <a:graphicFrameLocks noGrp="1"/>
          </p:cNvGraphicFramePr>
          <p:nvPr/>
        </p:nvGraphicFramePr>
        <p:xfrm>
          <a:off x="1928813" y="642938"/>
          <a:ext cx="7011987" cy="6086475"/>
        </p:xfrm>
        <a:graphic>
          <a:graphicData uri="http://schemas.openxmlformats.org/drawingml/2006/table">
            <a:tbl>
              <a:tblPr/>
              <a:tblGrid>
                <a:gridCol w="1082675">
                  <a:extLst>
                    <a:ext uri="{9D8B030D-6E8A-4147-A177-3AD203B41FA5}">
                      <a16:colId xmlns:a16="http://schemas.microsoft.com/office/drawing/2014/main" val="20000"/>
                    </a:ext>
                  </a:extLst>
                </a:gridCol>
                <a:gridCol w="2500312">
                  <a:extLst>
                    <a:ext uri="{9D8B030D-6E8A-4147-A177-3AD203B41FA5}">
                      <a16:colId xmlns:a16="http://schemas.microsoft.com/office/drawing/2014/main" val="20001"/>
                    </a:ext>
                  </a:extLst>
                </a:gridCol>
                <a:gridCol w="714375">
                  <a:extLst>
                    <a:ext uri="{9D8B030D-6E8A-4147-A177-3AD203B41FA5}">
                      <a16:colId xmlns:a16="http://schemas.microsoft.com/office/drawing/2014/main" val="20002"/>
                    </a:ext>
                  </a:extLst>
                </a:gridCol>
                <a:gridCol w="1285875">
                  <a:extLst>
                    <a:ext uri="{9D8B030D-6E8A-4147-A177-3AD203B41FA5}">
                      <a16:colId xmlns:a16="http://schemas.microsoft.com/office/drawing/2014/main" val="20003"/>
                    </a:ext>
                  </a:extLst>
                </a:gridCol>
                <a:gridCol w="1428750">
                  <a:extLst>
                    <a:ext uri="{9D8B030D-6E8A-4147-A177-3AD203B41FA5}">
                      <a16:colId xmlns:a16="http://schemas.microsoft.com/office/drawing/2014/main" val="20004"/>
                    </a:ext>
                  </a:extLst>
                </a:gridCol>
              </a:tblGrid>
              <a:tr h="487337">
                <a:tc gridSpan="2">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材</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    </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料</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    </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名</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    </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称</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单</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  </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位</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运输重量</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(kg)</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备</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    </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注</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41302">
                <a:tc rowSpan="2">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00000"/>
                        </a:lnSpc>
                        <a:spcBef>
                          <a:spcPts val="150"/>
                        </a:spcBef>
                        <a:spcAft>
                          <a:spcPts val="150"/>
                        </a:spcAft>
                        <a:buClrTx/>
                        <a:buSzTx/>
                        <a:buFontTx/>
                        <a:buNone/>
                        <a:tabLst/>
                      </a:pP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混凝土制品</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327025"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327025" algn="just" defTabSz="914400" rtl="0" eaLnBrk="1" fontAlgn="base" latinLnBrk="0" hangingPunct="1">
                        <a:lnSpc>
                          <a:spcPct val="100000"/>
                        </a:lnSpc>
                        <a:spcBef>
                          <a:spcPts val="150"/>
                        </a:spcBef>
                        <a:spcAft>
                          <a:spcPts val="150"/>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人工浇制</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m</a:t>
                      </a:r>
                      <a:r>
                        <a:rPr kumimoji="0" lang="en-US" altLang="zh-CN" sz="1600" b="1" i="0" u="none" strike="noStrike" cap="none" normalizeH="0" baseline="30000">
                          <a:ln>
                            <a:noFill/>
                          </a:ln>
                          <a:solidFill>
                            <a:schemeClr val="tx1"/>
                          </a:solidFill>
                          <a:effectLst/>
                          <a:latin typeface="Times New Roman" pitchFamily="18" charset="0"/>
                          <a:ea typeface="宋体" pitchFamily="2" charset="-122"/>
                          <a:cs typeface="Arial" pitchFamily="34" charset="0"/>
                        </a:rPr>
                        <a:t>3</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2600</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包括钢筋</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57169">
                <a:tc vMerge="1">
                  <a:txBody>
                    <a:bodyPr/>
                    <a:lstStyle/>
                    <a:p>
                      <a:endParaRPr lang="zh-CN" altLang="en-US"/>
                    </a:p>
                  </a:txBody>
                  <a:tcPr/>
                </a:tc>
                <a:tc>
                  <a:txBody>
                    <a:bodyPr/>
                    <a:lstStyle>
                      <a:lvl1pPr indent="327025"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327025" algn="just" defTabSz="914400" rtl="0" eaLnBrk="1" fontAlgn="base" latinLnBrk="0" hangingPunct="1">
                        <a:lnSpc>
                          <a:spcPct val="100000"/>
                        </a:lnSpc>
                        <a:spcBef>
                          <a:spcPts val="150"/>
                        </a:spcBef>
                        <a:spcAft>
                          <a:spcPts val="150"/>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离心浇制</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m</a:t>
                      </a:r>
                      <a:r>
                        <a:rPr kumimoji="0" lang="en-US" altLang="zh-CN" sz="1600" b="1" i="0" u="none" strike="noStrike" cap="none" normalizeH="0" baseline="30000">
                          <a:ln>
                            <a:noFill/>
                          </a:ln>
                          <a:solidFill>
                            <a:schemeClr val="tx1"/>
                          </a:solidFill>
                          <a:effectLst/>
                          <a:latin typeface="Times New Roman" pitchFamily="18" charset="0"/>
                          <a:ea typeface="宋体" pitchFamily="2" charset="-122"/>
                          <a:cs typeface="Arial" pitchFamily="34" charset="0"/>
                        </a:rPr>
                        <a:t>3</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2860</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包括钢筋</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27008">
                <a:tc rowSpan="5">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00000"/>
                        </a:lnSpc>
                        <a:spcBef>
                          <a:spcPts val="150"/>
                        </a:spcBef>
                        <a:spcAft>
                          <a:spcPts val="150"/>
                        </a:spcAft>
                        <a:buClrTx/>
                        <a:buSzTx/>
                        <a:buFontTx/>
                        <a:buNone/>
                        <a:tabLst/>
                      </a:pP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线</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  </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材</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327025"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327025" algn="just" defTabSz="914400" rtl="0" eaLnBrk="1" fontAlgn="base" latinLnBrk="0" hangingPunct="1">
                        <a:lnSpc>
                          <a:spcPct val="100000"/>
                        </a:lnSpc>
                        <a:spcBef>
                          <a:spcPts val="150"/>
                        </a:spcBef>
                        <a:spcAft>
                          <a:spcPts val="150"/>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导线（有线盘）</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kg</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1" u="none" strike="noStrike" cap="none" normalizeH="0" baseline="0">
                          <a:ln>
                            <a:noFill/>
                          </a:ln>
                          <a:solidFill>
                            <a:schemeClr val="tx1"/>
                          </a:solidFill>
                          <a:effectLst/>
                          <a:latin typeface="Times New Roman" pitchFamily="18" charset="0"/>
                          <a:ea typeface="宋体" pitchFamily="2" charset="-122"/>
                          <a:cs typeface="Arial" pitchFamily="34" charset="0"/>
                        </a:rPr>
                        <a:t>W</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1.15</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endPar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9869">
                <a:tc vMerge="1">
                  <a:txBody>
                    <a:bodyPr/>
                    <a:lstStyle/>
                    <a:p>
                      <a:endParaRPr lang="zh-CN" altLang="en-US"/>
                    </a:p>
                  </a:txBody>
                  <a:tcPr/>
                </a:tc>
                <a:tc>
                  <a:txBody>
                    <a:bodyPr/>
                    <a:lstStyle>
                      <a:lvl1pPr indent="327025"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327025" algn="just" defTabSz="914400" rtl="0" eaLnBrk="1" fontAlgn="base" latinLnBrk="0" hangingPunct="1">
                        <a:lnSpc>
                          <a:spcPct val="100000"/>
                        </a:lnSpc>
                        <a:spcBef>
                          <a:spcPts val="150"/>
                        </a:spcBef>
                        <a:spcAft>
                          <a:spcPts val="150"/>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避雷线（有线盘）</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kg</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1" u="none" strike="noStrike" cap="none" normalizeH="0" baseline="0">
                          <a:ln>
                            <a:noFill/>
                          </a:ln>
                          <a:solidFill>
                            <a:schemeClr val="tx1"/>
                          </a:solidFill>
                          <a:effectLst/>
                          <a:latin typeface="Times New Roman" pitchFamily="18" charset="0"/>
                          <a:ea typeface="宋体" pitchFamily="2" charset="-122"/>
                          <a:cs typeface="Arial" pitchFamily="34" charset="0"/>
                        </a:rPr>
                        <a:t>W</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1.10</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endPar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87654">
                <a:tc vMerge="1">
                  <a:txBody>
                    <a:bodyPr/>
                    <a:lstStyle/>
                    <a:p>
                      <a:endParaRPr lang="zh-CN" altLang="en-US"/>
                    </a:p>
                  </a:txBody>
                  <a:tcPr/>
                </a:tc>
                <a:tc>
                  <a:txBody>
                    <a:bodyPr/>
                    <a:lstStyle>
                      <a:lvl1pPr indent="327025"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327025" algn="just" defTabSz="914400" rtl="0" eaLnBrk="1" fontAlgn="base" latinLnBrk="0" hangingPunct="1">
                        <a:lnSpc>
                          <a:spcPct val="100000"/>
                        </a:lnSpc>
                        <a:spcBef>
                          <a:spcPts val="150"/>
                        </a:spcBef>
                        <a:spcAft>
                          <a:spcPts val="150"/>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避雷线、拉线（无线盘）</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kg</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1" u="none" strike="noStrike" cap="none" normalizeH="0" baseline="0">
                          <a:ln>
                            <a:noFill/>
                          </a:ln>
                          <a:solidFill>
                            <a:schemeClr val="tx1"/>
                          </a:solidFill>
                          <a:effectLst/>
                          <a:latin typeface="Times New Roman" pitchFamily="18" charset="0"/>
                          <a:ea typeface="宋体" pitchFamily="2" charset="-122"/>
                          <a:cs typeface="Arial" pitchFamily="34" charset="0"/>
                        </a:rPr>
                        <a:t>W</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1.04</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endPar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2568">
                <a:tc vMerge="1">
                  <a:txBody>
                    <a:bodyPr/>
                    <a:lstStyle/>
                    <a:p>
                      <a:endParaRPr lang="zh-CN" altLang="en-US"/>
                    </a:p>
                  </a:txBody>
                  <a:tcPr/>
                </a:tc>
                <a:tc>
                  <a:txBody>
                    <a:bodyPr/>
                    <a:lstStyle>
                      <a:lvl1pPr indent="327025"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327025" algn="just" defTabSz="914400" rtl="0" eaLnBrk="1" fontAlgn="base" latinLnBrk="0" hangingPunct="1">
                        <a:lnSpc>
                          <a:spcPct val="100000"/>
                        </a:lnSpc>
                        <a:spcBef>
                          <a:spcPts val="150"/>
                        </a:spcBef>
                        <a:spcAft>
                          <a:spcPts val="150"/>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光缆（有线盘）</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kg</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1" u="none" strike="noStrike" cap="none" normalizeH="0" baseline="0">
                          <a:ln>
                            <a:noFill/>
                          </a:ln>
                          <a:solidFill>
                            <a:schemeClr val="tx1"/>
                          </a:solidFill>
                          <a:effectLst/>
                          <a:latin typeface="Times New Roman" pitchFamily="18" charset="0"/>
                          <a:ea typeface="宋体" pitchFamily="2" charset="-122"/>
                          <a:cs typeface="Arial" pitchFamily="34" charset="0"/>
                        </a:rPr>
                        <a:t>W</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1.20</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endPar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52406">
                <a:tc vMerge="1">
                  <a:txBody>
                    <a:bodyPr/>
                    <a:lstStyle/>
                    <a:p>
                      <a:endParaRPr lang="zh-CN" altLang="en-US"/>
                    </a:p>
                  </a:txBody>
                  <a:tcPr/>
                </a:tc>
                <a:tc>
                  <a:txBody>
                    <a:bodyPr/>
                    <a:lstStyle>
                      <a:lvl1pPr indent="327025"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327025" algn="just" defTabSz="914400" rtl="0" eaLnBrk="1" fontAlgn="base" latinLnBrk="0" hangingPunct="1">
                        <a:lnSpc>
                          <a:spcPct val="100000"/>
                        </a:lnSpc>
                        <a:spcBef>
                          <a:spcPts val="150"/>
                        </a:spcBef>
                        <a:spcAft>
                          <a:spcPts val="150"/>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电缆</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kg</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1" u="none" strike="noStrike" cap="none" normalizeH="0" baseline="0">
                          <a:ln>
                            <a:noFill/>
                          </a:ln>
                          <a:solidFill>
                            <a:schemeClr val="tx1"/>
                          </a:solidFill>
                          <a:effectLst/>
                          <a:latin typeface="Times New Roman" pitchFamily="18" charset="0"/>
                          <a:ea typeface="宋体" pitchFamily="2" charset="-122"/>
                          <a:cs typeface="Arial" pitchFamily="34" charset="0"/>
                        </a:rPr>
                        <a:t>W </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 </a:t>
                      </a:r>
                      <a:r>
                        <a:rPr kumimoji="0" lang="en-US" altLang="zh-CN" sz="1600" b="1" i="1" u="none" strike="noStrike" cap="none" normalizeH="0" baseline="0">
                          <a:ln>
                            <a:noFill/>
                          </a:ln>
                          <a:solidFill>
                            <a:schemeClr val="tx1"/>
                          </a:solidFill>
                          <a:effectLst/>
                          <a:latin typeface="Times New Roman" pitchFamily="18" charset="0"/>
                          <a:ea typeface="宋体" pitchFamily="2" charset="-122"/>
                          <a:cs typeface="Arial" pitchFamily="34" charset="0"/>
                        </a:rPr>
                        <a:t>G</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1" u="none" strike="noStrike" cap="none" normalizeH="0" baseline="0">
                          <a:ln>
                            <a:noFill/>
                          </a:ln>
                          <a:solidFill>
                            <a:schemeClr val="tx1"/>
                          </a:solidFill>
                          <a:effectLst/>
                          <a:latin typeface="Times New Roman" pitchFamily="18" charset="0"/>
                          <a:ea typeface="宋体" pitchFamily="2" charset="-122"/>
                          <a:cs typeface="Arial" pitchFamily="34" charset="0"/>
                        </a:rPr>
                        <a:t>G</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为盘重</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71455">
                <a:tc gridSpan="2">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00000"/>
                        </a:lnSpc>
                        <a:spcBef>
                          <a:spcPts val="150"/>
                        </a:spcBef>
                        <a:spcAft>
                          <a:spcPts val="150"/>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商品混凝土</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m</a:t>
                      </a:r>
                      <a:r>
                        <a:rPr kumimoji="0" lang="en-US" altLang="zh-CN" sz="1600" b="1" i="0" u="none" strike="noStrike" cap="none" normalizeH="0" baseline="30000">
                          <a:ln>
                            <a:noFill/>
                          </a:ln>
                          <a:solidFill>
                            <a:schemeClr val="tx1"/>
                          </a:solidFill>
                          <a:effectLst/>
                          <a:latin typeface="Times New Roman" pitchFamily="18" charset="0"/>
                          <a:ea typeface="宋体" pitchFamily="2" charset="-122"/>
                          <a:cs typeface="Arial" pitchFamily="34" charset="0"/>
                        </a:rPr>
                        <a:t>3</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2560</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endPar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57169">
                <a:tc gridSpan="2">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00000"/>
                        </a:lnSpc>
                        <a:spcBef>
                          <a:spcPts val="150"/>
                        </a:spcBef>
                        <a:spcAft>
                          <a:spcPts val="150"/>
                        </a:spcAft>
                        <a:buClrTx/>
                        <a:buSzTx/>
                        <a:buFontTx/>
                        <a:buNone/>
                        <a:tabLst/>
                      </a:pP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土</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    </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方</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m</a:t>
                      </a:r>
                      <a:r>
                        <a:rPr kumimoji="0" lang="en-US" altLang="zh-CN" sz="1600" b="1" i="0" u="none" strike="noStrike" cap="none" normalizeH="0" baseline="30000">
                          <a:ln>
                            <a:noFill/>
                          </a:ln>
                          <a:solidFill>
                            <a:schemeClr val="tx1"/>
                          </a:solidFill>
                          <a:effectLst/>
                          <a:latin typeface="Times New Roman" pitchFamily="18" charset="0"/>
                          <a:ea typeface="宋体" pitchFamily="2" charset="-122"/>
                          <a:cs typeface="Arial" pitchFamily="34" charset="0"/>
                        </a:rPr>
                        <a:t>3</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1500</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zh-CN" altLang="en-US" sz="1600" b="1" i="0" u="none" strike="noStrike" cap="none" normalizeH="0" baseline="0">
                          <a:ln>
                            <a:noFill/>
                          </a:ln>
                          <a:solidFill>
                            <a:srgbClr val="FF0000"/>
                          </a:solidFill>
                          <a:effectLst/>
                          <a:latin typeface="Times New Roman" pitchFamily="18" charset="0"/>
                          <a:ea typeface="宋体" pitchFamily="2" charset="-122"/>
                          <a:cs typeface="Arial" pitchFamily="34" charset="0"/>
                        </a:rPr>
                        <a:t>自然方</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85735">
                <a:tc gridSpan="2">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00000"/>
                        </a:lnSpc>
                        <a:spcBef>
                          <a:spcPts val="150"/>
                        </a:spcBef>
                        <a:spcAft>
                          <a:spcPts val="150"/>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块石、碎石、卵石</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m</a:t>
                      </a:r>
                      <a:r>
                        <a:rPr kumimoji="0" lang="en-US" altLang="zh-CN" sz="1600" b="1" i="0" u="none" strike="noStrike" cap="none" normalizeH="0" baseline="30000">
                          <a:ln>
                            <a:noFill/>
                          </a:ln>
                          <a:solidFill>
                            <a:schemeClr val="tx1"/>
                          </a:solidFill>
                          <a:effectLst/>
                          <a:latin typeface="Times New Roman" pitchFamily="18" charset="0"/>
                          <a:ea typeface="宋体" pitchFamily="2" charset="-122"/>
                          <a:cs typeface="Arial" pitchFamily="34" charset="0"/>
                        </a:rPr>
                        <a:t>3</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1600</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endPar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85735">
                <a:tc gridSpan="2">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00000"/>
                        </a:lnSpc>
                        <a:spcBef>
                          <a:spcPts val="150"/>
                        </a:spcBef>
                        <a:spcAft>
                          <a:spcPts val="150"/>
                        </a:spcAft>
                        <a:buClrTx/>
                        <a:buSzTx/>
                        <a:buFontTx/>
                        <a:buNone/>
                        <a:tabLst/>
                      </a:pP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石</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    </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灰</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m</a:t>
                      </a:r>
                      <a:r>
                        <a:rPr kumimoji="0" lang="en-US" altLang="zh-CN" sz="1600" b="1" i="0" u="none" strike="noStrike" cap="none" normalizeH="0" baseline="30000">
                          <a:ln>
                            <a:noFill/>
                          </a:ln>
                          <a:solidFill>
                            <a:schemeClr val="tx1"/>
                          </a:solidFill>
                          <a:effectLst/>
                          <a:latin typeface="Times New Roman" pitchFamily="18" charset="0"/>
                          <a:ea typeface="宋体" pitchFamily="2" charset="-122"/>
                          <a:cs typeface="Arial" pitchFamily="34" charset="0"/>
                        </a:rPr>
                        <a:t>3</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1200</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endPar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85735">
                <a:tc gridSpan="2">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00000"/>
                        </a:lnSpc>
                        <a:spcBef>
                          <a:spcPts val="150"/>
                        </a:spcBef>
                        <a:spcAft>
                          <a:spcPts val="150"/>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黄（干中砂）</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m</a:t>
                      </a:r>
                      <a:r>
                        <a:rPr kumimoji="0" lang="en-US" altLang="zh-CN" sz="1600" b="1" i="0" u="none" strike="noStrike" cap="none" normalizeH="0" baseline="30000">
                          <a:ln>
                            <a:noFill/>
                          </a:ln>
                          <a:solidFill>
                            <a:schemeClr val="tx1"/>
                          </a:solidFill>
                          <a:effectLst/>
                          <a:latin typeface="Times New Roman" pitchFamily="18" charset="0"/>
                          <a:ea typeface="宋体" pitchFamily="2" charset="-122"/>
                          <a:cs typeface="Arial" pitchFamily="34" charset="0"/>
                        </a:rPr>
                        <a:t>3</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1550</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endPar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17483">
                <a:tc gridSpan="2">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00000"/>
                        </a:lnSpc>
                        <a:spcBef>
                          <a:spcPts val="150"/>
                        </a:spcBef>
                        <a:spcAft>
                          <a:spcPts val="150"/>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水泥、降阻剂</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kg</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1" u="none" strike="noStrike" cap="none" normalizeH="0" baseline="0">
                          <a:ln>
                            <a:noFill/>
                          </a:ln>
                          <a:solidFill>
                            <a:schemeClr val="tx1"/>
                          </a:solidFill>
                          <a:effectLst/>
                          <a:latin typeface="Times New Roman" pitchFamily="18" charset="0"/>
                          <a:ea typeface="宋体" pitchFamily="2" charset="-122"/>
                          <a:cs typeface="Arial" pitchFamily="34" charset="0"/>
                        </a:rPr>
                        <a:t>W</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1.01</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袋装</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44462">
                <a:tc gridSpan="2">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00000"/>
                        </a:lnSpc>
                        <a:spcBef>
                          <a:spcPts val="150"/>
                        </a:spcBef>
                        <a:spcAft>
                          <a:spcPts val="150"/>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水</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kg</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1" u="none" strike="noStrike" cap="none" normalizeH="0" baseline="0">
                          <a:ln>
                            <a:noFill/>
                          </a:ln>
                          <a:solidFill>
                            <a:schemeClr val="tx1"/>
                          </a:solidFill>
                          <a:effectLst/>
                          <a:latin typeface="Times New Roman" pitchFamily="18" charset="0"/>
                          <a:ea typeface="宋体" pitchFamily="2" charset="-122"/>
                          <a:cs typeface="Arial" pitchFamily="34" charset="0"/>
                        </a:rPr>
                        <a:t>W</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1.20</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endPar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44462">
                <a:tc gridSpan="2">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00000"/>
                        </a:lnSpc>
                        <a:spcBef>
                          <a:spcPts val="150"/>
                        </a:spcBef>
                        <a:spcAft>
                          <a:spcPts val="150"/>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金具、绝缘子（瓷、玻璃）</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kg</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1" u="none" strike="noStrike" cap="none" normalizeH="0" baseline="0">
                          <a:ln>
                            <a:noFill/>
                          </a:ln>
                          <a:solidFill>
                            <a:schemeClr val="tx1"/>
                          </a:solidFill>
                          <a:effectLst/>
                          <a:latin typeface="Times New Roman" pitchFamily="18" charset="0"/>
                          <a:ea typeface="宋体" pitchFamily="2" charset="-122"/>
                          <a:cs typeface="Arial" pitchFamily="34" charset="0"/>
                        </a:rPr>
                        <a:t>W</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1.07</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endPar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244462">
                <a:tc gridSpan="2">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00000"/>
                        </a:lnSpc>
                        <a:spcBef>
                          <a:spcPts val="150"/>
                        </a:spcBef>
                        <a:spcAft>
                          <a:spcPts val="150"/>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合成绝缘子</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kg</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1" u="none" strike="noStrike" cap="none" normalizeH="0" baseline="0">
                          <a:ln>
                            <a:noFill/>
                          </a:ln>
                          <a:solidFill>
                            <a:schemeClr val="tx1"/>
                          </a:solidFill>
                          <a:effectLst/>
                          <a:latin typeface="Times New Roman" pitchFamily="18" charset="0"/>
                          <a:ea typeface="宋体" pitchFamily="2" charset="-122"/>
                          <a:cs typeface="Arial" pitchFamily="34" charset="0"/>
                        </a:rPr>
                        <a:t>W</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2.00</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endPar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244462">
                <a:tc gridSpan="2">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00000"/>
                        </a:lnSpc>
                        <a:spcBef>
                          <a:spcPts val="150"/>
                        </a:spcBef>
                        <a:spcAft>
                          <a:spcPts val="150"/>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螺栓、垫圈、脚钉</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kg</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r>
                        <a:rPr kumimoji="0" lang="en-US" altLang="zh-CN" sz="1600" b="1" i="1" u="none" strike="noStrike" cap="none" normalizeH="0" baseline="0">
                          <a:ln>
                            <a:noFill/>
                          </a:ln>
                          <a:solidFill>
                            <a:schemeClr val="tx1"/>
                          </a:solidFill>
                          <a:effectLst/>
                          <a:latin typeface="Times New Roman" pitchFamily="18" charset="0"/>
                          <a:ea typeface="宋体" pitchFamily="2" charset="-122"/>
                          <a:cs typeface="Arial" pitchFamily="34" charset="0"/>
                        </a:rPr>
                        <a:t>W</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rPr>
                        <a:t>1.01</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ts val="150"/>
                        </a:spcBef>
                        <a:spcAft>
                          <a:spcPts val="150"/>
                        </a:spcAft>
                        <a:buClrTx/>
                        <a:buSzTx/>
                        <a:buFontTx/>
                        <a:buNone/>
                        <a:tabLst/>
                      </a:pPr>
                      <a:endParaRPr kumimoji="0" lang="en-US"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bl>
          </a:graphicData>
        </a:graphic>
      </p:graphicFrame>
      <p:sp>
        <p:nvSpPr>
          <p:cNvPr id="33894" name="Rectangle 1">
            <a:extLst>
              <a:ext uri="{FF2B5EF4-FFF2-40B4-BE49-F238E27FC236}">
                <a16:creationId xmlns:a16="http://schemas.microsoft.com/office/drawing/2014/main" id="{76FE73EF-39B8-4562-922D-E699DBE74C5B}"/>
              </a:ext>
            </a:extLst>
          </p:cNvPr>
          <p:cNvSpPr>
            <a:spLocks noChangeArrowheads="1"/>
          </p:cNvSpPr>
          <p:nvPr/>
        </p:nvSpPr>
        <p:spPr bwMode="auto">
          <a:xfrm>
            <a:off x="4000500" y="214313"/>
            <a:ext cx="32527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indent="295275" eaLnBrk="0" hangingPunct="0">
              <a:spcBef>
                <a:spcPct val="20000"/>
              </a:spcBef>
              <a:buChar char="•"/>
              <a:tabLst>
                <a:tab pos="2995613" algn="ctr"/>
              </a:tabLst>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tabLst>
                <a:tab pos="2995613" algn="ctr"/>
              </a:tabLst>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tabLst>
                <a:tab pos="2995613" algn="ctr"/>
              </a:tabLst>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tabLst>
                <a:tab pos="2995613" algn="ctr"/>
              </a:tabLst>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tabLst>
                <a:tab pos="2995613" algn="ctr"/>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tabLst>
                <a:tab pos="2995613" algn="ctr"/>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tabLst>
                <a:tab pos="2995613" algn="ctr"/>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tabLst>
                <a:tab pos="2995613" algn="ctr"/>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tabLst>
                <a:tab pos="2995613" algn="ctr"/>
              </a:tabLst>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zh-CN" altLang="zh-CN" sz="1800" b="1">
                <a:latin typeface="黑体" panose="02010609060101010101" pitchFamily="49" charset="-122"/>
              </a:rPr>
              <a:t>装置性材料的单位运输重量</a:t>
            </a:r>
            <a:endParaRPr lang="zh-CN" altLang="zh-CN" sz="1800" b="1"/>
          </a:p>
        </p:txBody>
      </p:sp>
      <p:grpSp>
        <p:nvGrpSpPr>
          <p:cNvPr id="33895" name="Group 103">
            <a:extLst>
              <a:ext uri="{FF2B5EF4-FFF2-40B4-BE49-F238E27FC236}">
                <a16:creationId xmlns:a16="http://schemas.microsoft.com/office/drawing/2014/main" id="{06579A4A-E445-410C-B132-7CA972F532F4}"/>
              </a:ext>
            </a:extLst>
          </p:cNvPr>
          <p:cNvGrpSpPr>
            <a:grpSpLocks/>
          </p:cNvGrpSpPr>
          <p:nvPr/>
        </p:nvGrpSpPr>
        <p:grpSpPr bwMode="auto">
          <a:xfrm>
            <a:off x="749300" y="4621213"/>
            <a:ext cx="714375" cy="828675"/>
            <a:chOff x="0" y="0"/>
            <a:chExt cx="450" cy="522"/>
          </a:xfrm>
        </p:grpSpPr>
        <p:pic>
          <p:nvPicPr>
            <p:cNvPr id="33896" name="上箭头 3">
              <a:hlinkClick r:id="rId2" action="ppaction://hlinksldjump"/>
              <a:extLst>
                <a:ext uri="{FF2B5EF4-FFF2-40B4-BE49-F238E27FC236}">
                  <a16:creationId xmlns:a16="http://schemas.microsoft.com/office/drawing/2014/main" id="{79F4D87D-2FC1-445C-B88E-853B6B4E3E3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97" name="Text Box 105">
              <a:extLst>
                <a:ext uri="{FF2B5EF4-FFF2-40B4-BE49-F238E27FC236}">
                  <a16:creationId xmlns:a16="http://schemas.microsoft.com/office/drawing/2014/main" id="{0994B54E-AD90-4F26-9DF1-E85C7E3A76CD}"/>
                </a:ext>
              </a:extLst>
            </p:cNvPr>
            <p:cNvSpPr txBox="1">
              <a:spLocks noChangeArrowheads="1"/>
            </p:cNvSpPr>
            <p:nvPr/>
          </p:nvSpPr>
          <p:spPr bwMode="auto">
            <a:xfrm>
              <a:off x="124" y="115"/>
              <a:ext cx="203" cy="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800">
                <a:solidFill>
                  <a:srgbClr val="FFFFFF"/>
                </a:solidFill>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14D1053E-BB85-4DF3-919F-9D26E8436BFB}"/>
              </a:ext>
            </a:extLst>
          </p:cNvPr>
          <p:cNvSpPr>
            <a:spLocks noGrp="1" noChangeArrowheads="1"/>
          </p:cNvSpPr>
          <p:nvPr>
            <p:ph type="title" idx="4294967295"/>
          </p:nvPr>
        </p:nvSpPr>
        <p:spPr>
          <a:xfrm>
            <a:off x="2411413" y="274638"/>
            <a:ext cx="6275387" cy="777875"/>
          </a:xfrm>
        </p:spPr>
        <p:txBody>
          <a:bodyPr/>
          <a:lstStyle/>
          <a:p>
            <a:pPr eaLnBrk="1" hangingPunct="1"/>
            <a:r>
              <a:rPr lang="zh-CN" altLang="en-US" sz="4000" b="1"/>
              <a:t>六、主要修编内容说明</a:t>
            </a:r>
          </a:p>
        </p:txBody>
      </p:sp>
      <p:sp>
        <p:nvSpPr>
          <p:cNvPr id="34819" name="Rectangle 3">
            <a:extLst>
              <a:ext uri="{FF2B5EF4-FFF2-40B4-BE49-F238E27FC236}">
                <a16:creationId xmlns:a16="http://schemas.microsoft.com/office/drawing/2014/main" id="{56A5B234-56C0-4D25-8E5F-96450D3B2B91}"/>
              </a:ext>
            </a:extLst>
          </p:cNvPr>
          <p:cNvSpPr>
            <a:spLocks noGrp="1" noChangeArrowheads="1"/>
          </p:cNvSpPr>
          <p:nvPr>
            <p:ph type="body" idx="4294967295"/>
          </p:nvPr>
        </p:nvSpPr>
        <p:spPr>
          <a:xfrm>
            <a:off x="1655763" y="1268413"/>
            <a:ext cx="7488237" cy="5256212"/>
          </a:xfrm>
        </p:spPr>
        <p:txBody>
          <a:bodyPr/>
          <a:lstStyle/>
          <a:p>
            <a:pPr eaLnBrk="1" hangingPunct="1">
              <a:lnSpc>
                <a:spcPct val="110000"/>
              </a:lnSpc>
              <a:buFontTx/>
              <a:buNone/>
            </a:pPr>
            <a:r>
              <a:rPr lang="zh-CN" altLang="en-US" sz="2200" b="1">
                <a:solidFill>
                  <a:srgbClr val="7030A0"/>
                </a:solidFill>
              </a:rPr>
              <a:t>（一）工地运输</a:t>
            </a:r>
          </a:p>
          <a:p>
            <a:pPr eaLnBrk="1" hangingPunct="1">
              <a:lnSpc>
                <a:spcPts val="2600"/>
              </a:lnSpc>
              <a:buFontTx/>
              <a:buNone/>
            </a:pPr>
            <a:r>
              <a:rPr lang="en-US" altLang="zh-CN" sz="1800" b="1"/>
              <a:t>5</a:t>
            </a:r>
            <a:r>
              <a:rPr lang="zh-CN" altLang="en-US" sz="1800" b="1"/>
              <a:t>、工程内容及工程量计算规则</a:t>
            </a:r>
            <a:endParaRPr lang="en-US" altLang="zh-CN" sz="1800" b="1"/>
          </a:p>
          <a:p>
            <a:pPr eaLnBrk="1" hangingPunct="1">
              <a:lnSpc>
                <a:spcPts val="2600"/>
              </a:lnSpc>
              <a:buFontTx/>
              <a:buNone/>
            </a:pPr>
            <a:r>
              <a:rPr lang="zh-CN" altLang="en-US" sz="1800" b="1"/>
              <a:t>（</a:t>
            </a:r>
            <a:r>
              <a:rPr lang="en-US" altLang="zh-CN" sz="1800" b="1"/>
              <a:t>2</a:t>
            </a:r>
            <a:r>
              <a:rPr lang="zh-CN" altLang="en-US" sz="1800" b="1"/>
              <a:t>）按运输方式划分</a:t>
            </a:r>
            <a:endParaRPr lang="en-US" altLang="zh-CN" sz="1800" b="1"/>
          </a:p>
          <a:p>
            <a:pPr eaLnBrk="1" hangingPunct="1">
              <a:lnSpc>
                <a:spcPts val="2600"/>
              </a:lnSpc>
              <a:buFontTx/>
              <a:buNone/>
            </a:pPr>
            <a:r>
              <a:rPr lang="zh-CN" altLang="en-US" sz="1800" b="1"/>
              <a:t>      ①人力运输</a:t>
            </a:r>
            <a:endParaRPr lang="en-US" altLang="zh-CN" sz="1800" b="1"/>
          </a:p>
          <a:p>
            <a:pPr>
              <a:lnSpc>
                <a:spcPts val="2600"/>
              </a:lnSpc>
              <a:spcBef>
                <a:spcPts val="600"/>
              </a:spcBef>
              <a:buFont typeface="Wingdings" panose="05000000000000000000" pitchFamily="2" charset="2"/>
              <a:buChar char="Ø"/>
            </a:pPr>
            <a:r>
              <a:rPr lang="zh-CN" altLang="en-US" sz="1800" b="1"/>
              <a:t>工作内容：人力运输包括线路器材外观检查、绑扎及运送、卸至指定地点，运毕返回。定额综合考虑了单人挑、双人或集体抬运、滚运或拖运，以及辅以畜力、板车、马车等运输方式。</a:t>
            </a:r>
          </a:p>
          <a:p>
            <a:pPr marL="342900" lvl="1" indent="-342900">
              <a:lnSpc>
                <a:spcPts val="2600"/>
              </a:lnSpc>
              <a:spcBef>
                <a:spcPts val="600"/>
              </a:spcBef>
              <a:buFont typeface="Wingdings" panose="05000000000000000000" pitchFamily="2" charset="2"/>
              <a:buChar char="Ø"/>
            </a:pPr>
            <a:r>
              <a:rPr lang="zh-CN" altLang="en-US" sz="1800" b="1"/>
              <a:t>工程量计算规则：物料运输按运输物料种类、单重，分类计算工程量。计量单位“</a:t>
            </a:r>
            <a:r>
              <a:rPr lang="en-US" altLang="zh-CN" sz="1800" b="1"/>
              <a:t>t</a:t>
            </a:r>
            <a:r>
              <a:rPr lang="zh-CN" altLang="en-US" sz="1800" b="1"/>
              <a:t>·</a:t>
            </a:r>
            <a:r>
              <a:rPr lang="en-US" altLang="zh-CN" sz="1800" b="1"/>
              <a:t>km</a:t>
            </a:r>
            <a:r>
              <a:rPr lang="zh-CN" altLang="en-US" sz="1800" b="1"/>
              <a:t>”，为运输距离和物料重量的乘积。其平均运距保留两位小数。</a:t>
            </a:r>
          </a:p>
          <a:p>
            <a:pPr>
              <a:lnSpc>
                <a:spcPts val="2600"/>
              </a:lnSpc>
              <a:spcBef>
                <a:spcPts val="600"/>
              </a:spcBef>
              <a:buFont typeface="Wingdings" panose="05000000000000000000" pitchFamily="2" charset="2"/>
              <a:buChar char="Ø"/>
            </a:pPr>
            <a:r>
              <a:rPr lang="zh-CN" altLang="en-US" sz="1800" b="1"/>
              <a:t>相关使用说明：</a:t>
            </a:r>
          </a:p>
          <a:p>
            <a:pPr>
              <a:lnSpc>
                <a:spcPts val="2600"/>
              </a:lnSpc>
              <a:buFontTx/>
              <a:buNone/>
            </a:pPr>
            <a:r>
              <a:rPr lang="en-US" altLang="zh-CN" sz="1800" b="1"/>
              <a:t>            A</a:t>
            </a:r>
            <a:r>
              <a:rPr lang="zh-CN" altLang="en-US" sz="1800" b="1"/>
              <a:t>、如果采用张力架线，则线材的运输不计人力运输。</a:t>
            </a:r>
          </a:p>
          <a:p>
            <a:pPr>
              <a:lnSpc>
                <a:spcPts val="2600"/>
              </a:lnSpc>
              <a:buFontTx/>
              <a:buNone/>
            </a:pPr>
            <a:r>
              <a:rPr lang="en-US" altLang="zh-CN" sz="1800" b="1"/>
              <a:t>            B </a:t>
            </a:r>
            <a:r>
              <a:rPr lang="zh-CN" altLang="en-US" sz="1800" b="1"/>
              <a:t>、钢管杆不计人力运输。</a:t>
            </a:r>
            <a:endParaRPr lang="en-US" altLang="zh-CN" sz="1800" b="1"/>
          </a:p>
          <a:p>
            <a:pPr marL="342900" lvl="2" indent="-342900">
              <a:lnSpc>
                <a:spcPts val="2600"/>
              </a:lnSpc>
              <a:buFontTx/>
              <a:buNone/>
            </a:pPr>
            <a:r>
              <a:rPr lang="en-US" altLang="zh-CN" sz="1800" b="1"/>
              <a:t>            </a:t>
            </a:r>
            <a:endParaRPr lang="zh-CN" altLang="en-US" sz="1800" b="1"/>
          </a:p>
          <a:p>
            <a:pPr>
              <a:buFontTx/>
              <a:buNone/>
            </a:pPr>
            <a:endParaRPr lang="zh-CN" altLang="en-US" sz="1800"/>
          </a:p>
          <a:p>
            <a:pPr eaLnBrk="1" hangingPunct="1">
              <a:lnSpc>
                <a:spcPts val="3100"/>
              </a:lnSpc>
              <a:buFontTx/>
              <a:buNone/>
            </a:pPr>
            <a:endParaRPr lang="en-US" altLang="zh-CN" sz="1800"/>
          </a:p>
          <a:p>
            <a:pPr eaLnBrk="1" hangingPunct="1">
              <a:lnSpc>
                <a:spcPts val="3100"/>
              </a:lnSpc>
              <a:buFontTx/>
              <a:buNone/>
            </a:pPr>
            <a:endParaRPr lang="zh-CN" altLang="en-US" sz="1800"/>
          </a:p>
          <a:p>
            <a:pPr eaLnBrk="1" hangingPunct="1">
              <a:lnSpc>
                <a:spcPts val="3100"/>
              </a:lnSpc>
              <a:buFontTx/>
              <a:buNone/>
            </a:pPr>
            <a:endParaRPr lang="zh-CN" altLang="en-US" sz="1800"/>
          </a:p>
          <a:p>
            <a:pPr eaLnBrk="1" hangingPunct="1">
              <a:lnSpc>
                <a:spcPts val="3100"/>
              </a:lnSpc>
              <a:buFontTx/>
              <a:buNone/>
            </a:pPr>
            <a:br>
              <a:rPr lang="zh-CN" altLang="en-US" sz="2200"/>
            </a:br>
            <a:endParaRPr lang="zh-CN" altLang="en-US" sz="22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065D80B0-A0C8-4BE5-ABAD-CCDB836917EC}"/>
              </a:ext>
            </a:extLst>
          </p:cNvPr>
          <p:cNvSpPr>
            <a:spLocks noGrp="1" noChangeArrowheads="1"/>
          </p:cNvSpPr>
          <p:nvPr>
            <p:ph type="title" idx="4294967295"/>
          </p:nvPr>
        </p:nvSpPr>
        <p:spPr>
          <a:xfrm>
            <a:off x="2411413" y="274638"/>
            <a:ext cx="6275387" cy="777875"/>
          </a:xfrm>
        </p:spPr>
        <p:txBody>
          <a:bodyPr/>
          <a:lstStyle/>
          <a:p>
            <a:pPr eaLnBrk="1" hangingPunct="1"/>
            <a:r>
              <a:rPr lang="zh-CN" altLang="en-US" sz="4000" b="1"/>
              <a:t>六、主要修编内容说明</a:t>
            </a:r>
          </a:p>
        </p:txBody>
      </p:sp>
      <p:sp>
        <p:nvSpPr>
          <p:cNvPr id="35843" name="Rectangle 3">
            <a:extLst>
              <a:ext uri="{FF2B5EF4-FFF2-40B4-BE49-F238E27FC236}">
                <a16:creationId xmlns:a16="http://schemas.microsoft.com/office/drawing/2014/main" id="{2F680B3A-5990-476B-8E5D-FD6A11D77C47}"/>
              </a:ext>
            </a:extLst>
          </p:cNvPr>
          <p:cNvSpPr>
            <a:spLocks noGrp="1" noChangeArrowheads="1"/>
          </p:cNvSpPr>
          <p:nvPr>
            <p:ph type="body" idx="4294967295"/>
          </p:nvPr>
        </p:nvSpPr>
        <p:spPr>
          <a:xfrm>
            <a:off x="1655763" y="1268413"/>
            <a:ext cx="7488237" cy="5256212"/>
          </a:xfrm>
        </p:spPr>
        <p:txBody>
          <a:bodyPr/>
          <a:lstStyle/>
          <a:p>
            <a:pPr eaLnBrk="1" hangingPunct="1">
              <a:lnSpc>
                <a:spcPct val="110000"/>
              </a:lnSpc>
              <a:buFontTx/>
              <a:buNone/>
            </a:pPr>
            <a:r>
              <a:rPr lang="zh-CN" altLang="en-US" sz="2200" b="1">
                <a:solidFill>
                  <a:srgbClr val="7030A0"/>
                </a:solidFill>
              </a:rPr>
              <a:t>（一）工地运输</a:t>
            </a:r>
          </a:p>
          <a:p>
            <a:pPr eaLnBrk="1" hangingPunct="1">
              <a:lnSpc>
                <a:spcPts val="2600"/>
              </a:lnSpc>
              <a:buFontTx/>
              <a:buNone/>
            </a:pPr>
            <a:r>
              <a:rPr lang="en-US" altLang="zh-CN" sz="1800" b="1"/>
              <a:t>5</a:t>
            </a:r>
            <a:r>
              <a:rPr lang="zh-CN" altLang="en-US" sz="1800" b="1"/>
              <a:t>、工程内容及工程量计算规则</a:t>
            </a:r>
            <a:endParaRPr lang="en-US" altLang="zh-CN" sz="1800" b="1"/>
          </a:p>
          <a:p>
            <a:pPr>
              <a:lnSpc>
                <a:spcPts val="2400"/>
              </a:lnSpc>
              <a:buFontTx/>
              <a:buNone/>
            </a:pPr>
            <a:r>
              <a:rPr lang="zh-CN" altLang="en-US" sz="1800" b="1"/>
              <a:t>  ② 拖拉机运输</a:t>
            </a:r>
            <a:endParaRPr lang="en-US" altLang="zh-CN" sz="1800" b="1"/>
          </a:p>
          <a:p>
            <a:pPr>
              <a:lnSpc>
                <a:spcPts val="2400"/>
              </a:lnSpc>
              <a:buFont typeface="Wingdings" panose="05000000000000000000" pitchFamily="2" charset="2"/>
              <a:buChar char="Ø"/>
            </a:pPr>
            <a:r>
              <a:rPr lang="zh-CN" altLang="en-US" sz="1800" b="1"/>
              <a:t>工作内容：拖拉机装卸、运输包括线路器材外观检查，材料在</a:t>
            </a:r>
            <a:r>
              <a:rPr lang="en-US" altLang="zh-CN" sz="1800" b="1"/>
              <a:t>10</a:t>
            </a:r>
            <a:r>
              <a:rPr lang="zh-CN" altLang="en-US" sz="1800" b="1"/>
              <a:t>米范围内的移运，装车稳固，运至指定地点卸车及返回。装卸定额按木杠、棕绳、铁铲等简易工具人力装卸车综合考虑，运输定额配制</a:t>
            </a:r>
            <a:r>
              <a:rPr lang="en-US" altLang="zh-CN" sz="1800" b="1"/>
              <a:t>1.0t</a:t>
            </a:r>
            <a:r>
              <a:rPr lang="zh-CN" altLang="en-US" sz="1800" b="1"/>
              <a:t>手扶拖拉机。</a:t>
            </a:r>
            <a:endParaRPr lang="en-US" altLang="zh-CN" sz="1800" b="1"/>
          </a:p>
          <a:p>
            <a:pPr>
              <a:lnSpc>
                <a:spcPts val="2400"/>
              </a:lnSpc>
              <a:buFont typeface="Wingdings" panose="05000000000000000000" pitchFamily="2" charset="2"/>
              <a:buChar char="Ø"/>
            </a:pPr>
            <a:r>
              <a:rPr lang="zh-CN" altLang="en-US" sz="1800" b="1"/>
              <a:t>工程量计算规则。</a:t>
            </a:r>
          </a:p>
          <a:p>
            <a:pPr algn="just">
              <a:lnSpc>
                <a:spcPts val="2400"/>
              </a:lnSpc>
              <a:buFontTx/>
              <a:buNone/>
            </a:pPr>
            <a:r>
              <a:rPr lang="en-US" altLang="zh-CN" sz="1800" b="1"/>
              <a:t>      </a:t>
            </a:r>
            <a:r>
              <a:rPr lang="zh-CN" altLang="en-US" sz="1800" b="1"/>
              <a:t>物料装卸按装卸材料种类、单重，分类计算工程量。计量单位“</a:t>
            </a:r>
            <a:r>
              <a:rPr lang="en-US" altLang="zh-CN" sz="1800" b="1"/>
              <a:t>t</a:t>
            </a:r>
            <a:r>
              <a:rPr lang="zh-CN" altLang="en-US" sz="1800" b="1"/>
              <a:t>”</a:t>
            </a:r>
          </a:p>
          <a:p>
            <a:pPr algn="just">
              <a:lnSpc>
                <a:spcPts val="2400"/>
              </a:lnSpc>
              <a:buFontTx/>
              <a:buNone/>
            </a:pPr>
            <a:r>
              <a:rPr lang="en-US" altLang="zh-CN" sz="1800" b="1"/>
              <a:t>      </a:t>
            </a:r>
            <a:r>
              <a:rPr lang="zh-CN" altLang="en-US" sz="1800" b="1"/>
              <a:t>物料运输按运输材料种类、单重，分类计算工程量。计量单位“</a:t>
            </a:r>
            <a:r>
              <a:rPr lang="en-US" altLang="zh-CN" sz="1800" b="1"/>
              <a:t>t. km</a:t>
            </a:r>
            <a:r>
              <a:rPr lang="zh-CN" altLang="en-US" sz="1800" b="1"/>
              <a:t>”，为运输距离和材料重量的乘积。其平均运距保留两位小数。其平均运距不足</a:t>
            </a:r>
            <a:r>
              <a:rPr lang="en-US" altLang="zh-CN" sz="1800" b="1"/>
              <a:t>1km</a:t>
            </a:r>
            <a:r>
              <a:rPr lang="zh-CN" altLang="en-US" sz="1800" b="1"/>
              <a:t>者，按</a:t>
            </a:r>
            <a:r>
              <a:rPr lang="en-US" altLang="zh-CN" sz="1800" b="1"/>
              <a:t>1km</a:t>
            </a:r>
            <a:r>
              <a:rPr lang="zh-CN" altLang="en-US" sz="1800" b="1"/>
              <a:t>计算。</a:t>
            </a:r>
            <a:endParaRPr lang="en-US" altLang="zh-CN" sz="1800" b="1"/>
          </a:p>
          <a:p>
            <a:pPr>
              <a:lnSpc>
                <a:spcPts val="2400"/>
              </a:lnSpc>
              <a:buFont typeface="Wingdings" panose="05000000000000000000" pitchFamily="2" charset="2"/>
              <a:buChar char="Ø"/>
            </a:pPr>
            <a:r>
              <a:rPr lang="zh-CN" altLang="en-US" sz="1800" b="1"/>
              <a:t>相关使用说明。</a:t>
            </a:r>
          </a:p>
          <a:p>
            <a:pPr>
              <a:lnSpc>
                <a:spcPts val="2400"/>
              </a:lnSpc>
              <a:buFontTx/>
              <a:buNone/>
            </a:pPr>
            <a:r>
              <a:rPr lang="en-US" altLang="zh-CN" sz="1800" b="1"/>
              <a:t>           A</a:t>
            </a:r>
            <a:r>
              <a:rPr lang="zh-CN" altLang="en-US" sz="1800" b="1"/>
              <a:t>、拖拉机运输中均已综合考虑了拖拉机型式，路面级别和一次装、分次卸等因素，使用定额时不得另行换算</a:t>
            </a:r>
            <a:r>
              <a:rPr lang="en-US" altLang="zh-CN" sz="1800" b="1"/>
              <a:t>;</a:t>
            </a:r>
            <a:endParaRPr lang="zh-CN" altLang="en-US" sz="1800" b="1"/>
          </a:p>
          <a:p>
            <a:pPr>
              <a:lnSpc>
                <a:spcPts val="2400"/>
              </a:lnSpc>
              <a:buFontTx/>
              <a:buNone/>
            </a:pPr>
            <a:r>
              <a:rPr lang="en-US" altLang="zh-CN" sz="1800" b="1"/>
              <a:t>            B</a:t>
            </a:r>
            <a:r>
              <a:rPr lang="zh-CN" altLang="en-US" sz="1800" b="1"/>
              <a:t>、钢管杆不计拖拉机运输。</a:t>
            </a:r>
          </a:p>
          <a:p>
            <a:pPr eaLnBrk="1" hangingPunct="1">
              <a:lnSpc>
                <a:spcPts val="2600"/>
              </a:lnSpc>
              <a:buFontTx/>
              <a:buNone/>
            </a:pPr>
            <a:endParaRPr lang="zh-CN" altLang="en-US" sz="1800"/>
          </a:p>
          <a:p>
            <a:pPr eaLnBrk="1" hangingPunct="1">
              <a:lnSpc>
                <a:spcPts val="3100"/>
              </a:lnSpc>
              <a:buFontTx/>
              <a:buNone/>
            </a:pPr>
            <a:endParaRPr lang="en-US" altLang="zh-CN" sz="1800"/>
          </a:p>
          <a:p>
            <a:pPr eaLnBrk="1" hangingPunct="1">
              <a:lnSpc>
                <a:spcPts val="3100"/>
              </a:lnSpc>
              <a:buFontTx/>
              <a:buNone/>
            </a:pPr>
            <a:endParaRPr lang="zh-CN" altLang="en-US" sz="1800"/>
          </a:p>
          <a:p>
            <a:pPr eaLnBrk="1" hangingPunct="1">
              <a:lnSpc>
                <a:spcPts val="3100"/>
              </a:lnSpc>
              <a:buFontTx/>
              <a:buNone/>
            </a:pPr>
            <a:endParaRPr lang="zh-CN" altLang="en-US" sz="1800"/>
          </a:p>
          <a:p>
            <a:pPr eaLnBrk="1" hangingPunct="1">
              <a:lnSpc>
                <a:spcPts val="3100"/>
              </a:lnSpc>
              <a:buFontTx/>
              <a:buNone/>
            </a:pPr>
            <a:br>
              <a:rPr lang="zh-CN" altLang="en-US" sz="2200"/>
            </a:br>
            <a:endParaRPr lang="zh-CN" altLang="en-US" sz="22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5DA2443F-7895-45B7-A283-A0A90A7DCEB4}"/>
              </a:ext>
            </a:extLst>
          </p:cNvPr>
          <p:cNvSpPr>
            <a:spLocks noGrp="1" noChangeArrowheads="1"/>
          </p:cNvSpPr>
          <p:nvPr>
            <p:ph type="title" idx="4294967295"/>
          </p:nvPr>
        </p:nvSpPr>
        <p:spPr>
          <a:xfrm>
            <a:off x="2411413" y="274638"/>
            <a:ext cx="6275387" cy="777875"/>
          </a:xfrm>
        </p:spPr>
        <p:txBody>
          <a:bodyPr/>
          <a:lstStyle/>
          <a:p>
            <a:pPr eaLnBrk="1" hangingPunct="1"/>
            <a:r>
              <a:rPr lang="zh-CN" altLang="en-US" sz="4000" b="1"/>
              <a:t>六、主要修编内容说明</a:t>
            </a:r>
          </a:p>
        </p:txBody>
      </p:sp>
      <p:sp>
        <p:nvSpPr>
          <p:cNvPr id="36867" name="Rectangle 3">
            <a:extLst>
              <a:ext uri="{FF2B5EF4-FFF2-40B4-BE49-F238E27FC236}">
                <a16:creationId xmlns:a16="http://schemas.microsoft.com/office/drawing/2014/main" id="{492B4CD1-F2A6-497A-AE9A-39114DBD681D}"/>
              </a:ext>
            </a:extLst>
          </p:cNvPr>
          <p:cNvSpPr>
            <a:spLocks noGrp="1" noChangeArrowheads="1"/>
          </p:cNvSpPr>
          <p:nvPr>
            <p:ph type="body" idx="4294967295"/>
          </p:nvPr>
        </p:nvSpPr>
        <p:spPr>
          <a:xfrm>
            <a:off x="1655763" y="1268413"/>
            <a:ext cx="7488237" cy="5256212"/>
          </a:xfrm>
        </p:spPr>
        <p:txBody>
          <a:bodyPr/>
          <a:lstStyle/>
          <a:p>
            <a:pPr eaLnBrk="1" hangingPunct="1">
              <a:lnSpc>
                <a:spcPct val="110000"/>
              </a:lnSpc>
              <a:buFontTx/>
              <a:buNone/>
            </a:pPr>
            <a:r>
              <a:rPr lang="zh-CN" altLang="en-US" sz="2200" b="1">
                <a:solidFill>
                  <a:srgbClr val="7030A0"/>
                </a:solidFill>
              </a:rPr>
              <a:t>（一）工地运输</a:t>
            </a:r>
          </a:p>
          <a:p>
            <a:pPr eaLnBrk="1" hangingPunct="1">
              <a:lnSpc>
                <a:spcPts val="2600"/>
              </a:lnSpc>
              <a:buFontTx/>
              <a:buNone/>
            </a:pPr>
            <a:r>
              <a:rPr lang="en-US" altLang="zh-CN" sz="1800" b="1"/>
              <a:t>5</a:t>
            </a:r>
            <a:r>
              <a:rPr lang="zh-CN" altLang="en-US" sz="1800" b="1"/>
              <a:t>、工程内容及工程量计算规则</a:t>
            </a:r>
            <a:endParaRPr lang="en-US" altLang="zh-CN" sz="1800" b="1"/>
          </a:p>
          <a:p>
            <a:pPr>
              <a:lnSpc>
                <a:spcPts val="2400"/>
              </a:lnSpc>
              <a:buFontTx/>
              <a:buNone/>
            </a:pPr>
            <a:r>
              <a:rPr lang="zh-CN" altLang="en-US" sz="1800" b="1"/>
              <a:t>  ③ 汽车运输</a:t>
            </a:r>
            <a:endParaRPr lang="en-US" altLang="zh-CN" sz="1800" b="1"/>
          </a:p>
          <a:p>
            <a:pPr>
              <a:lnSpc>
                <a:spcPts val="2400"/>
              </a:lnSpc>
              <a:buFont typeface="Wingdings" panose="05000000000000000000" pitchFamily="2" charset="2"/>
              <a:buChar char="Ø"/>
            </a:pPr>
            <a:r>
              <a:rPr lang="zh-CN" altLang="en-US" sz="1800" b="1"/>
              <a:t>工作内容：汽车装卸、运输包括线路器材外观检查，材料在</a:t>
            </a:r>
            <a:r>
              <a:rPr lang="en-US" altLang="zh-CN" sz="1800" b="1"/>
              <a:t>20</a:t>
            </a:r>
            <a:r>
              <a:rPr lang="zh-CN" altLang="en-US" sz="1800" b="1"/>
              <a:t>米范围内的移运，装车、支垫、绑扎，运至指定地点卸车及返回。装卸定额按三种方式综合考虑，分别为：</a:t>
            </a:r>
            <a:r>
              <a:rPr lang="en-US" altLang="zh-CN" sz="1800" b="1"/>
              <a:t>a)</a:t>
            </a:r>
            <a:r>
              <a:rPr lang="zh-CN" altLang="en-US" sz="1800" b="1"/>
              <a:t>使用木杠、跳板及轻便工具，以人力装卸车；</a:t>
            </a:r>
            <a:r>
              <a:rPr lang="en-US" altLang="zh-CN" sz="1800" b="1"/>
              <a:t>b)</a:t>
            </a:r>
            <a:r>
              <a:rPr lang="zh-CN" altLang="en-US" sz="1800" b="1"/>
              <a:t>用汽车吊装车，借用轻便工具人力卸车；</a:t>
            </a:r>
            <a:r>
              <a:rPr lang="en-US" altLang="zh-CN" sz="1800" b="1"/>
              <a:t>c)</a:t>
            </a:r>
            <a:r>
              <a:rPr lang="zh-CN" altLang="en-US" sz="1800" b="1"/>
              <a:t>用汽车吊进行装卸车。</a:t>
            </a:r>
            <a:endParaRPr lang="en-US" altLang="zh-CN" sz="1800" b="1"/>
          </a:p>
          <a:p>
            <a:pPr>
              <a:lnSpc>
                <a:spcPts val="2400"/>
              </a:lnSpc>
              <a:buFont typeface="Wingdings" panose="05000000000000000000" pitchFamily="2" charset="2"/>
              <a:buChar char="Ø"/>
            </a:pPr>
            <a:r>
              <a:rPr lang="zh-CN" altLang="en-US" sz="1800" b="1"/>
              <a:t>工程量计算规则。</a:t>
            </a:r>
          </a:p>
          <a:p>
            <a:pPr algn="just">
              <a:lnSpc>
                <a:spcPts val="2400"/>
              </a:lnSpc>
              <a:buFontTx/>
              <a:buNone/>
            </a:pPr>
            <a:r>
              <a:rPr lang="zh-CN" altLang="en-US" sz="1800" b="1"/>
              <a:t>物料装卸按装卸材料种类、单重，分类计算工程量。计量单位“</a:t>
            </a:r>
            <a:r>
              <a:rPr lang="en-US" altLang="zh-CN" sz="1800" b="1"/>
              <a:t>t</a:t>
            </a:r>
            <a:r>
              <a:rPr lang="zh-CN" altLang="en-US" sz="1800" b="1"/>
              <a:t>”</a:t>
            </a:r>
          </a:p>
          <a:p>
            <a:pPr algn="just">
              <a:lnSpc>
                <a:spcPts val="2400"/>
              </a:lnSpc>
              <a:buFontTx/>
              <a:buNone/>
            </a:pPr>
            <a:r>
              <a:rPr lang="zh-CN" altLang="en-US" sz="1800" b="1"/>
              <a:t>物料运输按运输材料种类、单重，分类计算工程量。计量单位“</a:t>
            </a:r>
            <a:r>
              <a:rPr lang="en-US" altLang="zh-CN" sz="1800" b="1"/>
              <a:t>t. km</a:t>
            </a:r>
            <a:r>
              <a:rPr lang="zh-CN" altLang="en-US" sz="1800" b="1"/>
              <a:t>”，为运输距离和材料重量的乘积。其平均运距保留两位小数。其平均运距不足</a:t>
            </a:r>
            <a:r>
              <a:rPr lang="en-US" altLang="zh-CN" sz="1800" b="1"/>
              <a:t>1km</a:t>
            </a:r>
            <a:r>
              <a:rPr lang="zh-CN" altLang="en-US" sz="1800" b="1"/>
              <a:t>者，按</a:t>
            </a:r>
            <a:r>
              <a:rPr lang="en-US" altLang="zh-CN" sz="1800" b="1"/>
              <a:t>1km</a:t>
            </a:r>
            <a:r>
              <a:rPr lang="zh-CN" altLang="en-US" sz="1800" b="1"/>
              <a:t>计算。</a:t>
            </a:r>
            <a:endParaRPr lang="en-US" altLang="zh-CN" sz="1800" b="1"/>
          </a:p>
          <a:p>
            <a:pPr>
              <a:lnSpc>
                <a:spcPts val="2400"/>
              </a:lnSpc>
              <a:buFont typeface="Wingdings" panose="05000000000000000000" pitchFamily="2" charset="2"/>
              <a:buChar char="Ø"/>
            </a:pPr>
            <a:r>
              <a:rPr lang="zh-CN" altLang="en-US" sz="1800" b="1"/>
              <a:t>相关使用说明。汽车运输中均已综合考虑了车辆型式，路面级别和一次装、分次卸等因素，使用定额时不得另行换算。</a:t>
            </a:r>
          </a:p>
          <a:p>
            <a:pPr>
              <a:lnSpc>
                <a:spcPts val="2400"/>
              </a:lnSpc>
              <a:buFontTx/>
              <a:buNone/>
            </a:pPr>
            <a:endParaRPr lang="zh-CN" altLang="en-US" sz="1800" b="1"/>
          </a:p>
          <a:p>
            <a:pPr eaLnBrk="1" hangingPunct="1">
              <a:lnSpc>
                <a:spcPts val="2600"/>
              </a:lnSpc>
              <a:buFontTx/>
              <a:buNone/>
            </a:pPr>
            <a:endParaRPr lang="zh-CN" altLang="en-US" sz="1800"/>
          </a:p>
          <a:p>
            <a:pPr eaLnBrk="1" hangingPunct="1">
              <a:lnSpc>
                <a:spcPts val="3100"/>
              </a:lnSpc>
              <a:buFontTx/>
              <a:buNone/>
            </a:pPr>
            <a:endParaRPr lang="en-US" altLang="zh-CN" sz="1800"/>
          </a:p>
          <a:p>
            <a:pPr eaLnBrk="1" hangingPunct="1">
              <a:lnSpc>
                <a:spcPts val="3100"/>
              </a:lnSpc>
              <a:buFontTx/>
              <a:buNone/>
            </a:pPr>
            <a:endParaRPr lang="zh-CN" altLang="en-US" sz="1800"/>
          </a:p>
          <a:p>
            <a:pPr eaLnBrk="1" hangingPunct="1">
              <a:lnSpc>
                <a:spcPts val="3100"/>
              </a:lnSpc>
              <a:buFontTx/>
              <a:buNone/>
            </a:pPr>
            <a:endParaRPr lang="zh-CN" altLang="en-US" sz="1800"/>
          </a:p>
          <a:p>
            <a:pPr eaLnBrk="1" hangingPunct="1">
              <a:lnSpc>
                <a:spcPts val="3100"/>
              </a:lnSpc>
              <a:buFontTx/>
              <a:buNone/>
            </a:pPr>
            <a:br>
              <a:rPr lang="zh-CN" altLang="en-US" sz="2200"/>
            </a:br>
            <a:endParaRPr lang="zh-CN" altLang="en-US" sz="22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9CFE453E-E3ED-4B78-9247-6CF4B15F8820}"/>
              </a:ext>
            </a:extLst>
          </p:cNvPr>
          <p:cNvSpPr>
            <a:spLocks noGrp="1" noChangeArrowheads="1"/>
          </p:cNvSpPr>
          <p:nvPr>
            <p:ph type="title" idx="4294967295"/>
          </p:nvPr>
        </p:nvSpPr>
        <p:spPr>
          <a:xfrm>
            <a:off x="2411413" y="274638"/>
            <a:ext cx="6275387" cy="777875"/>
          </a:xfrm>
        </p:spPr>
        <p:txBody>
          <a:bodyPr/>
          <a:lstStyle/>
          <a:p>
            <a:pPr eaLnBrk="1" hangingPunct="1"/>
            <a:r>
              <a:rPr lang="zh-CN" altLang="en-US" sz="4000" b="1"/>
              <a:t>六、主要修编内容说明</a:t>
            </a:r>
          </a:p>
        </p:txBody>
      </p:sp>
      <p:sp>
        <p:nvSpPr>
          <p:cNvPr id="37891" name="Rectangle 3">
            <a:extLst>
              <a:ext uri="{FF2B5EF4-FFF2-40B4-BE49-F238E27FC236}">
                <a16:creationId xmlns:a16="http://schemas.microsoft.com/office/drawing/2014/main" id="{0DF995A4-A7F4-4B8D-9BC6-759F999B5FCB}"/>
              </a:ext>
            </a:extLst>
          </p:cNvPr>
          <p:cNvSpPr>
            <a:spLocks noGrp="1" noChangeArrowheads="1"/>
          </p:cNvSpPr>
          <p:nvPr>
            <p:ph type="body" idx="4294967295"/>
          </p:nvPr>
        </p:nvSpPr>
        <p:spPr>
          <a:xfrm>
            <a:off x="1655763" y="1268413"/>
            <a:ext cx="7488237" cy="5256212"/>
          </a:xfrm>
        </p:spPr>
        <p:txBody>
          <a:bodyPr/>
          <a:lstStyle/>
          <a:p>
            <a:pPr eaLnBrk="1" hangingPunct="1">
              <a:lnSpc>
                <a:spcPct val="110000"/>
              </a:lnSpc>
              <a:buFontTx/>
              <a:buNone/>
            </a:pPr>
            <a:r>
              <a:rPr lang="zh-CN" altLang="en-US" sz="2200" b="1">
                <a:solidFill>
                  <a:srgbClr val="7030A0"/>
                </a:solidFill>
              </a:rPr>
              <a:t>（一）工地运输</a:t>
            </a:r>
          </a:p>
          <a:p>
            <a:pPr eaLnBrk="1" hangingPunct="1">
              <a:lnSpc>
                <a:spcPts val="2600"/>
              </a:lnSpc>
              <a:buFontTx/>
              <a:buNone/>
            </a:pPr>
            <a:r>
              <a:rPr lang="en-US" altLang="zh-CN" sz="1800" b="1"/>
              <a:t>5</a:t>
            </a:r>
            <a:r>
              <a:rPr lang="zh-CN" altLang="en-US" sz="1800" b="1"/>
              <a:t>、工程内容及工程量计算规则</a:t>
            </a:r>
            <a:endParaRPr lang="en-US" altLang="zh-CN" sz="1800" b="1"/>
          </a:p>
          <a:p>
            <a:pPr>
              <a:lnSpc>
                <a:spcPts val="2600"/>
              </a:lnSpc>
              <a:buFontTx/>
              <a:buNone/>
            </a:pPr>
            <a:r>
              <a:rPr lang="zh-CN" altLang="en-US" sz="1800" b="1"/>
              <a:t>  ④ 船舶运输</a:t>
            </a:r>
            <a:endParaRPr lang="en-US" altLang="zh-CN" sz="1800" b="1"/>
          </a:p>
          <a:p>
            <a:pPr>
              <a:lnSpc>
                <a:spcPts val="2600"/>
              </a:lnSpc>
              <a:buFont typeface="Wingdings" panose="05000000000000000000" pitchFamily="2" charset="2"/>
              <a:buChar char="Ø"/>
            </a:pPr>
            <a:r>
              <a:rPr lang="zh-CN" altLang="en-US" sz="1800" b="1"/>
              <a:t>工作内容：船舶装卸、运输包括线路器材外观检查，材料在</a:t>
            </a:r>
            <a:r>
              <a:rPr lang="en-US" altLang="zh-CN" sz="1800" b="1"/>
              <a:t>20</a:t>
            </a:r>
            <a:r>
              <a:rPr lang="zh-CN" altLang="en-US" sz="1800" b="1"/>
              <a:t>米范围内的移运、装船、支垫并绑扎稳固，运至指定地点卸船及返回。装卸定额按人抬或使用小抱杆、复滑车、绞磨、滚杠、跳板等轻便工具综合考虑。</a:t>
            </a:r>
            <a:endParaRPr lang="en-US" altLang="zh-CN" sz="1800" b="1"/>
          </a:p>
          <a:p>
            <a:pPr>
              <a:lnSpc>
                <a:spcPts val="2600"/>
              </a:lnSpc>
              <a:buFont typeface="Wingdings" panose="05000000000000000000" pitchFamily="2" charset="2"/>
              <a:buChar char="Ø"/>
            </a:pPr>
            <a:r>
              <a:rPr lang="zh-CN" altLang="en-US" sz="1800" b="1"/>
              <a:t>工程量计算规则。</a:t>
            </a:r>
          </a:p>
          <a:p>
            <a:pPr algn="just">
              <a:lnSpc>
                <a:spcPts val="2600"/>
              </a:lnSpc>
              <a:buFontTx/>
              <a:buNone/>
            </a:pPr>
            <a:r>
              <a:rPr lang="zh-CN" altLang="en-US" sz="1800" b="1"/>
              <a:t>物料装卸按装卸材料种类、单重，分类计算工程量。计量单位“</a:t>
            </a:r>
            <a:r>
              <a:rPr lang="en-US" altLang="zh-CN" sz="1800" b="1"/>
              <a:t>t</a:t>
            </a:r>
            <a:r>
              <a:rPr lang="zh-CN" altLang="en-US" sz="1800" b="1"/>
              <a:t>”</a:t>
            </a:r>
          </a:p>
          <a:p>
            <a:pPr algn="just">
              <a:lnSpc>
                <a:spcPts val="2600"/>
              </a:lnSpc>
              <a:buFontTx/>
              <a:buNone/>
            </a:pPr>
            <a:r>
              <a:rPr lang="zh-CN" altLang="en-US" sz="1800" b="1"/>
              <a:t>物料运输按运输材料种类、单重，分类计算工程量。计量单位“</a:t>
            </a:r>
            <a:r>
              <a:rPr lang="en-US" altLang="zh-CN" sz="1800" b="1"/>
              <a:t>t. km</a:t>
            </a:r>
            <a:r>
              <a:rPr lang="zh-CN" altLang="en-US" sz="1800" b="1"/>
              <a:t>”，为运输距离和材料重量的乘积。其平均运距保留两位小数。其平均运距不足</a:t>
            </a:r>
            <a:r>
              <a:rPr lang="en-US" altLang="zh-CN" sz="1800" b="1"/>
              <a:t>1km</a:t>
            </a:r>
            <a:r>
              <a:rPr lang="zh-CN" altLang="en-US" sz="1800" b="1"/>
              <a:t>者，按</a:t>
            </a:r>
            <a:r>
              <a:rPr lang="en-US" altLang="zh-CN" sz="1800" b="1"/>
              <a:t>1km</a:t>
            </a:r>
            <a:r>
              <a:rPr lang="zh-CN" altLang="en-US" sz="1800" b="1"/>
              <a:t>计算。</a:t>
            </a:r>
            <a:endParaRPr lang="en-US" altLang="zh-CN" sz="1800" b="1"/>
          </a:p>
          <a:p>
            <a:pPr>
              <a:lnSpc>
                <a:spcPts val="2600"/>
              </a:lnSpc>
              <a:buFont typeface="Wingdings" panose="05000000000000000000" pitchFamily="2" charset="2"/>
              <a:buChar char="Ø"/>
            </a:pPr>
            <a:r>
              <a:rPr lang="zh-CN" altLang="en-US" sz="1800" b="1"/>
              <a:t>相关使用说明。船舶运输中均已综合考虑了船舶型式，河流级别和一次装、分次卸等因素，使用定额时不得另行换算。</a:t>
            </a:r>
          </a:p>
          <a:p>
            <a:pPr>
              <a:lnSpc>
                <a:spcPts val="2400"/>
              </a:lnSpc>
              <a:buFontTx/>
              <a:buNone/>
            </a:pPr>
            <a:endParaRPr lang="zh-CN" altLang="en-US" sz="1800" b="1"/>
          </a:p>
          <a:p>
            <a:pPr eaLnBrk="1" hangingPunct="1">
              <a:lnSpc>
                <a:spcPts val="2600"/>
              </a:lnSpc>
              <a:buFontTx/>
              <a:buNone/>
            </a:pPr>
            <a:endParaRPr lang="zh-CN" altLang="en-US" sz="1800"/>
          </a:p>
          <a:p>
            <a:pPr eaLnBrk="1" hangingPunct="1">
              <a:lnSpc>
                <a:spcPts val="3100"/>
              </a:lnSpc>
              <a:buFontTx/>
              <a:buNone/>
            </a:pPr>
            <a:endParaRPr lang="en-US" altLang="zh-CN" sz="1800"/>
          </a:p>
          <a:p>
            <a:pPr eaLnBrk="1" hangingPunct="1">
              <a:lnSpc>
                <a:spcPts val="3100"/>
              </a:lnSpc>
              <a:buFontTx/>
              <a:buNone/>
            </a:pPr>
            <a:endParaRPr lang="zh-CN" altLang="en-US" sz="1800"/>
          </a:p>
          <a:p>
            <a:pPr eaLnBrk="1" hangingPunct="1">
              <a:lnSpc>
                <a:spcPts val="3100"/>
              </a:lnSpc>
              <a:buFontTx/>
              <a:buNone/>
            </a:pPr>
            <a:endParaRPr lang="zh-CN" altLang="en-US" sz="1800"/>
          </a:p>
          <a:p>
            <a:pPr eaLnBrk="1" hangingPunct="1">
              <a:lnSpc>
                <a:spcPts val="3100"/>
              </a:lnSpc>
              <a:buFontTx/>
              <a:buNone/>
            </a:pPr>
            <a:br>
              <a:rPr lang="zh-CN" altLang="en-US" sz="2200"/>
            </a:br>
            <a:endParaRPr lang="zh-CN" altLang="en-US" sz="22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F8BFE224-C946-4655-A93D-AC6C8BEE2FCB}"/>
              </a:ext>
            </a:extLst>
          </p:cNvPr>
          <p:cNvSpPr>
            <a:spLocks noGrp="1" noChangeArrowheads="1"/>
          </p:cNvSpPr>
          <p:nvPr>
            <p:ph type="title" idx="4294967295"/>
          </p:nvPr>
        </p:nvSpPr>
        <p:spPr>
          <a:xfrm>
            <a:off x="2411413" y="274638"/>
            <a:ext cx="6275387" cy="777875"/>
          </a:xfrm>
        </p:spPr>
        <p:txBody>
          <a:bodyPr/>
          <a:lstStyle/>
          <a:p>
            <a:pPr eaLnBrk="1" hangingPunct="1"/>
            <a:r>
              <a:rPr lang="zh-CN" altLang="en-US" sz="4000" b="1"/>
              <a:t>六、主要修编内容说明</a:t>
            </a:r>
          </a:p>
        </p:txBody>
      </p:sp>
      <p:sp>
        <p:nvSpPr>
          <p:cNvPr id="38915" name="Rectangle 3">
            <a:extLst>
              <a:ext uri="{FF2B5EF4-FFF2-40B4-BE49-F238E27FC236}">
                <a16:creationId xmlns:a16="http://schemas.microsoft.com/office/drawing/2014/main" id="{6F365E0E-C050-4444-87F0-A7EEDBA42FE8}"/>
              </a:ext>
            </a:extLst>
          </p:cNvPr>
          <p:cNvSpPr>
            <a:spLocks noGrp="1" noChangeArrowheads="1"/>
          </p:cNvSpPr>
          <p:nvPr>
            <p:ph type="body" idx="4294967295"/>
          </p:nvPr>
        </p:nvSpPr>
        <p:spPr>
          <a:xfrm>
            <a:off x="1655763" y="1268413"/>
            <a:ext cx="7488237" cy="5256212"/>
          </a:xfrm>
        </p:spPr>
        <p:txBody>
          <a:bodyPr/>
          <a:lstStyle/>
          <a:p>
            <a:pPr eaLnBrk="1" hangingPunct="1">
              <a:lnSpc>
                <a:spcPct val="110000"/>
              </a:lnSpc>
              <a:buFontTx/>
              <a:buNone/>
            </a:pPr>
            <a:r>
              <a:rPr lang="zh-CN" altLang="en-US" sz="2200" b="1">
                <a:solidFill>
                  <a:srgbClr val="7030A0"/>
                </a:solidFill>
              </a:rPr>
              <a:t>（一）工地运输</a:t>
            </a:r>
          </a:p>
          <a:p>
            <a:pPr eaLnBrk="1" hangingPunct="1">
              <a:lnSpc>
                <a:spcPts val="2600"/>
              </a:lnSpc>
              <a:buFontTx/>
              <a:buNone/>
            </a:pPr>
            <a:r>
              <a:rPr lang="en-US" altLang="zh-CN" sz="1800" b="1"/>
              <a:t>5</a:t>
            </a:r>
            <a:r>
              <a:rPr lang="zh-CN" altLang="en-US" sz="1800" b="1"/>
              <a:t>、工程内容及工程量计算规则</a:t>
            </a:r>
            <a:endParaRPr lang="en-US" altLang="zh-CN" sz="1800" b="1"/>
          </a:p>
          <a:p>
            <a:pPr>
              <a:lnSpc>
                <a:spcPts val="2600"/>
              </a:lnSpc>
              <a:buFontTx/>
              <a:buNone/>
            </a:pPr>
            <a:r>
              <a:rPr lang="zh-CN" altLang="en-US" sz="1800" b="1"/>
              <a:t>  ⑤ 索道运输</a:t>
            </a:r>
            <a:endParaRPr lang="en-US" altLang="zh-CN" sz="1800" b="1"/>
          </a:p>
          <a:p>
            <a:pPr>
              <a:lnSpc>
                <a:spcPts val="2400"/>
              </a:lnSpc>
              <a:buFont typeface="Wingdings" panose="05000000000000000000" pitchFamily="2" charset="2"/>
              <a:buChar char="Ø"/>
            </a:pPr>
            <a:r>
              <a:rPr lang="zh-CN" altLang="en-US" sz="1800" b="1"/>
              <a:t>工作内容：</a:t>
            </a:r>
            <a:r>
              <a:rPr lang="en-US" altLang="zh-CN" sz="1800" b="1"/>
              <a:t>1</a:t>
            </a:r>
            <a:r>
              <a:rPr lang="zh-CN" altLang="en-US" sz="1800" b="1"/>
              <a:t>）包括装置性材料自上料点利用索道运至下料点的装卸、运输及空载回程等全部工作。</a:t>
            </a:r>
            <a:r>
              <a:rPr lang="en-US" altLang="zh-CN" sz="1800" b="1"/>
              <a:t>2</a:t>
            </a:r>
            <a:r>
              <a:rPr lang="zh-CN" altLang="en-US" sz="1800" b="1"/>
              <a:t>）包括上料点和下料点</a:t>
            </a:r>
            <a:r>
              <a:rPr lang="en-US" altLang="zh-CN" sz="1800" b="1"/>
              <a:t>100</a:t>
            </a:r>
            <a:r>
              <a:rPr lang="zh-CN" altLang="en-US" sz="1800" b="1"/>
              <a:t>米范围内的人力运输，超出范围另按人力运输计算运输费用。</a:t>
            </a:r>
            <a:r>
              <a:rPr lang="en-US" altLang="zh-CN" sz="1800" b="1"/>
              <a:t>3</a:t>
            </a:r>
            <a:r>
              <a:rPr lang="zh-CN" altLang="en-US" sz="1800" b="1"/>
              <a:t>）包括上料点和下料点材料堆放场地平整。</a:t>
            </a:r>
          </a:p>
          <a:p>
            <a:pPr>
              <a:lnSpc>
                <a:spcPts val="2400"/>
              </a:lnSpc>
              <a:buFont typeface="Wingdings" panose="05000000000000000000" pitchFamily="2" charset="2"/>
              <a:buChar char="Ø"/>
            </a:pPr>
            <a:r>
              <a:rPr lang="zh-CN" altLang="en-US" sz="1800" b="1"/>
              <a:t>工程量计算规则</a:t>
            </a:r>
          </a:p>
          <a:p>
            <a:pPr>
              <a:lnSpc>
                <a:spcPts val="2400"/>
              </a:lnSpc>
              <a:buFontTx/>
              <a:buNone/>
            </a:pPr>
            <a:r>
              <a:rPr lang="en-US" altLang="zh-CN" sz="1800" b="1"/>
              <a:t>      </a:t>
            </a:r>
            <a:r>
              <a:rPr lang="zh-CN" altLang="en-US" sz="1800" b="1"/>
              <a:t>物料运输均分循环式索道和往复式索道，按索道设计荷载重量，分为物料装卸和物料运输。索道运输中的荷载系指设计索道承载运输物料的单次运输最大重量。</a:t>
            </a:r>
          </a:p>
          <a:p>
            <a:pPr>
              <a:lnSpc>
                <a:spcPts val="2400"/>
              </a:lnSpc>
              <a:buFontTx/>
              <a:buNone/>
            </a:pPr>
            <a:r>
              <a:rPr lang="en-US" altLang="zh-CN" sz="1800" b="1"/>
              <a:t>      </a:t>
            </a:r>
            <a:r>
              <a:rPr lang="zh-CN" altLang="en-US" sz="1800" b="1"/>
              <a:t>物料装卸按装卸材料种类分别计算，单位为“</a:t>
            </a:r>
            <a:r>
              <a:rPr lang="en-US" altLang="zh-CN" sz="1800" b="1"/>
              <a:t>t.</a:t>
            </a:r>
            <a:r>
              <a:rPr lang="zh-CN" altLang="en-US" sz="1800" b="1"/>
              <a:t>处”</a:t>
            </a:r>
            <a:r>
              <a:rPr lang="en-US" altLang="zh-CN" sz="1800" b="1"/>
              <a:t>,</a:t>
            </a:r>
            <a:r>
              <a:rPr lang="zh-CN" altLang="en-US" sz="1800" b="1"/>
              <a:t>包括了上料点装货和下料点的卸货。“处”是指配有一台索道牵引机，并能够独立运转、运输物料的一处索道。</a:t>
            </a:r>
          </a:p>
          <a:p>
            <a:pPr>
              <a:lnSpc>
                <a:spcPts val="2400"/>
              </a:lnSpc>
              <a:buFontTx/>
              <a:buNone/>
            </a:pPr>
            <a:r>
              <a:rPr lang="en-US" altLang="zh-CN" sz="1800" b="1"/>
              <a:t>      </a:t>
            </a:r>
            <a:r>
              <a:rPr lang="zh-CN" altLang="en-US" sz="1800" b="1"/>
              <a:t>物料运输按运输材料种类分别计算，单位为“</a:t>
            </a:r>
            <a:r>
              <a:rPr lang="en-US" altLang="zh-CN" sz="1800" b="1"/>
              <a:t>t.km</a:t>
            </a:r>
            <a:r>
              <a:rPr lang="zh-CN" altLang="en-US" sz="1800" b="1"/>
              <a:t>”，为运输距离和物料重量的乘积，运输距离为上料点到下料点之间的水平投影距离。</a:t>
            </a:r>
          </a:p>
          <a:p>
            <a:pPr>
              <a:lnSpc>
                <a:spcPts val="2600"/>
              </a:lnSpc>
              <a:buFontTx/>
              <a:buNone/>
            </a:pPr>
            <a:endParaRPr lang="zh-CN" altLang="en-US" sz="1800" b="1"/>
          </a:p>
          <a:p>
            <a:pPr eaLnBrk="1" hangingPunct="1">
              <a:lnSpc>
                <a:spcPts val="2600"/>
              </a:lnSpc>
              <a:buFontTx/>
              <a:buNone/>
            </a:pPr>
            <a:endParaRPr lang="zh-CN" altLang="en-US" sz="1800"/>
          </a:p>
          <a:p>
            <a:pPr eaLnBrk="1" hangingPunct="1">
              <a:lnSpc>
                <a:spcPts val="3100"/>
              </a:lnSpc>
              <a:buFontTx/>
              <a:buNone/>
            </a:pPr>
            <a:endParaRPr lang="en-US" altLang="zh-CN" sz="1800"/>
          </a:p>
          <a:p>
            <a:pPr eaLnBrk="1" hangingPunct="1">
              <a:lnSpc>
                <a:spcPts val="3100"/>
              </a:lnSpc>
              <a:buFontTx/>
              <a:buNone/>
            </a:pPr>
            <a:endParaRPr lang="zh-CN" altLang="en-US" sz="1800"/>
          </a:p>
          <a:p>
            <a:pPr eaLnBrk="1" hangingPunct="1">
              <a:lnSpc>
                <a:spcPts val="3100"/>
              </a:lnSpc>
              <a:buFontTx/>
              <a:buNone/>
            </a:pPr>
            <a:endParaRPr lang="zh-CN" altLang="en-US" sz="1800"/>
          </a:p>
          <a:p>
            <a:pPr eaLnBrk="1" hangingPunct="1">
              <a:lnSpc>
                <a:spcPts val="3100"/>
              </a:lnSpc>
              <a:buFontTx/>
              <a:buNone/>
            </a:pPr>
            <a:br>
              <a:rPr lang="zh-CN" altLang="en-US" sz="2200"/>
            </a:br>
            <a:endParaRPr lang="zh-CN" altLang="en-US" sz="22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30E9B49C-5306-4DEA-B06F-EAB9F661BC86}"/>
              </a:ext>
            </a:extLst>
          </p:cNvPr>
          <p:cNvSpPr>
            <a:spLocks noGrp="1" noChangeArrowheads="1"/>
          </p:cNvSpPr>
          <p:nvPr>
            <p:ph type="title" idx="4294967295"/>
          </p:nvPr>
        </p:nvSpPr>
        <p:spPr>
          <a:xfrm>
            <a:off x="2411413" y="274638"/>
            <a:ext cx="6275387" cy="777875"/>
          </a:xfrm>
        </p:spPr>
        <p:txBody>
          <a:bodyPr/>
          <a:lstStyle/>
          <a:p>
            <a:pPr eaLnBrk="1" hangingPunct="1"/>
            <a:r>
              <a:rPr lang="zh-CN" altLang="en-US" sz="4000" b="1"/>
              <a:t>六、主要修编内容说明</a:t>
            </a:r>
          </a:p>
        </p:txBody>
      </p:sp>
      <p:sp>
        <p:nvSpPr>
          <p:cNvPr id="39939" name="Rectangle 3">
            <a:extLst>
              <a:ext uri="{FF2B5EF4-FFF2-40B4-BE49-F238E27FC236}">
                <a16:creationId xmlns:a16="http://schemas.microsoft.com/office/drawing/2014/main" id="{23ED5BAC-E318-4559-A67F-5F61754F6CB9}"/>
              </a:ext>
            </a:extLst>
          </p:cNvPr>
          <p:cNvSpPr>
            <a:spLocks noGrp="1" noChangeArrowheads="1"/>
          </p:cNvSpPr>
          <p:nvPr>
            <p:ph type="body" idx="4294967295"/>
          </p:nvPr>
        </p:nvSpPr>
        <p:spPr>
          <a:xfrm>
            <a:off x="1655763" y="1268413"/>
            <a:ext cx="7488237" cy="5256212"/>
          </a:xfrm>
        </p:spPr>
        <p:txBody>
          <a:bodyPr/>
          <a:lstStyle/>
          <a:p>
            <a:pPr eaLnBrk="1" hangingPunct="1">
              <a:lnSpc>
                <a:spcPct val="110000"/>
              </a:lnSpc>
              <a:buFontTx/>
              <a:buNone/>
            </a:pPr>
            <a:r>
              <a:rPr lang="zh-CN" altLang="en-US" sz="2200" b="1">
                <a:solidFill>
                  <a:srgbClr val="7030A0"/>
                </a:solidFill>
              </a:rPr>
              <a:t>（一）工地运输</a:t>
            </a:r>
          </a:p>
          <a:p>
            <a:pPr eaLnBrk="1" hangingPunct="1">
              <a:lnSpc>
                <a:spcPts val="2600"/>
              </a:lnSpc>
              <a:buFontTx/>
              <a:buNone/>
            </a:pPr>
            <a:r>
              <a:rPr lang="en-US" altLang="zh-CN" sz="1800" b="1"/>
              <a:t>5</a:t>
            </a:r>
            <a:r>
              <a:rPr lang="zh-CN" altLang="en-US" sz="1800" b="1"/>
              <a:t>、工程内容及工程量计算规则</a:t>
            </a:r>
            <a:endParaRPr lang="en-US" altLang="zh-CN" sz="1800" b="1"/>
          </a:p>
          <a:p>
            <a:pPr>
              <a:lnSpc>
                <a:spcPts val="2600"/>
              </a:lnSpc>
              <a:buFontTx/>
              <a:buNone/>
            </a:pPr>
            <a:r>
              <a:rPr lang="zh-CN" altLang="en-US" sz="1800" b="1"/>
              <a:t>（</a:t>
            </a:r>
            <a:r>
              <a:rPr lang="en-US" altLang="zh-CN" sz="1800" b="1"/>
              <a:t>3</a:t>
            </a:r>
            <a:r>
              <a:rPr lang="zh-CN" altLang="en-US" sz="1800" b="1"/>
              <a:t>）按运输材料划分</a:t>
            </a:r>
            <a:endParaRPr lang="en-US" altLang="zh-CN" sz="1800" b="1"/>
          </a:p>
          <a:p>
            <a:pPr>
              <a:lnSpc>
                <a:spcPts val="2500"/>
              </a:lnSpc>
              <a:buFontTx/>
              <a:buNone/>
            </a:pPr>
            <a:r>
              <a:rPr lang="en-US" altLang="zh-CN" sz="1800" b="1"/>
              <a:t>A</a:t>
            </a:r>
            <a:r>
              <a:rPr lang="zh-CN" altLang="en-US" sz="1800" b="1"/>
              <a:t>、水运输</a:t>
            </a:r>
          </a:p>
          <a:p>
            <a:pPr algn="just">
              <a:lnSpc>
                <a:spcPts val="2500"/>
              </a:lnSpc>
              <a:buFontTx/>
              <a:buNone/>
            </a:pPr>
            <a:r>
              <a:rPr lang="zh-CN" altLang="en-US" sz="1800" b="1"/>
              <a:t>定额中已考虑了混凝土的洗石、搅拌、养护、洗模板等所需的用水量的</a:t>
            </a:r>
            <a:r>
              <a:rPr lang="en-US" altLang="zh-CN" sz="1800" b="1"/>
              <a:t>100m</a:t>
            </a:r>
            <a:r>
              <a:rPr lang="zh-CN" altLang="en-US" sz="1800" b="1"/>
              <a:t>范围内运输。如运水距离超过</a:t>
            </a:r>
            <a:r>
              <a:rPr lang="en-US" altLang="zh-CN" sz="1800" b="1"/>
              <a:t>100m</a:t>
            </a:r>
            <a:r>
              <a:rPr lang="zh-CN" altLang="en-US" sz="1800" b="1"/>
              <a:t>时，可按每立方米混凝土用水量</a:t>
            </a:r>
            <a:r>
              <a:rPr lang="en-US" altLang="zh-CN" sz="1800" b="1"/>
              <a:t>500kg(</a:t>
            </a:r>
            <a:r>
              <a:rPr lang="zh-CN" altLang="en-US" sz="1800" b="1"/>
              <a:t>运输重量则为</a:t>
            </a:r>
            <a:r>
              <a:rPr lang="en-US" altLang="zh-CN" sz="1800" b="1"/>
              <a:t>600kg)</a:t>
            </a:r>
            <a:r>
              <a:rPr lang="zh-CN" altLang="en-US" sz="1800" b="1"/>
              <a:t>，按工地运输定额另行计算运费</a:t>
            </a:r>
          </a:p>
          <a:p>
            <a:pPr>
              <a:lnSpc>
                <a:spcPts val="2500"/>
              </a:lnSpc>
              <a:spcBef>
                <a:spcPts val="1200"/>
              </a:spcBef>
              <a:buFontTx/>
              <a:buNone/>
            </a:pPr>
            <a:r>
              <a:rPr lang="en-US" altLang="zh-CN" sz="1800" b="1"/>
              <a:t>B</a:t>
            </a:r>
            <a:r>
              <a:rPr lang="zh-CN" altLang="en-US" sz="1800" b="1"/>
              <a:t>、砂、石运输</a:t>
            </a:r>
          </a:p>
          <a:p>
            <a:pPr algn="just">
              <a:lnSpc>
                <a:spcPts val="2500"/>
              </a:lnSpc>
              <a:buFontTx/>
              <a:buNone/>
            </a:pPr>
            <a:r>
              <a:rPr lang="zh-CN" altLang="en-US" sz="1800" b="1"/>
              <a:t>黄砂、石子等材料一般采用地方预算价</a:t>
            </a:r>
            <a:r>
              <a:rPr lang="en-US" altLang="zh-CN" sz="1800" b="1"/>
              <a:t>(</a:t>
            </a:r>
            <a:r>
              <a:rPr lang="zh-CN" altLang="en-US" sz="1800" b="1"/>
              <a:t>或信息价</a:t>
            </a:r>
            <a:r>
              <a:rPr lang="en-US" altLang="zh-CN" sz="1800" b="1"/>
              <a:t>)</a:t>
            </a:r>
            <a:r>
              <a:rPr lang="zh-CN" altLang="en-US" sz="1800" b="1"/>
              <a:t>，只计算人力运输、拖拉机运输和索道运输，不计算汽车、船舶等机械运输。如果施工现场所处位置的运距超过了地方预算价</a:t>
            </a:r>
            <a:r>
              <a:rPr lang="en-US" altLang="zh-CN" sz="1800" b="1"/>
              <a:t>(</a:t>
            </a:r>
            <a:r>
              <a:rPr lang="zh-CN" altLang="en-US" sz="1800" b="1"/>
              <a:t>或信息价</a:t>
            </a:r>
            <a:r>
              <a:rPr lang="en-US" altLang="zh-CN" sz="1800" b="1"/>
              <a:t>)</a:t>
            </a:r>
            <a:r>
              <a:rPr lang="zh-CN" altLang="en-US" sz="1800" b="1"/>
              <a:t>组价运输距离计算范围，可以计算超出部分的运输费用，但不计装卸费用。</a:t>
            </a:r>
          </a:p>
          <a:p>
            <a:pPr>
              <a:lnSpc>
                <a:spcPts val="2600"/>
              </a:lnSpc>
              <a:buFontTx/>
              <a:buNone/>
            </a:pPr>
            <a:endParaRPr lang="zh-CN" altLang="en-US" sz="1800" b="1"/>
          </a:p>
          <a:p>
            <a:pPr eaLnBrk="1" hangingPunct="1">
              <a:lnSpc>
                <a:spcPts val="2600"/>
              </a:lnSpc>
              <a:buFontTx/>
              <a:buNone/>
            </a:pPr>
            <a:endParaRPr lang="zh-CN" altLang="en-US" sz="1800"/>
          </a:p>
          <a:p>
            <a:pPr eaLnBrk="1" hangingPunct="1">
              <a:lnSpc>
                <a:spcPts val="3100"/>
              </a:lnSpc>
              <a:buFontTx/>
              <a:buNone/>
            </a:pPr>
            <a:endParaRPr lang="en-US" altLang="zh-CN" sz="1800"/>
          </a:p>
          <a:p>
            <a:pPr eaLnBrk="1" hangingPunct="1">
              <a:lnSpc>
                <a:spcPts val="3100"/>
              </a:lnSpc>
              <a:buFontTx/>
              <a:buNone/>
            </a:pPr>
            <a:endParaRPr lang="zh-CN" altLang="en-US" sz="1800"/>
          </a:p>
          <a:p>
            <a:pPr eaLnBrk="1" hangingPunct="1">
              <a:lnSpc>
                <a:spcPts val="3100"/>
              </a:lnSpc>
              <a:buFontTx/>
              <a:buNone/>
            </a:pPr>
            <a:endParaRPr lang="zh-CN" altLang="en-US" sz="1800"/>
          </a:p>
          <a:p>
            <a:pPr eaLnBrk="1" hangingPunct="1">
              <a:lnSpc>
                <a:spcPts val="3100"/>
              </a:lnSpc>
              <a:buFontTx/>
              <a:buNone/>
            </a:pPr>
            <a:br>
              <a:rPr lang="zh-CN" altLang="en-US" sz="2200"/>
            </a:br>
            <a:endParaRPr lang="zh-CN" altLang="en-US" sz="22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31B0B43D-CD62-4A5A-A22D-9EB4989D5CE3}"/>
              </a:ext>
            </a:extLst>
          </p:cNvPr>
          <p:cNvSpPr>
            <a:spLocks noGrp="1" noChangeArrowheads="1"/>
          </p:cNvSpPr>
          <p:nvPr>
            <p:ph type="title" idx="4294967295"/>
          </p:nvPr>
        </p:nvSpPr>
        <p:spPr>
          <a:xfrm>
            <a:off x="2411413" y="274638"/>
            <a:ext cx="6275387" cy="777875"/>
          </a:xfrm>
        </p:spPr>
        <p:txBody>
          <a:bodyPr/>
          <a:lstStyle/>
          <a:p>
            <a:pPr eaLnBrk="1" hangingPunct="1"/>
            <a:r>
              <a:rPr lang="zh-CN" altLang="en-US" sz="4000" b="1"/>
              <a:t>六、主要修编内容说明</a:t>
            </a:r>
          </a:p>
        </p:txBody>
      </p:sp>
      <p:sp>
        <p:nvSpPr>
          <p:cNvPr id="40963" name="Rectangle 3">
            <a:extLst>
              <a:ext uri="{FF2B5EF4-FFF2-40B4-BE49-F238E27FC236}">
                <a16:creationId xmlns:a16="http://schemas.microsoft.com/office/drawing/2014/main" id="{B3B7F6E3-EAE0-47B3-A0AD-A08536125416}"/>
              </a:ext>
            </a:extLst>
          </p:cNvPr>
          <p:cNvSpPr>
            <a:spLocks noGrp="1" noChangeArrowheads="1"/>
          </p:cNvSpPr>
          <p:nvPr>
            <p:ph type="body" idx="4294967295"/>
          </p:nvPr>
        </p:nvSpPr>
        <p:spPr>
          <a:xfrm>
            <a:off x="1655763" y="1268413"/>
            <a:ext cx="7488237" cy="5256212"/>
          </a:xfrm>
        </p:spPr>
        <p:txBody>
          <a:bodyPr/>
          <a:lstStyle/>
          <a:p>
            <a:pPr eaLnBrk="1" hangingPunct="1">
              <a:lnSpc>
                <a:spcPct val="110000"/>
              </a:lnSpc>
              <a:buFontTx/>
              <a:buNone/>
            </a:pPr>
            <a:r>
              <a:rPr lang="zh-CN" altLang="en-US" sz="2200" b="1">
                <a:solidFill>
                  <a:srgbClr val="7030A0"/>
                </a:solidFill>
              </a:rPr>
              <a:t>（一）工地运输</a:t>
            </a:r>
          </a:p>
          <a:p>
            <a:pPr eaLnBrk="1" hangingPunct="1">
              <a:lnSpc>
                <a:spcPts val="2600"/>
              </a:lnSpc>
              <a:buFontTx/>
              <a:buNone/>
            </a:pPr>
            <a:r>
              <a:rPr lang="en-US" altLang="zh-CN" sz="1800" b="1"/>
              <a:t>5</a:t>
            </a:r>
            <a:r>
              <a:rPr lang="zh-CN" altLang="en-US" sz="1800" b="1"/>
              <a:t>、工程内容及工程量计算规则</a:t>
            </a:r>
            <a:endParaRPr lang="en-US" altLang="zh-CN" sz="1800" b="1"/>
          </a:p>
          <a:p>
            <a:pPr>
              <a:lnSpc>
                <a:spcPts val="2600"/>
              </a:lnSpc>
              <a:buFontTx/>
              <a:buNone/>
            </a:pPr>
            <a:r>
              <a:rPr lang="zh-CN" altLang="en-US" sz="1800" b="1"/>
              <a:t>（</a:t>
            </a:r>
            <a:r>
              <a:rPr lang="en-US" altLang="zh-CN" sz="1800" b="1"/>
              <a:t>3</a:t>
            </a:r>
            <a:r>
              <a:rPr lang="zh-CN" altLang="en-US" sz="1800" b="1"/>
              <a:t>）按运输材料划分</a:t>
            </a:r>
            <a:endParaRPr lang="en-US" altLang="zh-CN" sz="1800" b="1"/>
          </a:p>
          <a:p>
            <a:pPr>
              <a:lnSpc>
                <a:spcPts val="2500"/>
              </a:lnSpc>
              <a:buFontTx/>
              <a:buNone/>
            </a:pPr>
            <a:r>
              <a:rPr lang="en-US" altLang="zh-CN" sz="1800" b="1"/>
              <a:t>C</a:t>
            </a:r>
            <a:r>
              <a:rPr lang="zh-CN" altLang="en-US" sz="1800" b="1"/>
              <a:t>、塔材运输</a:t>
            </a:r>
          </a:p>
          <a:p>
            <a:pPr algn="just">
              <a:lnSpc>
                <a:spcPts val="2500"/>
              </a:lnSpc>
              <a:buFontTx/>
              <a:buNone/>
            </a:pPr>
            <a:r>
              <a:rPr lang="zh-CN" altLang="en-US" sz="1800" b="1"/>
              <a:t>为了实际操作的计算简便，塔材在计算运输装卸重量时，包括螺栓、脚钉、垫圈的重量。</a:t>
            </a:r>
          </a:p>
          <a:p>
            <a:pPr>
              <a:lnSpc>
                <a:spcPts val="2500"/>
              </a:lnSpc>
              <a:buFontTx/>
              <a:buNone/>
            </a:pPr>
            <a:r>
              <a:rPr lang="en-US" altLang="zh-CN" sz="1800" b="1"/>
              <a:t>     </a:t>
            </a:r>
            <a:endParaRPr lang="zh-CN" altLang="en-US" sz="1800" b="1"/>
          </a:p>
          <a:p>
            <a:pPr>
              <a:lnSpc>
                <a:spcPts val="2500"/>
              </a:lnSpc>
              <a:buFontTx/>
              <a:buNone/>
            </a:pPr>
            <a:r>
              <a:rPr lang="en-US" altLang="zh-CN" sz="1800" b="1"/>
              <a:t>      </a:t>
            </a:r>
            <a:r>
              <a:rPr lang="zh-CN" altLang="en-US" sz="1800" b="1"/>
              <a:t>在实际计算中，直接按合计重量计入塔材运输中</a:t>
            </a:r>
            <a:r>
              <a:rPr lang="en-US" altLang="zh-CN" sz="1800" b="1"/>
              <a:t>(</a:t>
            </a:r>
            <a:r>
              <a:rPr lang="zh-CN" altLang="en-US" sz="1800" b="1"/>
              <a:t>包括代用量及损耗</a:t>
            </a:r>
            <a:r>
              <a:rPr lang="en-US" altLang="zh-CN" sz="1800" b="1"/>
              <a:t>)</a:t>
            </a:r>
            <a:r>
              <a:rPr lang="zh-CN" altLang="en-US" sz="1800" b="1"/>
              <a:t>，不再另外把螺栓、脚钉、垫圈的重量计入“金具、绝缘子、零星钢材”子目数量中。</a:t>
            </a:r>
          </a:p>
          <a:p>
            <a:pPr>
              <a:lnSpc>
                <a:spcPts val="2500"/>
              </a:lnSpc>
              <a:buFontTx/>
              <a:buNone/>
            </a:pPr>
            <a:r>
              <a:rPr lang="en-US" altLang="zh-CN" sz="1800" b="1"/>
              <a:t>D</a:t>
            </a:r>
            <a:r>
              <a:rPr lang="zh-CN" altLang="en-US" sz="1800" b="1"/>
              <a:t>、线材运输</a:t>
            </a:r>
          </a:p>
          <a:p>
            <a:pPr algn="just">
              <a:lnSpc>
                <a:spcPts val="2500"/>
              </a:lnSpc>
              <a:buFontTx/>
              <a:buNone/>
            </a:pPr>
            <a:r>
              <a:rPr lang="zh-CN" altLang="en-US" sz="1800" b="1"/>
              <a:t>线材是包括导线、避雷线、耦合屏蔽线、拉线、电缆、光缆等。采用张力架线方式进行架线施工时，因为设置了牵张场，汽车可以到现场，所以线材不计人力运输。电缆一般不计人力运输。</a:t>
            </a:r>
          </a:p>
          <a:p>
            <a:pPr>
              <a:lnSpc>
                <a:spcPts val="2600"/>
              </a:lnSpc>
              <a:buFontTx/>
              <a:buNone/>
            </a:pPr>
            <a:endParaRPr lang="zh-CN" altLang="en-US" sz="1800" b="1"/>
          </a:p>
          <a:p>
            <a:pPr eaLnBrk="1" hangingPunct="1">
              <a:lnSpc>
                <a:spcPts val="2600"/>
              </a:lnSpc>
              <a:buFontTx/>
              <a:buNone/>
            </a:pPr>
            <a:endParaRPr lang="zh-CN" altLang="en-US" sz="1800"/>
          </a:p>
          <a:p>
            <a:pPr eaLnBrk="1" hangingPunct="1">
              <a:lnSpc>
                <a:spcPts val="3100"/>
              </a:lnSpc>
              <a:buFontTx/>
              <a:buNone/>
            </a:pPr>
            <a:endParaRPr lang="en-US" altLang="zh-CN" sz="1800"/>
          </a:p>
          <a:p>
            <a:pPr eaLnBrk="1" hangingPunct="1">
              <a:lnSpc>
                <a:spcPts val="3100"/>
              </a:lnSpc>
              <a:buFontTx/>
              <a:buNone/>
            </a:pPr>
            <a:endParaRPr lang="zh-CN" altLang="en-US" sz="1800"/>
          </a:p>
          <a:p>
            <a:pPr eaLnBrk="1" hangingPunct="1">
              <a:lnSpc>
                <a:spcPts val="3100"/>
              </a:lnSpc>
              <a:buFontTx/>
              <a:buNone/>
            </a:pPr>
            <a:endParaRPr lang="zh-CN" altLang="en-US" sz="1800"/>
          </a:p>
          <a:p>
            <a:pPr eaLnBrk="1" hangingPunct="1">
              <a:lnSpc>
                <a:spcPts val="3100"/>
              </a:lnSpc>
              <a:buFontTx/>
              <a:buNone/>
            </a:pPr>
            <a:br>
              <a:rPr lang="zh-CN" altLang="en-US" sz="2200"/>
            </a:br>
            <a:endParaRPr lang="zh-CN" altLang="en-US" sz="22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1300E75A-406B-48ED-AE85-65C573D0DD23}"/>
              </a:ext>
            </a:extLst>
          </p:cNvPr>
          <p:cNvSpPr>
            <a:spLocks noGrp="1" noChangeArrowheads="1"/>
          </p:cNvSpPr>
          <p:nvPr>
            <p:ph type="title" idx="4294967295"/>
          </p:nvPr>
        </p:nvSpPr>
        <p:spPr>
          <a:xfrm>
            <a:off x="2339975" y="260350"/>
            <a:ext cx="6419850" cy="865188"/>
          </a:xfrm>
        </p:spPr>
        <p:txBody>
          <a:bodyPr/>
          <a:lstStyle/>
          <a:p>
            <a:pPr eaLnBrk="1" hangingPunct="1"/>
            <a:r>
              <a:rPr lang="zh-CN" altLang="en-US" sz="4000" b="1"/>
              <a:t>六、主要修编内容说明</a:t>
            </a:r>
          </a:p>
        </p:txBody>
      </p:sp>
      <p:sp>
        <p:nvSpPr>
          <p:cNvPr id="41987" name="Rectangle 3">
            <a:extLst>
              <a:ext uri="{FF2B5EF4-FFF2-40B4-BE49-F238E27FC236}">
                <a16:creationId xmlns:a16="http://schemas.microsoft.com/office/drawing/2014/main" id="{100A2093-2FC9-44F2-827D-CD77C056A5CE}"/>
              </a:ext>
            </a:extLst>
          </p:cNvPr>
          <p:cNvSpPr>
            <a:spLocks noGrp="1" noChangeArrowheads="1"/>
          </p:cNvSpPr>
          <p:nvPr>
            <p:ph type="body" idx="4294967295"/>
          </p:nvPr>
        </p:nvSpPr>
        <p:spPr>
          <a:xfrm>
            <a:off x="1500188" y="1341438"/>
            <a:ext cx="7643812" cy="5257800"/>
          </a:xfrm>
        </p:spPr>
        <p:txBody>
          <a:bodyPr/>
          <a:lstStyle/>
          <a:p>
            <a:pPr eaLnBrk="1" hangingPunct="1">
              <a:lnSpc>
                <a:spcPct val="120000"/>
              </a:lnSpc>
              <a:buFontTx/>
              <a:buNone/>
            </a:pPr>
            <a:r>
              <a:rPr lang="zh-CN" altLang="en-US" sz="2400" b="1">
                <a:solidFill>
                  <a:srgbClr val="7030A0"/>
                </a:solidFill>
              </a:rPr>
              <a:t>（二）土石方工程</a:t>
            </a:r>
          </a:p>
          <a:p>
            <a:pPr>
              <a:lnSpc>
                <a:spcPts val="3100"/>
              </a:lnSpc>
              <a:buFontTx/>
              <a:buNone/>
            </a:pPr>
            <a:r>
              <a:rPr lang="en-US" altLang="zh-CN" sz="1800" b="1"/>
              <a:t>1</a:t>
            </a:r>
            <a:r>
              <a:rPr lang="zh-CN" altLang="en-US" sz="1800" b="1"/>
              <a:t>、主要内容及范围</a:t>
            </a:r>
          </a:p>
          <a:p>
            <a:pPr>
              <a:lnSpc>
                <a:spcPts val="3100"/>
              </a:lnSpc>
              <a:buFontTx/>
              <a:buNone/>
            </a:pPr>
            <a:r>
              <a:rPr lang="en-US" altLang="zh-CN" sz="1800" b="1"/>
              <a:t>     </a:t>
            </a:r>
            <a:r>
              <a:rPr lang="zh-CN" altLang="en-US" sz="1800" b="1"/>
              <a:t>本章包括：线路复测及分坑，电杆坑、塔坑、拉线坑的人工挖方（或爆破）及回填，电杆坑、塔坑、拉线坑的机械挖方（或爆破）及回填，挖孔基础挖方（或爆破），接地槽的挖方（或爆破）及回填，井点施工开挖及回填，排水沟开挖，尖峰及施工基面挖方。</a:t>
            </a:r>
            <a:endParaRPr lang="en-US" altLang="zh-CN" sz="1800" b="1"/>
          </a:p>
          <a:p>
            <a:pPr>
              <a:spcBef>
                <a:spcPts val="1200"/>
              </a:spcBef>
              <a:buFontTx/>
              <a:buNone/>
            </a:pPr>
            <a:r>
              <a:rPr lang="en-US" altLang="zh-CN" sz="1800" b="1"/>
              <a:t>2</a:t>
            </a:r>
            <a:r>
              <a:rPr lang="zh-CN" altLang="en-US" sz="1800" b="1"/>
              <a:t>、</a:t>
            </a:r>
            <a:r>
              <a:rPr lang="en-US" altLang="zh-CN" sz="1800" b="1"/>
              <a:t>2015</a:t>
            </a:r>
            <a:r>
              <a:rPr lang="zh-CN" altLang="en-US" sz="1800" b="1"/>
              <a:t>版预算定额与</a:t>
            </a:r>
            <a:r>
              <a:rPr lang="en-US" altLang="zh-CN" sz="1800" b="1"/>
              <a:t>2010</a:t>
            </a:r>
            <a:r>
              <a:rPr lang="zh-CN" altLang="en-US" sz="1800" b="1"/>
              <a:t>年版预算定额相比的变化：</a:t>
            </a:r>
          </a:p>
          <a:p>
            <a:pPr>
              <a:lnSpc>
                <a:spcPts val="3100"/>
              </a:lnSpc>
              <a:spcBef>
                <a:spcPts val="1200"/>
              </a:spcBef>
              <a:buFontTx/>
              <a:buNone/>
            </a:pPr>
            <a:r>
              <a:rPr lang="zh-CN" altLang="en-US" sz="1800" b="1"/>
              <a:t>（</a:t>
            </a:r>
            <a:r>
              <a:rPr lang="en-US" altLang="zh-CN" sz="1800" b="1"/>
              <a:t>1</a:t>
            </a:r>
            <a:r>
              <a:rPr lang="zh-CN" altLang="en-US" sz="1800" b="1"/>
              <a:t>）</a:t>
            </a:r>
            <a:r>
              <a:rPr lang="zh-CN" altLang="en-US" sz="1800" b="1">
                <a:solidFill>
                  <a:srgbClr val="FF0000"/>
                </a:solidFill>
              </a:rPr>
              <a:t>线路复测及分坑中，无“三联杆”子目，在使用指南中补充有关三联杆定额调整系数为以直线单杆乘以</a:t>
            </a:r>
            <a:r>
              <a:rPr lang="en-US" altLang="zh-CN" sz="1800" b="1">
                <a:solidFill>
                  <a:srgbClr val="FF0000"/>
                </a:solidFill>
              </a:rPr>
              <a:t>1.8</a:t>
            </a:r>
            <a:r>
              <a:rPr lang="zh-CN" altLang="en-US" sz="1800" b="1">
                <a:solidFill>
                  <a:srgbClr val="FF0000"/>
                </a:solidFill>
              </a:rPr>
              <a:t>系数</a:t>
            </a:r>
            <a:r>
              <a:rPr lang="en-US" altLang="zh-CN" sz="1800" b="1">
                <a:solidFill>
                  <a:srgbClr val="FF0000"/>
                </a:solidFill>
              </a:rPr>
              <a:t>.</a:t>
            </a:r>
            <a:r>
              <a:rPr lang="zh-CN" altLang="en-US" sz="1800" b="1">
                <a:solidFill>
                  <a:srgbClr val="FF0000"/>
                </a:solidFill>
              </a:rPr>
              <a:t> </a:t>
            </a:r>
            <a:endParaRPr lang="zh-CN" altLang="en-US" sz="1800" b="1"/>
          </a:p>
          <a:p>
            <a:pPr>
              <a:lnSpc>
                <a:spcPts val="3100"/>
              </a:lnSpc>
              <a:buFontTx/>
              <a:buNone/>
            </a:pPr>
            <a:r>
              <a:rPr lang="zh-CN" altLang="en-US" sz="1800" b="1"/>
              <a:t>（</a:t>
            </a:r>
            <a:r>
              <a:rPr lang="en-US" altLang="zh-CN" sz="1800" b="1"/>
              <a:t>2</a:t>
            </a:r>
            <a:r>
              <a:rPr lang="zh-CN" altLang="en-US" sz="1800" b="1"/>
              <a:t>）增加电杆坑、塔坑、拉线坑机械挖方（或爆破）及回填。</a:t>
            </a:r>
          </a:p>
          <a:p>
            <a:pPr>
              <a:lnSpc>
                <a:spcPts val="3100"/>
              </a:lnSpc>
              <a:buFontTx/>
              <a:buNone/>
            </a:pPr>
            <a:r>
              <a:rPr lang="zh-CN" altLang="en-US" sz="1800" b="1"/>
              <a:t>（</a:t>
            </a:r>
            <a:r>
              <a:rPr lang="en-US" altLang="zh-CN" sz="1800" b="1"/>
              <a:t>3</a:t>
            </a:r>
            <a:r>
              <a:rPr lang="zh-CN" altLang="en-US" sz="1800" b="1"/>
              <a:t>）电杆坑、拉线塔坑、拉线坑的挖方（或爆破）及回填与自立式铁塔的挖方（或爆破），合并为电杆坑、塔坑、拉线坑。</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22E578BE-27F3-4729-A6D1-7884C064B063}"/>
              </a:ext>
            </a:extLst>
          </p:cNvPr>
          <p:cNvSpPr>
            <a:spLocks noGrp="1" noChangeArrowheads="1"/>
          </p:cNvSpPr>
          <p:nvPr>
            <p:ph type="title" idx="4294967295"/>
          </p:nvPr>
        </p:nvSpPr>
        <p:spPr>
          <a:xfrm>
            <a:off x="2339975" y="260350"/>
            <a:ext cx="6419850" cy="865188"/>
          </a:xfrm>
        </p:spPr>
        <p:txBody>
          <a:bodyPr/>
          <a:lstStyle/>
          <a:p>
            <a:pPr eaLnBrk="1" hangingPunct="1"/>
            <a:r>
              <a:rPr lang="zh-CN" altLang="en-US" sz="4000" b="1"/>
              <a:t>六、主要修编内容说明</a:t>
            </a:r>
          </a:p>
        </p:txBody>
      </p:sp>
      <p:sp>
        <p:nvSpPr>
          <p:cNvPr id="43011" name="Rectangle 3">
            <a:extLst>
              <a:ext uri="{FF2B5EF4-FFF2-40B4-BE49-F238E27FC236}">
                <a16:creationId xmlns:a16="http://schemas.microsoft.com/office/drawing/2014/main" id="{533E2001-E2F0-4B7A-AE8E-86BAD28215A8}"/>
              </a:ext>
            </a:extLst>
          </p:cNvPr>
          <p:cNvSpPr>
            <a:spLocks noGrp="1" noChangeArrowheads="1"/>
          </p:cNvSpPr>
          <p:nvPr>
            <p:ph type="body" idx="4294967295"/>
          </p:nvPr>
        </p:nvSpPr>
        <p:spPr>
          <a:xfrm>
            <a:off x="1785938" y="1341438"/>
            <a:ext cx="7358062" cy="5257800"/>
          </a:xfrm>
        </p:spPr>
        <p:txBody>
          <a:bodyPr/>
          <a:lstStyle/>
          <a:p>
            <a:pPr eaLnBrk="1" hangingPunct="1">
              <a:lnSpc>
                <a:spcPct val="120000"/>
              </a:lnSpc>
              <a:buFontTx/>
              <a:buNone/>
            </a:pPr>
            <a:r>
              <a:rPr lang="zh-CN" altLang="en-US" sz="2400" b="1">
                <a:solidFill>
                  <a:srgbClr val="7030A0"/>
                </a:solidFill>
              </a:rPr>
              <a:t>（二）土石方工程</a:t>
            </a:r>
          </a:p>
          <a:p>
            <a:pPr>
              <a:spcBef>
                <a:spcPts val="1200"/>
              </a:spcBef>
              <a:buFontTx/>
              <a:buNone/>
            </a:pPr>
            <a:r>
              <a:rPr lang="en-US" altLang="zh-CN" sz="1800" b="1"/>
              <a:t>2</a:t>
            </a:r>
            <a:r>
              <a:rPr lang="zh-CN" altLang="en-US" sz="1800" b="1"/>
              <a:t>、</a:t>
            </a:r>
            <a:r>
              <a:rPr lang="en-US" altLang="zh-CN" sz="1800" b="1"/>
              <a:t>2015</a:t>
            </a:r>
            <a:r>
              <a:rPr lang="zh-CN" altLang="en-US" sz="1800" b="1"/>
              <a:t>版预算定额与</a:t>
            </a:r>
            <a:r>
              <a:rPr lang="en-US" altLang="zh-CN" sz="1800" b="1"/>
              <a:t>2010</a:t>
            </a:r>
            <a:r>
              <a:rPr lang="zh-CN" altLang="en-US" sz="1800" b="1"/>
              <a:t>年版预算定额相比的变化：</a:t>
            </a:r>
          </a:p>
          <a:p>
            <a:pPr>
              <a:lnSpc>
                <a:spcPts val="3100"/>
              </a:lnSpc>
              <a:spcBef>
                <a:spcPts val="1200"/>
              </a:spcBef>
              <a:buFontTx/>
              <a:buNone/>
            </a:pPr>
            <a:r>
              <a:rPr lang="zh-CN" altLang="en-US" sz="1800" b="1"/>
              <a:t>（</a:t>
            </a:r>
            <a:r>
              <a:rPr lang="en-US" altLang="zh-CN" sz="1800" b="1"/>
              <a:t>4</a:t>
            </a:r>
            <a:r>
              <a:rPr lang="zh-CN" altLang="en-US" sz="1800" b="1"/>
              <a:t>）本章电缆沟的挖方（或爆破）人工土方挖方和回填执行本章</a:t>
            </a:r>
            <a:r>
              <a:rPr lang="en-US" altLang="zh-CN" sz="1800" b="1"/>
              <a:t>2.2</a:t>
            </a:r>
            <a:r>
              <a:rPr lang="zh-CN" altLang="en-US" sz="1800" b="1"/>
              <a:t>定额子目。</a:t>
            </a:r>
          </a:p>
          <a:p>
            <a:pPr>
              <a:lnSpc>
                <a:spcPts val="3100"/>
              </a:lnSpc>
              <a:spcBef>
                <a:spcPts val="1200"/>
              </a:spcBef>
              <a:buFontTx/>
              <a:buNone/>
            </a:pPr>
            <a:r>
              <a:rPr lang="zh-CN" altLang="en-US" sz="1800" b="1"/>
              <a:t>（</a:t>
            </a:r>
            <a:r>
              <a:rPr lang="en-US" altLang="zh-CN" sz="1800" b="1"/>
              <a:t>5</a:t>
            </a:r>
            <a:r>
              <a:rPr lang="zh-CN" altLang="en-US" sz="1800" b="1"/>
              <a:t>）塔坑挖方（或爆破）及回填子目中，坑深由原来的“</a:t>
            </a:r>
            <a:r>
              <a:rPr lang="en-US" altLang="zh-CN" sz="1800" b="1"/>
              <a:t>2.0 m</a:t>
            </a:r>
            <a:r>
              <a:rPr lang="zh-CN" altLang="en-US" sz="1800" b="1"/>
              <a:t>以内～</a:t>
            </a:r>
            <a:r>
              <a:rPr lang="en-US" altLang="zh-CN" sz="1800" b="1"/>
              <a:t>3.0m</a:t>
            </a:r>
            <a:r>
              <a:rPr lang="zh-CN" altLang="en-US" sz="1800" b="1"/>
              <a:t>以上”</a:t>
            </a:r>
            <a:r>
              <a:rPr lang="en-US" altLang="zh-CN" sz="1800" b="1"/>
              <a:t> 3</a:t>
            </a:r>
            <a:r>
              <a:rPr lang="zh-CN" altLang="en-US" sz="1800" b="1"/>
              <a:t>级分类调增到“</a:t>
            </a:r>
            <a:r>
              <a:rPr lang="en-US" altLang="zh-CN" sz="1800" b="1"/>
              <a:t>2.0m</a:t>
            </a:r>
            <a:r>
              <a:rPr lang="zh-CN" altLang="en-US" sz="1800" b="1"/>
              <a:t>以内～</a:t>
            </a:r>
            <a:r>
              <a:rPr lang="en-US" altLang="zh-CN" sz="1800" b="1"/>
              <a:t>6.0m</a:t>
            </a:r>
            <a:r>
              <a:rPr lang="zh-CN" altLang="en-US" sz="1800" b="1"/>
              <a:t>以上”</a:t>
            </a:r>
            <a:r>
              <a:rPr lang="en-US" altLang="zh-CN" sz="1800" b="1"/>
              <a:t>6</a:t>
            </a:r>
            <a:r>
              <a:rPr lang="zh-CN" altLang="en-US" sz="1800" b="1"/>
              <a:t>级分类。</a:t>
            </a:r>
          </a:p>
          <a:p>
            <a:pPr>
              <a:lnSpc>
                <a:spcPts val="3100"/>
              </a:lnSpc>
              <a:buFontTx/>
              <a:buNone/>
            </a:pPr>
            <a:r>
              <a:rPr lang="zh-CN" altLang="en-US" sz="1800" b="1"/>
              <a:t>（</a:t>
            </a:r>
            <a:r>
              <a:rPr lang="en-US" altLang="zh-CN" sz="1800" b="1"/>
              <a:t>6</a:t>
            </a:r>
            <a:r>
              <a:rPr lang="zh-CN" altLang="en-US" sz="1800" b="1"/>
              <a:t>）将原定额中的“岩石嵌固基坑爆破”、“坚土坑掏挖”、“挖孔桩基坑开挖”子目整合成“挖孔基础挖方（或爆破）”子目，原定额子目相关的说明及调整均取消。</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1243FAA6-4911-4462-A074-81DA8663A6E9}"/>
              </a:ext>
            </a:extLst>
          </p:cNvPr>
          <p:cNvSpPr>
            <a:spLocks noGrp="1" noChangeArrowheads="1"/>
          </p:cNvSpPr>
          <p:nvPr>
            <p:ph type="title" idx="4294967295"/>
          </p:nvPr>
        </p:nvSpPr>
        <p:spPr>
          <a:xfrm>
            <a:off x="2339975" y="260350"/>
            <a:ext cx="6419850" cy="865188"/>
          </a:xfrm>
        </p:spPr>
        <p:txBody>
          <a:bodyPr/>
          <a:lstStyle/>
          <a:p>
            <a:pPr eaLnBrk="1" hangingPunct="1"/>
            <a:r>
              <a:rPr lang="zh-CN" altLang="en-US" sz="4000" b="1"/>
              <a:t>六、主要修编内容说明</a:t>
            </a:r>
          </a:p>
        </p:txBody>
      </p:sp>
      <p:sp>
        <p:nvSpPr>
          <p:cNvPr id="44035" name="Rectangle 3">
            <a:extLst>
              <a:ext uri="{FF2B5EF4-FFF2-40B4-BE49-F238E27FC236}">
                <a16:creationId xmlns:a16="http://schemas.microsoft.com/office/drawing/2014/main" id="{7C453685-5B83-4A14-9386-A3D015F50151}"/>
              </a:ext>
            </a:extLst>
          </p:cNvPr>
          <p:cNvSpPr>
            <a:spLocks noGrp="1" noChangeArrowheads="1"/>
          </p:cNvSpPr>
          <p:nvPr>
            <p:ph type="body" idx="4294967295"/>
          </p:nvPr>
        </p:nvSpPr>
        <p:spPr>
          <a:xfrm>
            <a:off x="1785938" y="1341438"/>
            <a:ext cx="7358062" cy="5257800"/>
          </a:xfrm>
        </p:spPr>
        <p:txBody>
          <a:bodyPr/>
          <a:lstStyle/>
          <a:p>
            <a:pPr eaLnBrk="1" hangingPunct="1">
              <a:lnSpc>
                <a:spcPct val="120000"/>
              </a:lnSpc>
              <a:buFontTx/>
              <a:buNone/>
            </a:pPr>
            <a:r>
              <a:rPr lang="zh-CN" altLang="en-US" sz="2400" b="1">
                <a:solidFill>
                  <a:srgbClr val="7030A0"/>
                </a:solidFill>
              </a:rPr>
              <a:t>（二）土石方工程</a:t>
            </a:r>
          </a:p>
          <a:p>
            <a:pPr>
              <a:lnSpc>
                <a:spcPts val="2600"/>
              </a:lnSpc>
              <a:buFontTx/>
              <a:buNone/>
            </a:pPr>
            <a:r>
              <a:rPr lang="en-US" altLang="zh-CN" sz="1800" b="1"/>
              <a:t>3</a:t>
            </a:r>
            <a:r>
              <a:rPr lang="zh-CN" altLang="en-US" sz="1800" b="1"/>
              <a:t>、土、石质分类定义</a:t>
            </a:r>
          </a:p>
          <a:p>
            <a:pPr>
              <a:lnSpc>
                <a:spcPts val="2600"/>
              </a:lnSpc>
              <a:buFontTx/>
              <a:buNone/>
            </a:pPr>
            <a:r>
              <a:rPr lang="zh-CN" altLang="en-US" sz="1800" b="1"/>
              <a:t>（</a:t>
            </a:r>
            <a:r>
              <a:rPr lang="en-US" altLang="zh-CN" sz="1800" b="1"/>
              <a:t>1</a:t>
            </a:r>
            <a:r>
              <a:rPr lang="zh-CN" altLang="en-US" sz="1800" b="1"/>
              <a:t>）普通土：指种植土、粘砂土、黄土和盐碱土等，主要用锹、铲、锄头挖掘，少许用镐翻松后即能挖掘的土质。</a:t>
            </a:r>
          </a:p>
          <a:p>
            <a:pPr>
              <a:lnSpc>
                <a:spcPts val="2600"/>
              </a:lnSpc>
              <a:buFontTx/>
              <a:buNone/>
            </a:pPr>
            <a:r>
              <a:rPr lang="zh-CN" altLang="en-US" sz="1800" b="1"/>
              <a:t>（</a:t>
            </a:r>
            <a:r>
              <a:rPr lang="en-US" altLang="zh-CN" sz="1800" b="1"/>
              <a:t>2</a:t>
            </a:r>
            <a:r>
              <a:rPr lang="zh-CN" altLang="en-US" sz="1800" b="1"/>
              <a:t>）坚土：指土质坚硬难挖的红土、板状粘土、重块土、高岭土，必须用铁镐、条锄挖松，部分须用撬棍，再用锹、铲挖出的土质。</a:t>
            </a:r>
          </a:p>
          <a:p>
            <a:pPr>
              <a:lnSpc>
                <a:spcPts val="2600"/>
              </a:lnSpc>
              <a:buFontTx/>
              <a:buNone/>
            </a:pPr>
            <a:r>
              <a:rPr lang="zh-CN" altLang="en-US" sz="1800" b="1"/>
              <a:t>（</a:t>
            </a:r>
            <a:r>
              <a:rPr lang="en-US" altLang="zh-CN" sz="1800" b="1"/>
              <a:t>3</a:t>
            </a:r>
            <a:r>
              <a:rPr lang="zh-CN" altLang="en-US" sz="1800" b="1"/>
              <a:t>）松砂石：指碎石、卵石和土的混合体，各种不坚实砾岩、叶岩、风化岩，节理和裂缝较多的岩石等（不需要用爆破方法开采的），需要镐、撬棍、大锤、楔子等工具配合才能挖掘的土质。</a:t>
            </a:r>
          </a:p>
          <a:p>
            <a:pPr>
              <a:lnSpc>
                <a:spcPts val="2600"/>
              </a:lnSpc>
              <a:buFontTx/>
              <a:buNone/>
            </a:pPr>
            <a:r>
              <a:rPr lang="zh-CN" altLang="en-US" sz="1800" b="1"/>
              <a:t>（</a:t>
            </a:r>
            <a:r>
              <a:rPr lang="en-US" altLang="zh-CN" sz="1800" b="1"/>
              <a:t>4</a:t>
            </a:r>
            <a:r>
              <a:rPr lang="zh-CN" altLang="en-US" sz="1800" b="1"/>
              <a:t>）岩石：指不能用一般挖掘工具进行开挖的各类岩石，必须采用打眼、爆破或部分用风镐打凿才能挖掘的土质。</a:t>
            </a:r>
          </a:p>
          <a:p>
            <a:pPr>
              <a:lnSpc>
                <a:spcPts val="2600"/>
              </a:lnSpc>
              <a:buFontTx/>
              <a:buNone/>
            </a:pPr>
            <a:r>
              <a:rPr lang="zh-CN" altLang="en-US" sz="1800" b="1"/>
              <a:t>（</a:t>
            </a:r>
            <a:r>
              <a:rPr lang="en-US" altLang="zh-CN" sz="1800" b="1"/>
              <a:t>5</a:t>
            </a:r>
            <a:r>
              <a:rPr lang="zh-CN" altLang="en-US" sz="1800" b="1"/>
              <a:t>）泥水：指坑的周围经常积水，坑的土质松散，如淤泥和沼泽地等，挖掘时因水渗入和浸润而成泥浆，容易坍塌，需用挡土板和适量排水才能挖掘的土质。</a:t>
            </a:r>
          </a:p>
          <a:p>
            <a:pPr>
              <a:lnSpc>
                <a:spcPts val="2600"/>
              </a:lnSpc>
              <a:buFontTx/>
              <a:buNone/>
            </a:pPr>
            <a:endParaRPr lang="zh-CN" altLang="en-US" sz="1800" b="1"/>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AF0F2E4D-DB56-4272-A7B7-86ED377E8C63}"/>
              </a:ext>
            </a:extLst>
          </p:cNvPr>
          <p:cNvSpPr>
            <a:spLocks noGrp="1" noChangeArrowheads="1"/>
          </p:cNvSpPr>
          <p:nvPr>
            <p:ph type="title" idx="4294967295"/>
          </p:nvPr>
        </p:nvSpPr>
        <p:spPr>
          <a:xfrm>
            <a:off x="2339975" y="260350"/>
            <a:ext cx="6419850" cy="865188"/>
          </a:xfrm>
        </p:spPr>
        <p:txBody>
          <a:bodyPr/>
          <a:lstStyle/>
          <a:p>
            <a:pPr eaLnBrk="1" hangingPunct="1"/>
            <a:r>
              <a:rPr lang="zh-CN" altLang="en-US" sz="4000" b="1"/>
              <a:t>六、主要修编内容说明</a:t>
            </a:r>
          </a:p>
        </p:txBody>
      </p:sp>
      <p:sp>
        <p:nvSpPr>
          <p:cNvPr id="45059" name="Rectangle 3">
            <a:extLst>
              <a:ext uri="{FF2B5EF4-FFF2-40B4-BE49-F238E27FC236}">
                <a16:creationId xmlns:a16="http://schemas.microsoft.com/office/drawing/2014/main" id="{2A00254B-DB3C-416A-A744-5A0DB2074E2D}"/>
              </a:ext>
            </a:extLst>
          </p:cNvPr>
          <p:cNvSpPr>
            <a:spLocks noGrp="1" noChangeArrowheads="1"/>
          </p:cNvSpPr>
          <p:nvPr>
            <p:ph type="body" idx="4294967295"/>
          </p:nvPr>
        </p:nvSpPr>
        <p:spPr>
          <a:xfrm>
            <a:off x="1785938" y="1341438"/>
            <a:ext cx="7358062" cy="5257800"/>
          </a:xfrm>
        </p:spPr>
        <p:txBody>
          <a:bodyPr/>
          <a:lstStyle/>
          <a:p>
            <a:pPr eaLnBrk="1" hangingPunct="1">
              <a:lnSpc>
                <a:spcPct val="120000"/>
              </a:lnSpc>
              <a:buFontTx/>
              <a:buNone/>
            </a:pPr>
            <a:r>
              <a:rPr lang="zh-CN" altLang="en-US" sz="2400" b="1">
                <a:solidFill>
                  <a:srgbClr val="7030A0"/>
                </a:solidFill>
              </a:rPr>
              <a:t>（二）土石方工程</a:t>
            </a:r>
          </a:p>
          <a:p>
            <a:pPr>
              <a:lnSpc>
                <a:spcPts val="2600"/>
              </a:lnSpc>
              <a:buFontTx/>
              <a:buNone/>
            </a:pPr>
            <a:r>
              <a:rPr lang="en-US" altLang="zh-CN" sz="1800" b="1"/>
              <a:t>3</a:t>
            </a:r>
            <a:r>
              <a:rPr lang="zh-CN" altLang="en-US" sz="1800" b="1"/>
              <a:t>、土、石质分类定义</a:t>
            </a:r>
          </a:p>
          <a:p>
            <a:pPr>
              <a:lnSpc>
                <a:spcPts val="2600"/>
              </a:lnSpc>
              <a:buFontTx/>
              <a:buNone/>
            </a:pPr>
            <a:r>
              <a:rPr lang="zh-CN" altLang="en-US" sz="1800" b="1"/>
              <a:t>（</a:t>
            </a:r>
            <a:r>
              <a:rPr lang="en-US" altLang="zh-CN" sz="1800" b="1"/>
              <a:t>6</a:t>
            </a:r>
            <a:r>
              <a:rPr lang="zh-CN" altLang="en-US" sz="1800" b="1"/>
              <a:t>）流砂：指土质为砂质或分层砂质，挖掘过程中砂层有上涌现象并容易坍塌的土质，挖掘时需排水和采用挡土板或采取井点设备降水才能挖掘的土质。</a:t>
            </a:r>
          </a:p>
          <a:p>
            <a:pPr>
              <a:lnSpc>
                <a:spcPts val="2600"/>
              </a:lnSpc>
              <a:buFontTx/>
              <a:buNone/>
            </a:pPr>
            <a:r>
              <a:rPr lang="zh-CN" altLang="en-US" sz="1800" b="1"/>
              <a:t>（</a:t>
            </a:r>
            <a:r>
              <a:rPr lang="en-US" altLang="zh-CN" sz="1800" b="1"/>
              <a:t>7</a:t>
            </a:r>
            <a:r>
              <a:rPr lang="zh-CN" altLang="en-US" sz="1800" b="1"/>
              <a:t>）干砂：指土质为含水量低的砂质或分层砂质，挖掘时不需排水的土质。</a:t>
            </a:r>
          </a:p>
          <a:p>
            <a:pPr>
              <a:lnSpc>
                <a:spcPts val="2600"/>
              </a:lnSpc>
              <a:buFontTx/>
              <a:buNone/>
            </a:pPr>
            <a:r>
              <a:rPr lang="zh-CN" altLang="en-US" sz="1800" b="1"/>
              <a:t>（</a:t>
            </a:r>
            <a:r>
              <a:rPr lang="en-US" altLang="zh-CN" sz="1800" b="1"/>
              <a:t>8</a:t>
            </a:r>
            <a:r>
              <a:rPr lang="zh-CN" altLang="en-US" sz="1800" b="1"/>
              <a:t>）水坑：指土质较密实，开挖中坑壁不易坍塌，但有地下水涌出，挖掘过程中需用机械排水才能施工。</a:t>
            </a:r>
            <a:endParaRPr lang="en-US" altLang="zh-CN" sz="1800" b="1"/>
          </a:p>
          <a:p>
            <a:pPr>
              <a:lnSpc>
                <a:spcPts val="2600"/>
              </a:lnSpc>
              <a:buFontTx/>
              <a:buNone/>
            </a:pPr>
            <a:endParaRPr lang="zh-CN" altLang="en-US" sz="1800" b="1"/>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9C0F0416-BAF4-4990-B486-01529A2AFD71}"/>
              </a:ext>
            </a:extLst>
          </p:cNvPr>
          <p:cNvSpPr>
            <a:spLocks noGrp="1" noChangeArrowheads="1"/>
          </p:cNvSpPr>
          <p:nvPr>
            <p:ph type="title" idx="4294967295"/>
          </p:nvPr>
        </p:nvSpPr>
        <p:spPr>
          <a:xfrm>
            <a:off x="2339975" y="260350"/>
            <a:ext cx="6419850" cy="865188"/>
          </a:xfrm>
        </p:spPr>
        <p:txBody>
          <a:bodyPr/>
          <a:lstStyle/>
          <a:p>
            <a:pPr eaLnBrk="1" hangingPunct="1"/>
            <a:r>
              <a:rPr lang="zh-CN" altLang="en-US" sz="4000" b="1"/>
              <a:t>六、主要修编内容说明</a:t>
            </a:r>
          </a:p>
        </p:txBody>
      </p:sp>
      <p:sp>
        <p:nvSpPr>
          <p:cNvPr id="46083" name="Rectangle 3">
            <a:extLst>
              <a:ext uri="{FF2B5EF4-FFF2-40B4-BE49-F238E27FC236}">
                <a16:creationId xmlns:a16="http://schemas.microsoft.com/office/drawing/2014/main" id="{50E890BB-60CD-4B4D-AFC3-DFCFC14F9912}"/>
              </a:ext>
            </a:extLst>
          </p:cNvPr>
          <p:cNvSpPr>
            <a:spLocks noGrp="1" noChangeArrowheads="1"/>
          </p:cNvSpPr>
          <p:nvPr>
            <p:ph type="body" idx="4294967295"/>
          </p:nvPr>
        </p:nvSpPr>
        <p:spPr>
          <a:xfrm>
            <a:off x="1785938" y="1341438"/>
            <a:ext cx="7358062" cy="5257800"/>
          </a:xfrm>
        </p:spPr>
        <p:txBody>
          <a:bodyPr/>
          <a:lstStyle/>
          <a:p>
            <a:pPr eaLnBrk="1" hangingPunct="1">
              <a:lnSpc>
                <a:spcPct val="120000"/>
              </a:lnSpc>
              <a:buFontTx/>
              <a:buNone/>
            </a:pPr>
            <a:r>
              <a:rPr lang="zh-CN" altLang="en-US" sz="2400" b="1">
                <a:solidFill>
                  <a:srgbClr val="7030A0"/>
                </a:solidFill>
              </a:rPr>
              <a:t>（二）土石方工程</a:t>
            </a:r>
            <a:endParaRPr lang="en-US" altLang="zh-CN" sz="2400" b="1">
              <a:solidFill>
                <a:srgbClr val="7030A0"/>
              </a:solidFill>
            </a:endParaRPr>
          </a:p>
          <a:p>
            <a:pPr>
              <a:buFontTx/>
              <a:buNone/>
            </a:pPr>
            <a:r>
              <a:rPr lang="en-US" altLang="zh-CN" sz="1800" b="1"/>
              <a:t>4</a:t>
            </a:r>
            <a:r>
              <a:rPr lang="zh-CN" altLang="en-US" sz="1800" b="1"/>
              <a:t>、主要说明</a:t>
            </a:r>
            <a:endParaRPr lang="en-US" altLang="zh-CN" sz="1800" b="1"/>
          </a:p>
          <a:p>
            <a:pPr algn="just">
              <a:lnSpc>
                <a:spcPct val="150000"/>
              </a:lnSpc>
              <a:buFontTx/>
              <a:buNone/>
            </a:pPr>
            <a:r>
              <a:rPr lang="zh-CN" altLang="en-US" sz="1800" b="1"/>
              <a:t>土石方工程施工往往具有工程量大、劳动繁重和施工条件复杂等特点，又受气候、水文、地质、地下障碍等因素的影响较大，不可确定的因素也较多，所以土石方施工必须结合施工规范的要求，采取增加施工操作裕度，按规定放边坡等方式。在计算土石方工程量时，这些因素都需要考虑。</a:t>
            </a:r>
            <a:r>
              <a:rPr lang="en-US" altLang="zh-CN" sz="1800" b="1"/>
              <a:t>     </a:t>
            </a:r>
          </a:p>
          <a:p>
            <a:pPr>
              <a:buFontTx/>
              <a:buNone/>
            </a:pPr>
            <a:r>
              <a:rPr lang="zh-CN" altLang="en-US" sz="1800" b="1"/>
              <a:t>（</a:t>
            </a:r>
            <a:r>
              <a:rPr lang="en-US" altLang="zh-CN" sz="1800" b="1"/>
              <a:t>1</a:t>
            </a:r>
            <a:r>
              <a:rPr lang="zh-CN" altLang="en-US" sz="1800" b="1"/>
              <a:t>）施工操作裕度：指能按照正常的操作程序和水平，必须预留出的施工工作面的宽度，按基础底宽（不包括垫层）每边增加量。 </a:t>
            </a:r>
            <a:endParaRPr lang="en-US" altLang="zh-CN" sz="1800" b="1"/>
          </a:p>
          <a:p>
            <a:pPr>
              <a:buFontTx/>
              <a:buNone/>
            </a:pPr>
            <a:r>
              <a:rPr lang="zh-CN" altLang="en-US" sz="1800" b="1"/>
              <a:t>．普通土、坚土坑、水坑、松砂石坑：</a:t>
            </a:r>
            <a:r>
              <a:rPr lang="en-US" altLang="zh-CN" sz="1800" b="1"/>
              <a:t>0.2m</a:t>
            </a:r>
            <a:r>
              <a:rPr lang="zh-CN" altLang="en-US" sz="1800" b="1"/>
              <a:t>。</a:t>
            </a:r>
          </a:p>
          <a:p>
            <a:pPr>
              <a:buFontTx/>
              <a:buNone/>
            </a:pPr>
            <a:r>
              <a:rPr lang="zh-CN" altLang="en-US" sz="1800" b="1"/>
              <a:t>．泥水坑、流砂坑、干砂坑：</a:t>
            </a:r>
            <a:r>
              <a:rPr lang="en-US" altLang="zh-CN" sz="1800" b="1"/>
              <a:t>0.3m</a:t>
            </a:r>
            <a:r>
              <a:rPr lang="zh-CN" altLang="en-US" sz="1800" b="1"/>
              <a:t>。</a:t>
            </a:r>
          </a:p>
          <a:p>
            <a:pPr>
              <a:buFontTx/>
              <a:buNone/>
            </a:pPr>
            <a:r>
              <a:rPr lang="zh-CN" altLang="en-US" sz="1800" b="1"/>
              <a:t>．岩石坑：有模板</a:t>
            </a:r>
            <a:r>
              <a:rPr lang="en-US" altLang="zh-CN" sz="1800" b="1"/>
              <a:t>0.2m</a:t>
            </a:r>
            <a:r>
              <a:rPr lang="zh-CN" altLang="en-US" sz="1800" b="1"/>
              <a:t>，无模板</a:t>
            </a:r>
            <a:r>
              <a:rPr lang="en-US" altLang="zh-CN" sz="1800" b="1"/>
              <a:t>0.1m</a:t>
            </a:r>
            <a:r>
              <a:rPr lang="zh-CN" altLang="en-US" sz="1800" b="1"/>
              <a:t>。</a:t>
            </a:r>
          </a:p>
          <a:p>
            <a:pPr>
              <a:buFontTx/>
              <a:buNone/>
            </a:pPr>
            <a:r>
              <a:rPr lang="zh-CN" altLang="en-US" sz="1800" b="1"/>
              <a:t>．挖孔基础基坑不计施工操作裕度</a:t>
            </a:r>
          </a:p>
          <a:p>
            <a:pPr>
              <a:buFontTx/>
              <a:buNone/>
            </a:pPr>
            <a:endParaRPr lang="zh-CN" altLang="en-US" sz="1800" b="1"/>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793D9E40-80BD-4D4D-90C4-0D027275509E}"/>
              </a:ext>
            </a:extLst>
          </p:cNvPr>
          <p:cNvSpPr>
            <a:spLocks noGrp="1" noChangeArrowheads="1"/>
          </p:cNvSpPr>
          <p:nvPr>
            <p:ph type="title" idx="4294967295"/>
          </p:nvPr>
        </p:nvSpPr>
        <p:spPr>
          <a:xfrm>
            <a:off x="2339975" y="260350"/>
            <a:ext cx="6419850" cy="865188"/>
          </a:xfrm>
        </p:spPr>
        <p:txBody>
          <a:bodyPr/>
          <a:lstStyle/>
          <a:p>
            <a:pPr eaLnBrk="1" hangingPunct="1"/>
            <a:r>
              <a:rPr lang="zh-CN" altLang="en-US" sz="4000" b="1"/>
              <a:t>六、主要修编内容说明</a:t>
            </a:r>
          </a:p>
        </p:txBody>
      </p:sp>
      <p:sp>
        <p:nvSpPr>
          <p:cNvPr id="47107" name="Rectangle 3">
            <a:extLst>
              <a:ext uri="{FF2B5EF4-FFF2-40B4-BE49-F238E27FC236}">
                <a16:creationId xmlns:a16="http://schemas.microsoft.com/office/drawing/2014/main" id="{4E13812A-BC22-446A-B2E2-0BFBEB15227B}"/>
              </a:ext>
            </a:extLst>
          </p:cNvPr>
          <p:cNvSpPr>
            <a:spLocks noGrp="1" noChangeArrowheads="1"/>
          </p:cNvSpPr>
          <p:nvPr>
            <p:ph type="body" idx="4294967295"/>
          </p:nvPr>
        </p:nvSpPr>
        <p:spPr>
          <a:xfrm>
            <a:off x="1476375" y="1341438"/>
            <a:ext cx="7667625" cy="5257800"/>
          </a:xfrm>
        </p:spPr>
        <p:txBody>
          <a:bodyPr/>
          <a:lstStyle/>
          <a:p>
            <a:pPr eaLnBrk="1" hangingPunct="1">
              <a:lnSpc>
                <a:spcPct val="120000"/>
              </a:lnSpc>
              <a:buFontTx/>
              <a:buNone/>
            </a:pPr>
            <a:r>
              <a:rPr lang="zh-CN" altLang="en-US" sz="2400" b="1">
                <a:solidFill>
                  <a:srgbClr val="7030A0"/>
                </a:solidFill>
              </a:rPr>
              <a:t>（二）土石方工程</a:t>
            </a:r>
            <a:endParaRPr lang="en-US" altLang="zh-CN" sz="2400" b="1">
              <a:solidFill>
                <a:srgbClr val="7030A0"/>
              </a:solidFill>
            </a:endParaRPr>
          </a:p>
          <a:p>
            <a:pPr>
              <a:buFontTx/>
              <a:buNone/>
            </a:pPr>
            <a:r>
              <a:rPr lang="en-US" altLang="zh-CN" sz="1800" b="1"/>
              <a:t>4</a:t>
            </a:r>
            <a:r>
              <a:rPr lang="zh-CN" altLang="en-US" sz="1800" b="1"/>
              <a:t>、主要说明</a:t>
            </a:r>
            <a:endParaRPr lang="en-US" altLang="zh-CN" sz="1800" b="1"/>
          </a:p>
          <a:p>
            <a:pPr>
              <a:lnSpc>
                <a:spcPct val="150000"/>
              </a:lnSpc>
              <a:buFontTx/>
              <a:buNone/>
            </a:pPr>
            <a:r>
              <a:rPr lang="zh-CN" altLang="en-US" sz="1800" b="1"/>
              <a:t>（</a:t>
            </a:r>
            <a:r>
              <a:rPr lang="en-US" altLang="zh-CN" sz="1800" b="1"/>
              <a:t>2</a:t>
            </a:r>
            <a:r>
              <a:rPr lang="zh-CN" altLang="en-US" sz="1800" b="1"/>
              <a:t>）边坡系数又叫坡度系数。沟槽及基坑如果土层深度较深，土质较差，为了防止坍塌和保证安全，需要将沟槽或基坑边壁修成一定的倾斜坡度，称为放坡。沟槽边坡坡度以挖沟槽或基坑的深度</a:t>
            </a:r>
            <a:r>
              <a:rPr lang="en-US" altLang="zh-CN" sz="1800" b="1"/>
              <a:t>“H”</a:t>
            </a:r>
            <a:r>
              <a:rPr lang="zh-CN" altLang="en-US" sz="1800" b="1"/>
              <a:t>与边坡底宽</a:t>
            </a:r>
            <a:r>
              <a:rPr lang="en-US" altLang="zh-CN" sz="1800" b="1"/>
              <a:t>“B”</a:t>
            </a:r>
            <a:r>
              <a:rPr lang="zh-CN" altLang="en-US" sz="1800" b="1"/>
              <a:t>之比表示，即： 土方边坡坡度</a:t>
            </a:r>
            <a:r>
              <a:rPr lang="en-US" altLang="zh-CN" sz="1800" b="1"/>
              <a:t>=H/B=1/</a:t>
            </a:r>
            <a:r>
              <a:rPr lang="zh-CN" altLang="en-US" sz="1800" b="1"/>
              <a:t>（</a:t>
            </a:r>
            <a:r>
              <a:rPr lang="en-US" altLang="zh-CN" sz="1800" b="1"/>
              <a:t>B/H</a:t>
            </a:r>
            <a:r>
              <a:rPr lang="zh-CN" altLang="en-US" sz="1800" b="1"/>
              <a:t>）</a:t>
            </a:r>
            <a:r>
              <a:rPr lang="en-US" altLang="zh-CN" sz="1800" b="1"/>
              <a:t>=1</a:t>
            </a:r>
            <a:r>
              <a:rPr lang="zh-CN" altLang="en-US" sz="1800" b="1"/>
              <a:t>：</a:t>
            </a:r>
            <a:r>
              <a:rPr lang="en-US" altLang="zh-CN" sz="1800" b="1"/>
              <a:t>k </a:t>
            </a:r>
            <a:endParaRPr lang="zh-CN" altLang="en-US" sz="1800" b="1"/>
          </a:p>
          <a:p>
            <a:pPr>
              <a:lnSpc>
                <a:spcPct val="150000"/>
              </a:lnSpc>
              <a:buFontTx/>
              <a:buNone/>
            </a:pPr>
            <a:r>
              <a:rPr lang="zh-CN" altLang="en-US" sz="1800" b="1"/>
              <a:t>坡度式中：</a:t>
            </a:r>
            <a:r>
              <a:rPr lang="en-US" altLang="zh-CN" sz="1800" b="1"/>
              <a:t>k=B/H</a:t>
            </a:r>
            <a:r>
              <a:rPr lang="zh-CN" altLang="en-US" sz="1800" b="1"/>
              <a:t>称为坡度（边坡）系数</a:t>
            </a:r>
          </a:p>
          <a:p>
            <a:pPr>
              <a:lnSpc>
                <a:spcPct val="150000"/>
              </a:lnSpc>
              <a:buFontTx/>
              <a:buNone/>
            </a:pPr>
            <a:r>
              <a:rPr lang="zh-CN" altLang="en-US" sz="1800" b="1"/>
              <a:t>边坡用</a:t>
            </a:r>
            <a:r>
              <a:rPr lang="en-US" altLang="zh-CN" sz="1800" b="1"/>
              <a:t>1: k</a:t>
            </a:r>
            <a:r>
              <a:rPr lang="zh-CN" altLang="en-US" sz="1800" b="1"/>
              <a:t>等表示，含义是向下降</a:t>
            </a:r>
            <a:r>
              <a:rPr lang="en-US" altLang="zh-CN" sz="1800" b="1"/>
              <a:t>1</a:t>
            </a:r>
            <a:r>
              <a:rPr lang="zh-CN" altLang="en-US" sz="1800" b="1"/>
              <a:t>个</a:t>
            </a:r>
            <a:endParaRPr lang="en-US" altLang="zh-CN" sz="1800" b="1"/>
          </a:p>
          <a:p>
            <a:pPr>
              <a:lnSpc>
                <a:spcPct val="150000"/>
              </a:lnSpc>
              <a:buFontTx/>
              <a:buNone/>
            </a:pPr>
            <a:r>
              <a:rPr lang="zh-CN" altLang="en-US" sz="1800" b="1"/>
              <a:t>单位、水平向延出个</a:t>
            </a:r>
            <a:r>
              <a:rPr lang="en-US" altLang="zh-CN" sz="1800" b="1"/>
              <a:t>k</a:t>
            </a:r>
            <a:r>
              <a:rPr lang="zh-CN" altLang="en-US" sz="1800" b="1"/>
              <a:t>单位。</a:t>
            </a:r>
          </a:p>
          <a:p>
            <a:pPr algn="just">
              <a:lnSpc>
                <a:spcPct val="150000"/>
              </a:lnSpc>
              <a:buFontTx/>
              <a:buNone/>
            </a:pPr>
            <a:endParaRPr lang="en-US" altLang="zh-CN" sz="1800" b="1"/>
          </a:p>
          <a:p>
            <a:pPr>
              <a:buFontTx/>
              <a:buNone/>
            </a:pPr>
            <a:endParaRPr lang="zh-CN" altLang="en-US" sz="1800" b="1"/>
          </a:p>
        </p:txBody>
      </p:sp>
      <p:pic>
        <p:nvPicPr>
          <p:cNvPr id="47108" name="Picture 4">
            <a:extLst>
              <a:ext uri="{FF2B5EF4-FFF2-40B4-BE49-F238E27FC236}">
                <a16:creationId xmlns:a16="http://schemas.microsoft.com/office/drawing/2014/main" id="{C834B9B1-C04A-4EDD-ACB2-216BF97EBE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7875" y="4000500"/>
            <a:ext cx="314325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76677A55-08B6-4D40-B6B3-EB6BEF8A410C}"/>
              </a:ext>
            </a:extLst>
          </p:cNvPr>
          <p:cNvSpPr>
            <a:spLocks noGrp="1" noChangeArrowheads="1"/>
          </p:cNvSpPr>
          <p:nvPr>
            <p:ph type="title" idx="4294967295"/>
          </p:nvPr>
        </p:nvSpPr>
        <p:spPr>
          <a:xfrm>
            <a:off x="2339975" y="260350"/>
            <a:ext cx="6419850" cy="865188"/>
          </a:xfrm>
        </p:spPr>
        <p:txBody>
          <a:bodyPr/>
          <a:lstStyle/>
          <a:p>
            <a:pPr eaLnBrk="1" hangingPunct="1"/>
            <a:r>
              <a:rPr lang="zh-CN" altLang="en-US" sz="4000" b="1"/>
              <a:t>六、主要修编内容说明</a:t>
            </a:r>
          </a:p>
        </p:txBody>
      </p:sp>
      <p:sp>
        <p:nvSpPr>
          <p:cNvPr id="48131" name="Rectangle 3">
            <a:extLst>
              <a:ext uri="{FF2B5EF4-FFF2-40B4-BE49-F238E27FC236}">
                <a16:creationId xmlns:a16="http://schemas.microsoft.com/office/drawing/2014/main" id="{310C8B8D-AD35-434F-B17C-81E129035BD7}"/>
              </a:ext>
            </a:extLst>
          </p:cNvPr>
          <p:cNvSpPr>
            <a:spLocks noGrp="1" noChangeArrowheads="1"/>
          </p:cNvSpPr>
          <p:nvPr>
            <p:ph type="body" idx="4294967295"/>
          </p:nvPr>
        </p:nvSpPr>
        <p:spPr>
          <a:xfrm>
            <a:off x="1785938" y="1341438"/>
            <a:ext cx="7358062" cy="5257800"/>
          </a:xfrm>
        </p:spPr>
        <p:txBody>
          <a:bodyPr/>
          <a:lstStyle/>
          <a:p>
            <a:pPr eaLnBrk="1" hangingPunct="1">
              <a:lnSpc>
                <a:spcPct val="120000"/>
              </a:lnSpc>
              <a:buFontTx/>
              <a:buNone/>
            </a:pPr>
            <a:r>
              <a:rPr lang="zh-CN" altLang="en-US" sz="2400" b="1">
                <a:solidFill>
                  <a:srgbClr val="7030A0"/>
                </a:solidFill>
              </a:rPr>
              <a:t>（二）土石方工程</a:t>
            </a:r>
            <a:endParaRPr lang="en-US" altLang="zh-CN" sz="2400" b="1">
              <a:solidFill>
                <a:srgbClr val="7030A0"/>
              </a:solidFill>
            </a:endParaRPr>
          </a:p>
          <a:p>
            <a:pPr>
              <a:buFontTx/>
              <a:buNone/>
            </a:pPr>
            <a:r>
              <a:rPr lang="en-US" altLang="zh-CN" sz="1800" b="1"/>
              <a:t>4</a:t>
            </a:r>
            <a:r>
              <a:rPr lang="zh-CN" altLang="en-US" sz="1800" b="1"/>
              <a:t>、主要说明</a:t>
            </a:r>
            <a:endParaRPr lang="en-US" altLang="zh-CN" sz="1800" b="1"/>
          </a:p>
          <a:p>
            <a:pPr algn="just">
              <a:lnSpc>
                <a:spcPts val="2600"/>
              </a:lnSpc>
              <a:buFontTx/>
              <a:buNone/>
            </a:pPr>
            <a:r>
              <a:rPr lang="zh-CN" altLang="en-US" sz="1800" b="1"/>
              <a:t>（</a:t>
            </a:r>
            <a:r>
              <a:rPr lang="en-US" altLang="zh-CN" sz="1800" b="1"/>
              <a:t>3</a:t>
            </a:r>
            <a:r>
              <a:rPr lang="zh-CN" altLang="en-US" sz="1800" b="1"/>
              <a:t>）土石方量的常用计算方法：正方体、长方体、平截方尖柱体、平截长方尖柱体、圆柱体、平截圆锥体</a:t>
            </a:r>
            <a:endParaRPr lang="en-US" altLang="zh-CN" sz="1800" b="1"/>
          </a:p>
          <a:p>
            <a:pPr algn="just">
              <a:lnSpc>
                <a:spcPts val="2600"/>
              </a:lnSpc>
              <a:buFontTx/>
              <a:buNone/>
            </a:pPr>
            <a:r>
              <a:rPr lang="zh-CN" altLang="en-US" sz="1800" b="1"/>
              <a:t>实际工程中的土石方开挖，有可能是多种方式组合在一起，因此可以将实际分解为几种体积，分别计算，然后求和。</a:t>
            </a:r>
            <a:endParaRPr lang="en-US" altLang="zh-CN" sz="1800" b="1"/>
          </a:p>
          <a:p>
            <a:pPr algn="just">
              <a:lnSpc>
                <a:spcPct val="150000"/>
              </a:lnSpc>
              <a:buFontTx/>
              <a:buNone/>
            </a:pPr>
            <a:r>
              <a:rPr lang="zh-CN" altLang="en-US" sz="1800" b="1"/>
              <a:t>（</a:t>
            </a:r>
            <a:r>
              <a:rPr lang="en-US" altLang="zh-CN" sz="1800" b="1"/>
              <a:t>4</a:t>
            </a:r>
            <a:r>
              <a:rPr lang="zh-CN" altLang="en-US" sz="1800" b="1"/>
              <a:t>）余土处理方法</a:t>
            </a:r>
            <a:endParaRPr lang="en-US" altLang="zh-CN" sz="1800" b="1"/>
          </a:p>
          <a:p>
            <a:pPr algn="just">
              <a:lnSpc>
                <a:spcPts val="2500"/>
              </a:lnSpc>
              <a:buFontTx/>
              <a:buNone/>
            </a:pPr>
            <a:r>
              <a:rPr lang="zh-CN" altLang="en-US" sz="1800" b="1"/>
              <a:t>一般工程不考虑余土处理，需要时，可考虑余土运至允许堆弃地，其运距超过</a:t>
            </a:r>
            <a:r>
              <a:rPr lang="en-US" altLang="zh-CN" sz="1800" b="1"/>
              <a:t>100m</a:t>
            </a:r>
            <a:r>
              <a:rPr lang="zh-CN" altLang="en-US" sz="1800" b="1"/>
              <a:t>以上部分可列入工地运输。余土运输量的计算如下：</a:t>
            </a:r>
          </a:p>
          <a:p>
            <a:pPr>
              <a:lnSpc>
                <a:spcPts val="2600"/>
              </a:lnSpc>
              <a:buFont typeface="Wingdings" panose="05000000000000000000" pitchFamily="2" charset="2"/>
              <a:buChar char="Ø"/>
            </a:pPr>
            <a:r>
              <a:rPr lang="zh-CN" altLang="en-US" sz="1800" b="1"/>
              <a:t>灌注桩钻孔渣土</a:t>
            </a:r>
          </a:p>
          <a:p>
            <a:pPr>
              <a:lnSpc>
                <a:spcPts val="2600"/>
              </a:lnSpc>
              <a:buFontTx/>
              <a:buNone/>
            </a:pPr>
            <a:r>
              <a:rPr lang="en-US" altLang="zh-CN" sz="1800" b="1"/>
              <a:t>      </a:t>
            </a:r>
            <a:r>
              <a:rPr lang="zh-CN" altLang="en-US" sz="1800" b="1"/>
              <a:t>余土运输量</a:t>
            </a:r>
            <a:r>
              <a:rPr lang="en-US" altLang="zh-CN" sz="1800" b="1"/>
              <a:t>=</a:t>
            </a:r>
            <a:r>
              <a:rPr lang="zh-CN" altLang="en-US" sz="1800" b="1"/>
              <a:t>桩设计零米以下部分体积</a:t>
            </a:r>
            <a:r>
              <a:rPr lang="en-US" altLang="zh-CN" sz="1800" b="1"/>
              <a:t>(m</a:t>
            </a:r>
            <a:r>
              <a:rPr lang="en-US" altLang="zh-CN" sz="1800" b="1" baseline="30000"/>
              <a:t>3</a:t>
            </a:r>
            <a:r>
              <a:rPr lang="en-US" altLang="zh-CN" sz="1800" b="1"/>
              <a:t>)</a:t>
            </a:r>
            <a:r>
              <a:rPr lang="zh-CN" altLang="en-US" sz="1800" b="1"/>
              <a:t>×</a:t>
            </a:r>
            <a:r>
              <a:rPr lang="en-US" altLang="zh-CN" sz="1800" b="1"/>
              <a:t>1.7t/m</a:t>
            </a:r>
            <a:r>
              <a:rPr lang="en-US" altLang="zh-CN" sz="1800" b="1" baseline="30000"/>
              <a:t>3</a:t>
            </a:r>
            <a:endParaRPr lang="zh-CN" altLang="en-US" sz="1800" b="1"/>
          </a:p>
          <a:p>
            <a:pPr>
              <a:lnSpc>
                <a:spcPts val="2600"/>
              </a:lnSpc>
              <a:buFontTx/>
              <a:buNone/>
            </a:pPr>
            <a:r>
              <a:rPr lang="en-US" altLang="zh-CN" sz="1800" b="1"/>
              <a:t>             </a:t>
            </a:r>
            <a:r>
              <a:rPr lang="zh-CN" altLang="en-US" sz="1800" b="1"/>
              <a:t>其中：</a:t>
            </a:r>
            <a:r>
              <a:rPr lang="en-US" altLang="zh-CN" sz="1800" b="1"/>
              <a:t>1.7t/m</a:t>
            </a:r>
            <a:r>
              <a:rPr lang="en-US" altLang="zh-CN" sz="1800" b="1" baseline="30000"/>
              <a:t>3</a:t>
            </a:r>
            <a:r>
              <a:rPr lang="zh-CN" altLang="en-US" sz="1800" b="1"/>
              <a:t>中包括</a:t>
            </a:r>
            <a:r>
              <a:rPr lang="en-US" altLang="zh-CN" sz="1800" b="1"/>
              <a:t>0.2t/m</a:t>
            </a:r>
            <a:r>
              <a:rPr lang="en-US" altLang="zh-CN" sz="1800" b="1" baseline="30000"/>
              <a:t>3</a:t>
            </a:r>
            <a:r>
              <a:rPr lang="zh-CN" altLang="en-US" sz="1800" b="1"/>
              <a:t>的含水量。</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9D3E6076-34EC-41A3-8C5B-6D65DF138F94}"/>
              </a:ext>
            </a:extLst>
          </p:cNvPr>
          <p:cNvSpPr>
            <a:spLocks noGrp="1" noChangeArrowheads="1"/>
          </p:cNvSpPr>
          <p:nvPr>
            <p:ph type="title" idx="4294967295"/>
          </p:nvPr>
        </p:nvSpPr>
        <p:spPr>
          <a:xfrm>
            <a:off x="2339975" y="260350"/>
            <a:ext cx="6419850" cy="865188"/>
          </a:xfrm>
        </p:spPr>
        <p:txBody>
          <a:bodyPr/>
          <a:lstStyle/>
          <a:p>
            <a:pPr eaLnBrk="1" hangingPunct="1"/>
            <a:r>
              <a:rPr lang="zh-CN" altLang="en-US" sz="4000" b="1"/>
              <a:t>六、主要修编内容说明</a:t>
            </a:r>
          </a:p>
        </p:txBody>
      </p:sp>
      <p:sp>
        <p:nvSpPr>
          <p:cNvPr id="49155" name="Rectangle 3">
            <a:extLst>
              <a:ext uri="{FF2B5EF4-FFF2-40B4-BE49-F238E27FC236}">
                <a16:creationId xmlns:a16="http://schemas.microsoft.com/office/drawing/2014/main" id="{584B2946-B005-4E78-A136-0A3748C9C585}"/>
              </a:ext>
            </a:extLst>
          </p:cNvPr>
          <p:cNvSpPr>
            <a:spLocks noGrp="1" noChangeArrowheads="1"/>
          </p:cNvSpPr>
          <p:nvPr>
            <p:ph type="body" idx="4294967295"/>
          </p:nvPr>
        </p:nvSpPr>
        <p:spPr>
          <a:xfrm>
            <a:off x="1785938" y="1341438"/>
            <a:ext cx="7358062" cy="5257800"/>
          </a:xfrm>
        </p:spPr>
        <p:txBody>
          <a:bodyPr/>
          <a:lstStyle/>
          <a:p>
            <a:pPr eaLnBrk="1" hangingPunct="1">
              <a:lnSpc>
                <a:spcPct val="120000"/>
              </a:lnSpc>
              <a:buFontTx/>
              <a:buNone/>
            </a:pPr>
            <a:r>
              <a:rPr lang="zh-CN" altLang="en-US" sz="2400" b="1">
                <a:solidFill>
                  <a:srgbClr val="7030A0"/>
                </a:solidFill>
              </a:rPr>
              <a:t>（二）土石方工程</a:t>
            </a:r>
            <a:endParaRPr lang="en-US" altLang="zh-CN" sz="2400" b="1">
              <a:solidFill>
                <a:srgbClr val="7030A0"/>
              </a:solidFill>
            </a:endParaRPr>
          </a:p>
          <a:p>
            <a:pPr>
              <a:buFontTx/>
              <a:buNone/>
            </a:pPr>
            <a:r>
              <a:rPr lang="en-US" altLang="zh-CN" sz="1800" b="1"/>
              <a:t>4</a:t>
            </a:r>
            <a:r>
              <a:rPr lang="zh-CN" altLang="en-US" sz="1800" b="1"/>
              <a:t>、主要说明</a:t>
            </a:r>
            <a:endParaRPr lang="en-US" altLang="zh-CN" sz="1800" b="1"/>
          </a:p>
          <a:p>
            <a:pPr>
              <a:lnSpc>
                <a:spcPts val="2600"/>
              </a:lnSpc>
              <a:buFontTx/>
              <a:buNone/>
            </a:pPr>
            <a:r>
              <a:rPr lang="en-US" altLang="zh-CN" sz="1800" b="1"/>
              <a:t>    </a:t>
            </a:r>
            <a:r>
              <a:rPr lang="zh-CN" altLang="en-US" sz="1800" b="1"/>
              <a:t>（</a:t>
            </a:r>
            <a:r>
              <a:rPr lang="en-US" altLang="zh-CN" sz="1800" b="1"/>
              <a:t>4</a:t>
            </a:r>
            <a:r>
              <a:rPr lang="zh-CN" altLang="en-US" sz="1800" b="1"/>
              <a:t>）余土处理方法</a:t>
            </a:r>
            <a:endParaRPr lang="en-US" altLang="zh-CN" sz="1800" b="1"/>
          </a:p>
          <a:p>
            <a:pPr>
              <a:lnSpc>
                <a:spcPts val="2600"/>
              </a:lnSpc>
              <a:buFont typeface="Wingdings" panose="05000000000000000000" pitchFamily="2" charset="2"/>
              <a:buChar char="Ø"/>
            </a:pPr>
            <a:r>
              <a:rPr lang="zh-CN" altLang="en-US" sz="1800" b="1"/>
              <a:t>现浇和预制基础基坑余土</a:t>
            </a:r>
          </a:p>
          <a:p>
            <a:pPr>
              <a:lnSpc>
                <a:spcPts val="2600"/>
              </a:lnSpc>
              <a:buFontTx/>
              <a:buNone/>
            </a:pPr>
            <a:r>
              <a:rPr lang="en-US" altLang="zh-CN" sz="1800" b="1"/>
              <a:t>      </a:t>
            </a:r>
            <a:r>
              <a:rPr lang="zh-CN" altLang="en-US" sz="1800" b="1"/>
              <a:t>余土运输量</a:t>
            </a:r>
            <a:r>
              <a:rPr lang="en-US" altLang="zh-CN" sz="1800" b="1"/>
              <a:t>=</a:t>
            </a:r>
            <a:r>
              <a:rPr lang="zh-CN" altLang="en-US" sz="1800" b="1"/>
              <a:t>地面以下混凝土体积</a:t>
            </a:r>
            <a:r>
              <a:rPr lang="en-US" altLang="zh-CN" sz="1800" b="1"/>
              <a:t>(m</a:t>
            </a:r>
            <a:r>
              <a:rPr lang="en-US" altLang="zh-CN" sz="1800" b="1" baseline="30000"/>
              <a:t>3</a:t>
            </a:r>
            <a:r>
              <a:rPr lang="en-US" altLang="zh-CN" sz="1800" b="1"/>
              <a:t>)</a:t>
            </a:r>
            <a:r>
              <a:rPr lang="zh-CN" altLang="en-US" sz="1800" b="1"/>
              <a:t>×</a:t>
            </a:r>
            <a:r>
              <a:rPr lang="en-US" altLang="zh-CN" sz="1800" b="1"/>
              <a:t>1.5t/m</a:t>
            </a:r>
            <a:r>
              <a:rPr lang="en-US" altLang="zh-CN" sz="1800" b="1" baseline="30000"/>
              <a:t>3</a:t>
            </a:r>
            <a:endParaRPr lang="zh-CN" altLang="en-US" sz="1800" b="1"/>
          </a:p>
          <a:p>
            <a:pPr>
              <a:lnSpc>
                <a:spcPts val="2600"/>
              </a:lnSpc>
              <a:buFont typeface="Wingdings" panose="05000000000000000000" pitchFamily="2" charset="2"/>
              <a:buChar char="Ø"/>
            </a:pPr>
            <a:r>
              <a:rPr lang="zh-CN" altLang="en-US" sz="1800" b="1"/>
              <a:t>挖孔基础坑余土</a:t>
            </a:r>
          </a:p>
          <a:p>
            <a:pPr>
              <a:lnSpc>
                <a:spcPts val="2600"/>
              </a:lnSpc>
              <a:buFontTx/>
              <a:buNone/>
            </a:pPr>
            <a:r>
              <a:rPr lang="en-US" altLang="zh-CN" sz="1800" b="1"/>
              <a:t>      </a:t>
            </a:r>
            <a:r>
              <a:rPr lang="zh-CN" altLang="en-US" sz="1800" b="1"/>
              <a:t>余土运输量</a:t>
            </a:r>
            <a:r>
              <a:rPr lang="en-US" altLang="zh-CN" sz="1800" b="1"/>
              <a:t>=</a:t>
            </a:r>
            <a:r>
              <a:rPr lang="zh-CN" altLang="en-US" sz="1800" b="1"/>
              <a:t>地面以下混凝土体积</a:t>
            </a:r>
            <a:r>
              <a:rPr lang="en-US" altLang="zh-CN" sz="1800" b="1"/>
              <a:t>(m</a:t>
            </a:r>
            <a:r>
              <a:rPr lang="en-US" altLang="zh-CN" sz="1800" b="1" baseline="30000"/>
              <a:t>3</a:t>
            </a:r>
            <a:r>
              <a:rPr lang="en-US" altLang="zh-CN" sz="1800" b="1"/>
              <a:t>)</a:t>
            </a:r>
            <a:r>
              <a:rPr lang="zh-CN" altLang="en-US" sz="1800" b="1"/>
              <a:t>×</a:t>
            </a:r>
            <a:r>
              <a:rPr lang="en-US" altLang="zh-CN" sz="1800" b="1"/>
              <a:t>1.5t/m</a:t>
            </a:r>
            <a:r>
              <a:rPr lang="en-US" altLang="zh-CN" sz="1800" b="1" baseline="30000"/>
              <a:t>3</a:t>
            </a:r>
          </a:p>
          <a:p>
            <a:pPr>
              <a:lnSpc>
                <a:spcPts val="2600"/>
              </a:lnSpc>
              <a:buFontTx/>
              <a:buNone/>
            </a:pPr>
            <a:r>
              <a:rPr lang="zh-CN" altLang="en-US" sz="1800" b="1"/>
              <a:t>     （</a:t>
            </a:r>
            <a:r>
              <a:rPr lang="en-US" altLang="zh-CN" sz="1800" b="1"/>
              <a:t>3</a:t>
            </a:r>
            <a:r>
              <a:rPr lang="zh-CN" altLang="en-US" sz="1800" b="1"/>
              <a:t>）回填土规定</a:t>
            </a:r>
            <a:endParaRPr lang="en-US" altLang="zh-CN" sz="1800" b="1"/>
          </a:p>
          <a:p>
            <a:pPr>
              <a:lnSpc>
                <a:spcPts val="2600"/>
              </a:lnSpc>
              <a:buFont typeface="Wingdings" panose="05000000000000000000" pitchFamily="2" charset="2"/>
              <a:buChar char="Ø"/>
            </a:pPr>
            <a:r>
              <a:rPr lang="zh-CN" altLang="en-US" sz="1800" b="1"/>
              <a:t>回填土均按原挖原填考虑，不包括</a:t>
            </a:r>
            <a:r>
              <a:rPr lang="en-US" altLang="zh-CN" sz="1800" b="1"/>
              <a:t>100m</a:t>
            </a:r>
            <a:r>
              <a:rPr lang="zh-CN" altLang="en-US" sz="1800" b="1"/>
              <a:t>以外的取</a:t>
            </a:r>
            <a:r>
              <a:rPr lang="en-US" altLang="zh-CN" sz="1800" b="1"/>
              <a:t>(</a:t>
            </a:r>
            <a:r>
              <a:rPr lang="zh-CN" altLang="en-US" sz="1800" b="1"/>
              <a:t>换</a:t>
            </a:r>
            <a:r>
              <a:rPr lang="en-US" altLang="zh-CN" sz="1800" b="1"/>
              <a:t>)</a:t>
            </a:r>
            <a:r>
              <a:rPr lang="zh-CN" altLang="en-US" sz="1800" b="1"/>
              <a:t>土回填。</a:t>
            </a:r>
          </a:p>
          <a:p>
            <a:pPr>
              <a:lnSpc>
                <a:spcPts val="2600"/>
              </a:lnSpc>
              <a:buFont typeface="Wingdings" panose="05000000000000000000" pitchFamily="2" charset="2"/>
              <a:buChar char="Ø"/>
            </a:pPr>
            <a:r>
              <a:rPr lang="zh-CN" altLang="en-US" sz="1800" b="1"/>
              <a:t>需要</a:t>
            </a:r>
            <a:r>
              <a:rPr lang="en-US" altLang="zh-CN" sz="1800" b="1"/>
              <a:t>100m</a:t>
            </a:r>
            <a:r>
              <a:rPr lang="zh-CN" altLang="en-US" sz="1800" b="1"/>
              <a:t>以外的取</a:t>
            </a:r>
            <a:r>
              <a:rPr lang="en-US" altLang="zh-CN" sz="1800" b="1"/>
              <a:t>(</a:t>
            </a:r>
            <a:r>
              <a:rPr lang="zh-CN" altLang="en-US" sz="1800" b="1"/>
              <a:t>换</a:t>
            </a:r>
            <a:r>
              <a:rPr lang="en-US" altLang="zh-CN" sz="1800" b="1"/>
              <a:t>)</a:t>
            </a:r>
            <a:r>
              <a:rPr lang="zh-CN" altLang="en-US" sz="1800" b="1"/>
              <a:t>土回填时，可按设计规定的换土比例和平均运距，另行套用尖峰挖方和工地运输定额。</a:t>
            </a:r>
          </a:p>
          <a:p>
            <a:pPr>
              <a:lnSpc>
                <a:spcPts val="2600"/>
              </a:lnSpc>
              <a:buFontTx/>
              <a:buNone/>
            </a:pPr>
            <a:endParaRPr lang="zh-CN" altLang="en-US" sz="1800" b="1"/>
          </a:p>
          <a:p>
            <a:pPr algn="just">
              <a:lnSpc>
                <a:spcPct val="150000"/>
              </a:lnSpc>
              <a:buFontTx/>
              <a:buNone/>
            </a:pPr>
            <a:endParaRPr lang="zh-CN" altLang="en-US" sz="1800" b="1"/>
          </a:p>
          <a:p>
            <a:pPr>
              <a:buFontTx/>
              <a:buNone/>
            </a:pPr>
            <a:endParaRPr lang="zh-CN" altLang="en-US" sz="1800" b="1"/>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C1A6B4E0-266B-4187-8778-673301889AF1}"/>
              </a:ext>
            </a:extLst>
          </p:cNvPr>
          <p:cNvSpPr>
            <a:spLocks noGrp="1" noChangeArrowheads="1"/>
          </p:cNvSpPr>
          <p:nvPr>
            <p:ph type="title" idx="4294967295"/>
          </p:nvPr>
        </p:nvSpPr>
        <p:spPr>
          <a:xfrm>
            <a:off x="2339975" y="260350"/>
            <a:ext cx="6419850" cy="865188"/>
          </a:xfrm>
        </p:spPr>
        <p:txBody>
          <a:bodyPr/>
          <a:lstStyle/>
          <a:p>
            <a:pPr eaLnBrk="1" hangingPunct="1"/>
            <a:r>
              <a:rPr lang="zh-CN" altLang="en-US" sz="4000" b="1"/>
              <a:t>六、主要修编内容说明</a:t>
            </a:r>
          </a:p>
        </p:txBody>
      </p:sp>
      <p:sp>
        <p:nvSpPr>
          <p:cNvPr id="50179" name="Rectangle 3">
            <a:extLst>
              <a:ext uri="{FF2B5EF4-FFF2-40B4-BE49-F238E27FC236}">
                <a16:creationId xmlns:a16="http://schemas.microsoft.com/office/drawing/2014/main" id="{AE6991BB-813B-438C-AC6A-BDF426E33EB8}"/>
              </a:ext>
            </a:extLst>
          </p:cNvPr>
          <p:cNvSpPr>
            <a:spLocks noGrp="1" noChangeArrowheads="1"/>
          </p:cNvSpPr>
          <p:nvPr>
            <p:ph type="body" idx="4294967295"/>
          </p:nvPr>
        </p:nvSpPr>
        <p:spPr>
          <a:xfrm>
            <a:off x="1785938" y="1341438"/>
            <a:ext cx="7358062" cy="5257800"/>
          </a:xfrm>
        </p:spPr>
        <p:txBody>
          <a:bodyPr/>
          <a:lstStyle/>
          <a:p>
            <a:pPr eaLnBrk="1" hangingPunct="1">
              <a:lnSpc>
                <a:spcPct val="120000"/>
              </a:lnSpc>
              <a:buFontTx/>
              <a:buNone/>
            </a:pPr>
            <a:r>
              <a:rPr lang="zh-CN" altLang="en-US" sz="2400" b="1">
                <a:solidFill>
                  <a:srgbClr val="7030A0"/>
                </a:solidFill>
              </a:rPr>
              <a:t>（二）土石方工程</a:t>
            </a:r>
            <a:endParaRPr lang="en-US" altLang="zh-CN" sz="2400" b="1">
              <a:solidFill>
                <a:srgbClr val="7030A0"/>
              </a:solidFill>
            </a:endParaRPr>
          </a:p>
          <a:p>
            <a:pPr>
              <a:buFontTx/>
              <a:buNone/>
            </a:pPr>
            <a:r>
              <a:rPr lang="en-US" altLang="zh-CN" sz="1800" b="1"/>
              <a:t>5</a:t>
            </a:r>
            <a:r>
              <a:rPr lang="zh-CN" altLang="en-US" sz="1800" b="1"/>
              <a:t>、相关使用说明</a:t>
            </a:r>
          </a:p>
          <a:p>
            <a:pPr algn="just">
              <a:lnSpc>
                <a:spcPts val="3100"/>
              </a:lnSpc>
              <a:buFontTx/>
              <a:buNone/>
            </a:pPr>
            <a:r>
              <a:rPr lang="zh-CN" altLang="en-US" sz="1800" b="1"/>
              <a:t>      各类土、石质按设计地质资料确定，除挖孔基础和灌注桩基础外，不分层计算。同一坑、槽、沟内出现两种或两种以上不同土、石质时，则一般选用含量较大的一种确定其类型。出现流砂层时，不论其上层土质占多少，全坑均按流砂坑计算。</a:t>
            </a:r>
            <a:endParaRPr lang="en-US" altLang="zh-CN" sz="1800" b="1"/>
          </a:p>
          <a:p>
            <a:pPr algn="just">
              <a:lnSpc>
                <a:spcPts val="3100"/>
              </a:lnSpc>
              <a:buFontTx/>
              <a:buNone/>
            </a:pPr>
            <a:r>
              <a:rPr lang="en-US" altLang="zh-CN" sz="1800" b="1"/>
              <a:t>     </a:t>
            </a:r>
            <a:r>
              <a:rPr lang="zh-CN" altLang="en-US" sz="1800" b="1"/>
              <a:t>挖孔基础指掏挖基础、岩石嵌固式基础、挖孔桩基础。同一孔中不同土质，按地质资料分层计算工程量，套用子目时坑深为分层土质的底部至孔口地面的高度。挖孔基础最底层土石方量为基坑总土石方量减去分层土石方量 。</a:t>
            </a:r>
          </a:p>
          <a:p>
            <a:pPr algn="just">
              <a:lnSpc>
                <a:spcPts val="3100"/>
              </a:lnSpc>
              <a:buFontTx/>
              <a:buNone/>
            </a:pPr>
            <a:r>
              <a:rPr lang="zh-CN" altLang="en-US" sz="1800" b="1"/>
              <a:t>（</a:t>
            </a:r>
            <a:r>
              <a:rPr lang="en-US" altLang="zh-CN" sz="1800" b="1"/>
              <a:t>1</a:t>
            </a:r>
            <a:r>
              <a:rPr lang="zh-CN" altLang="en-US" sz="1800" b="1"/>
              <a:t>）定额已包括挖掘过程中因少量坍塌而多挖的，或石方爆破过程中因人力不易控制而多爆破的土石方工作量。</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3203465C-62F6-4289-8DCC-41C1B8EBC0E0}"/>
              </a:ext>
            </a:extLst>
          </p:cNvPr>
          <p:cNvSpPr>
            <a:spLocks noGrp="1" noChangeArrowheads="1"/>
          </p:cNvSpPr>
          <p:nvPr>
            <p:ph type="title" idx="4294967295"/>
          </p:nvPr>
        </p:nvSpPr>
        <p:spPr>
          <a:xfrm>
            <a:off x="2339975" y="260350"/>
            <a:ext cx="6419850" cy="865188"/>
          </a:xfrm>
        </p:spPr>
        <p:txBody>
          <a:bodyPr/>
          <a:lstStyle/>
          <a:p>
            <a:pPr eaLnBrk="1" hangingPunct="1"/>
            <a:r>
              <a:rPr lang="zh-CN" altLang="en-US" sz="4000" b="1"/>
              <a:t>六、主要修编内容说明</a:t>
            </a:r>
          </a:p>
        </p:txBody>
      </p:sp>
      <p:sp>
        <p:nvSpPr>
          <p:cNvPr id="51203" name="Rectangle 3">
            <a:extLst>
              <a:ext uri="{FF2B5EF4-FFF2-40B4-BE49-F238E27FC236}">
                <a16:creationId xmlns:a16="http://schemas.microsoft.com/office/drawing/2014/main" id="{6FEB9750-C0CA-46F5-A1E3-DAE9A3CECDCE}"/>
              </a:ext>
            </a:extLst>
          </p:cNvPr>
          <p:cNvSpPr>
            <a:spLocks noGrp="1" noChangeArrowheads="1"/>
          </p:cNvSpPr>
          <p:nvPr>
            <p:ph type="body" idx="4294967295"/>
          </p:nvPr>
        </p:nvSpPr>
        <p:spPr>
          <a:xfrm>
            <a:off x="1785938" y="1125538"/>
            <a:ext cx="7358062" cy="5473700"/>
          </a:xfrm>
        </p:spPr>
        <p:txBody>
          <a:bodyPr/>
          <a:lstStyle/>
          <a:p>
            <a:pPr eaLnBrk="1" hangingPunct="1">
              <a:lnSpc>
                <a:spcPct val="120000"/>
              </a:lnSpc>
              <a:buFontTx/>
              <a:buNone/>
            </a:pPr>
            <a:r>
              <a:rPr lang="zh-CN" altLang="en-US" sz="2400" b="1">
                <a:solidFill>
                  <a:srgbClr val="7030A0"/>
                </a:solidFill>
              </a:rPr>
              <a:t>（二）土石方工程</a:t>
            </a:r>
            <a:endParaRPr lang="en-US" altLang="zh-CN" sz="2400" b="1">
              <a:solidFill>
                <a:srgbClr val="7030A0"/>
              </a:solidFill>
            </a:endParaRPr>
          </a:p>
          <a:p>
            <a:pPr>
              <a:spcBef>
                <a:spcPts val="1200"/>
              </a:spcBef>
              <a:buFontTx/>
              <a:buNone/>
            </a:pPr>
            <a:r>
              <a:rPr lang="en-US" altLang="zh-CN" sz="1800" b="1"/>
              <a:t>5</a:t>
            </a:r>
            <a:r>
              <a:rPr lang="zh-CN" altLang="en-US" sz="1800" b="1"/>
              <a:t>、相关使用说明</a:t>
            </a:r>
          </a:p>
          <a:p>
            <a:pPr>
              <a:lnSpc>
                <a:spcPts val="3100"/>
              </a:lnSpc>
              <a:buFontTx/>
              <a:buNone/>
            </a:pPr>
            <a:r>
              <a:rPr lang="zh-CN" altLang="en-US" sz="1800" b="1"/>
              <a:t>（</a:t>
            </a:r>
            <a:r>
              <a:rPr lang="en-US" altLang="zh-CN" sz="1800" b="1"/>
              <a:t>2</a:t>
            </a:r>
            <a:r>
              <a:rPr lang="zh-CN" altLang="en-US" sz="1800" b="1"/>
              <a:t>）泥水、流砂、干砂坑的挖填方，已分别考虑了必要的排水和挡土板的装拆工作量，套用定额时，不再另计。</a:t>
            </a:r>
          </a:p>
          <a:p>
            <a:pPr>
              <a:lnSpc>
                <a:spcPts val="3100"/>
              </a:lnSpc>
              <a:buFontTx/>
              <a:buNone/>
            </a:pPr>
            <a:r>
              <a:rPr lang="zh-CN" altLang="en-US" sz="1800" b="1"/>
              <a:t>（</a:t>
            </a:r>
            <a:r>
              <a:rPr lang="en-US" altLang="zh-CN" sz="1800" b="1"/>
              <a:t>3</a:t>
            </a:r>
            <a:r>
              <a:rPr lang="zh-CN" altLang="en-US" sz="1800" b="1"/>
              <a:t>）人力开凿岩石坑是指在变电站、发电厂、通信线、电力线、铁路、居民点以及国家级的风景区等等附近受现场地形或客观条件限制，按设计要求不能采用爆破的地方施工。</a:t>
            </a:r>
          </a:p>
          <a:p>
            <a:pPr>
              <a:lnSpc>
                <a:spcPts val="3100"/>
              </a:lnSpc>
              <a:buFontTx/>
              <a:buNone/>
            </a:pPr>
            <a:r>
              <a:rPr lang="zh-CN" altLang="en-US" sz="1800" b="1"/>
              <a:t>（</a:t>
            </a:r>
            <a:r>
              <a:rPr lang="en-US" altLang="zh-CN" sz="1800" b="1"/>
              <a:t>4</a:t>
            </a:r>
            <a:r>
              <a:rPr lang="zh-CN" altLang="en-US" sz="1800" b="1"/>
              <a:t>）岩石坑采用人工辅以钻岩机打眼，爆破施工。其余各类土质均用人力以锹、铲镐、条锄等方式开挖。土质松软，容易坍塌的“流砂坑”、“泥水坑”，在挖掘过程中使用挡土板。坑内有地下水涌出时，使用人力或机械排水。</a:t>
            </a:r>
            <a:endParaRPr lang="en-US" altLang="zh-CN" sz="1800" b="1"/>
          </a:p>
          <a:p>
            <a:pPr>
              <a:lnSpc>
                <a:spcPts val="3100"/>
              </a:lnSpc>
              <a:buFontTx/>
              <a:buNone/>
            </a:pPr>
            <a:r>
              <a:rPr lang="zh-CN" altLang="en-US" sz="1800" b="1"/>
              <a:t>（</a:t>
            </a:r>
            <a:r>
              <a:rPr lang="en-US" altLang="zh-CN" sz="1800" b="1"/>
              <a:t>5</a:t>
            </a:r>
            <a:r>
              <a:rPr lang="zh-CN" altLang="en-US" sz="1800" b="1"/>
              <a:t>）机械挖土石方适用于电杆、塔坑、拉线坑挖方及回填，不适用接地槽开挖。</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46426875-895B-4156-A68E-13C38565E880}"/>
              </a:ext>
            </a:extLst>
          </p:cNvPr>
          <p:cNvSpPr>
            <a:spLocks noGrp="1" noChangeArrowheads="1"/>
          </p:cNvSpPr>
          <p:nvPr>
            <p:ph type="title" idx="4294967295"/>
          </p:nvPr>
        </p:nvSpPr>
        <p:spPr>
          <a:xfrm>
            <a:off x="2339975" y="260350"/>
            <a:ext cx="6419850" cy="865188"/>
          </a:xfrm>
        </p:spPr>
        <p:txBody>
          <a:bodyPr/>
          <a:lstStyle/>
          <a:p>
            <a:pPr eaLnBrk="1" hangingPunct="1"/>
            <a:r>
              <a:rPr lang="zh-CN" altLang="en-US" sz="4000" b="1"/>
              <a:t>六、主要修编内容说明</a:t>
            </a:r>
          </a:p>
        </p:txBody>
      </p:sp>
      <p:sp>
        <p:nvSpPr>
          <p:cNvPr id="52227" name="Rectangle 3">
            <a:extLst>
              <a:ext uri="{FF2B5EF4-FFF2-40B4-BE49-F238E27FC236}">
                <a16:creationId xmlns:a16="http://schemas.microsoft.com/office/drawing/2014/main" id="{91C1977C-C846-4ADA-AEA7-8832FD29BA87}"/>
              </a:ext>
            </a:extLst>
          </p:cNvPr>
          <p:cNvSpPr>
            <a:spLocks noGrp="1" noChangeArrowheads="1"/>
          </p:cNvSpPr>
          <p:nvPr>
            <p:ph type="body" idx="4294967295"/>
          </p:nvPr>
        </p:nvSpPr>
        <p:spPr>
          <a:xfrm>
            <a:off x="1785938" y="1125538"/>
            <a:ext cx="7358062" cy="5473700"/>
          </a:xfrm>
        </p:spPr>
        <p:txBody>
          <a:bodyPr/>
          <a:lstStyle/>
          <a:p>
            <a:pPr eaLnBrk="1" hangingPunct="1">
              <a:lnSpc>
                <a:spcPct val="120000"/>
              </a:lnSpc>
              <a:buFontTx/>
              <a:buNone/>
            </a:pPr>
            <a:r>
              <a:rPr lang="zh-CN" altLang="en-US" sz="2400" b="1">
                <a:solidFill>
                  <a:srgbClr val="7030A0"/>
                </a:solidFill>
              </a:rPr>
              <a:t>（二）土石方工程</a:t>
            </a:r>
            <a:endParaRPr lang="en-US" altLang="zh-CN" sz="2400" b="1">
              <a:solidFill>
                <a:srgbClr val="7030A0"/>
              </a:solidFill>
            </a:endParaRPr>
          </a:p>
          <a:p>
            <a:pPr>
              <a:buFontTx/>
              <a:buNone/>
            </a:pPr>
            <a:r>
              <a:rPr lang="en-US" altLang="zh-CN" sz="1800" b="1"/>
              <a:t>5</a:t>
            </a:r>
            <a:r>
              <a:rPr lang="zh-CN" altLang="en-US" sz="1800" b="1"/>
              <a:t>、相关使用说明</a:t>
            </a:r>
            <a:endParaRPr lang="en-US" altLang="zh-CN" sz="1800" b="1"/>
          </a:p>
          <a:p>
            <a:pPr>
              <a:lnSpc>
                <a:spcPts val="2900"/>
              </a:lnSpc>
              <a:spcBef>
                <a:spcPts val="1200"/>
              </a:spcBef>
              <a:buFontTx/>
              <a:buNone/>
            </a:pPr>
            <a:r>
              <a:rPr lang="zh-CN" altLang="en-US" sz="1800" b="1"/>
              <a:t>（</a:t>
            </a:r>
            <a:r>
              <a:rPr lang="en-US" altLang="zh-CN" sz="1800" b="1"/>
              <a:t>6</a:t>
            </a:r>
            <a:r>
              <a:rPr lang="zh-CN" altLang="en-US" sz="1800" b="1"/>
              <a:t>）几种特殊情况系数的调整</a:t>
            </a:r>
          </a:p>
          <a:p>
            <a:pPr>
              <a:lnSpc>
                <a:spcPts val="2900"/>
              </a:lnSpc>
              <a:buFontTx/>
              <a:buNone/>
            </a:pPr>
            <a:r>
              <a:rPr lang="en-US" altLang="zh-CN" sz="1800" b="1"/>
              <a:t>1) </a:t>
            </a:r>
            <a:r>
              <a:rPr lang="zh-CN" altLang="en-US" sz="1800" b="1"/>
              <a:t>冻土厚度≥</a:t>
            </a:r>
            <a:r>
              <a:rPr lang="en-US" altLang="zh-CN" sz="1800" b="1"/>
              <a:t>300mm</a:t>
            </a:r>
            <a:r>
              <a:rPr lang="zh-CN" altLang="en-US" sz="1800" b="1"/>
              <a:t>者，冻土层的挖方量，按坚土挖方定额乘</a:t>
            </a:r>
            <a:r>
              <a:rPr lang="en-US" altLang="zh-CN" sz="1800" b="1"/>
              <a:t>2.5</a:t>
            </a:r>
            <a:r>
              <a:rPr lang="zh-CN" altLang="en-US" sz="1800" b="1"/>
              <a:t>系数，其它土层仍按地质规定套用原定额。</a:t>
            </a:r>
          </a:p>
          <a:p>
            <a:pPr>
              <a:lnSpc>
                <a:spcPts val="2900"/>
              </a:lnSpc>
              <a:buFontTx/>
              <a:buNone/>
            </a:pPr>
            <a:r>
              <a:rPr lang="en-US" altLang="zh-CN" sz="1800" b="1"/>
              <a:t>2) </a:t>
            </a:r>
            <a:r>
              <a:rPr lang="zh-CN" altLang="en-US" sz="1800" b="1"/>
              <a:t>岩石坑挖填，如需要排水，可按挖填方</a:t>
            </a:r>
            <a:r>
              <a:rPr lang="en-US" altLang="zh-CN" sz="1800" b="1"/>
              <a:t>(</a:t>
            </a:r>
            <a:r>
              <a:rPr lang="zh-CN" altLang="en-US" sz="1800" b="1"/>
              <a:t>岩石</a:t>
            </a:r>
            <a:r>
              <a:rPr lang="en-US" altLang="zh-CN" sz="1800" b="1"/>
              <a:t>)</a:t>
            </a:r>
            <a:r>
              <a:rPr lang="zh-CN" altLang="en-US" sz="1800" b="1"/>
              <a:t>人工定额乘</a:t>
            </a:r>
            <a:r>
              <a:rPr lang="en-US" altLang="zh-CN" sz="1800" b="1"/>
              <a:t>1.05</a:t>
            </a:r>
            <a:r>
              <a:rPr lang="zh-CN" altLang="en-US" sz="1800" b="1"/>
              <a:t>系数。</a:t>
            </a:r>
          </a:p>
          <a:p>
            <a:pPr>
              <a:lnSpc>
                <a:spcPts val="2900"/>
              </a:lnSpc>
              <a:buFontTx/>
              <a:buNone/>
            </a:pPr>
            <a:r>
              <a:rPr lang="en-US" altLang="zh-CN" sz="1800" b="1"/>
              <a:t>3) </a:t>
            </a:r>
            <a:r>
              <a:rPr lang="zh-CN" altLang="en-US" sz="1800" b="1"/>
              <a:t>线路复测分坑中遇到高低腿杆塔按相应定额的人工乘以</a:t>
            </a:r>
            <a:r>
              <a:rPr lang="en-US" altLang="zh-CN" sz="1800" b="1"/>
              <a:t>1.5</a:t>
            </a:r>
            <a:r>
              <a:rPr lang="zh-CN" altLang="en-US" sz="1800" b="1"/>
              <a:t>的系数</a:t>
            </a:r>
            <a:r>
              <a:rPr lang="zh-CN" altLang="en-US" sz="1800"/>
              <a:t>。</a:t>
            </a:r>
            <a:endParaRPr lang="zh-CN" altLang="en-US" sz="1800" b="1"/>
          </a:p>
          <a:p>
            <a:pPr>
              <a:lnSpc>
                <a:spcPts val="2900"/>
              </a:lnSpc>
              <a:buFontTx/>
              <a:buNone/>
            </a:pPr>
            <a:r>
              <a:rPr lang="en-US" altLang="zh-CN" sz="1800" b="1"/>
              <a:t>4) </a:t>
            </a:r>
            <a:r>
              <a:rPr lang="zh-CN" altLang="en-US" sz="1800" b="1"/>
              <a:t>机械挖湿土时，定额乘</a:t>
            </a:r>
            <a:r>
              <a:rPr lang="en-US" altLang="zh-CN" sz="1800" b="1"/>
              <a:t>1.15</a:t>
            </a:r>
            <a:r>
              <a:rPr lang="zh-CN" altLang="en-US" sz="1800" b="1"/>
              <a:t>系数。湿土指含水率在</a:t>
            </a:r>
            <a:r>
              <a:rPr lang="en-US" altLang="zh-CN" sz="1800" b="1"/>
              <a:t>25%</a:t>
            </a:r>
            <a:r>
              <a:rPr lang="zh-CN" altLang="en-US" sz="1800" b="1"/>
              <a:t>以上的土方，当含水率超过</a:t>
            </a:r>
            <a:r>
              <a:rPr lang="en-US" altLang="zh-CN" sz="1800" b="1"/>
              <a:t>50%</a:t>
            </a:r>
            <a:r>
              <a:rPr lang="zh-CN" altLang="en-US" sz="1800" b="1"/>
              <a:t>时，排水费另计。</a:t>
            </a:r>
          </a:p>
          <a:p>
            <a:pPr>
              <a:lnSpc>
                <a:spcPts val="2900"/>
              </a:lnSpc>
              <a:buFontTx/>
              <a:buNone/>
            </a:pPr>
            <a:r>
              <a:rPr lang="en-US" altLang="zh-CN" sz="1800" b="1"/>
              <a:t>5) </a:t>
            </a:r>
            <a:r>
              <a:rPr lang="zh-CN" altLang="en-US" sz="1800" b="1"/>
              <a:t>机械挖方中，挖掘机在垫板上作业时，定额乘</a:t>
            </a:r>
            <a:r>
              <a:rPr lang="en-US" altLang="zh-CN" sz="1800" b="1"/>
              <a:t>1.25</a:t>
            </a:r>
            <a:r>
              <a:rPr lang="zh-CN" altLang="en-US" sz="1800" b="1"/>
              <a:t>系数，垫板铺设费用另计。</a:t>
            </a:r>
            <a:endParaRPr lang="en-US" altLang="zh-CN" sz="1800" b="1"/>
          </a:p>
          <a:p>
            <a:pPr>
              <a:lnSpc>
                <a:spcPts val="2900"/>
              </a:lnSpc>
              <a:buFontTx/>
              <a:buNone/>
            </a:pPr>
            <a:r>
              <a:rPr lang="en-US" altLang="zh-CN" sz="1800" b="1"/>
              <a:t>6</a:t>
            </a:r>
            <a:r>
              <a:rPr lang="zh-CN" altLang="en-US" sz="1800" b="1"/>
              <a:t>）</a:t>
            </a:r>
            <a:r>
              <a:rPr lang="zh-CN" altLang="en-US" sz="1800" b="1">
                <a:solidFill>
                  <a:srgbClr val="FF0000"/>
                </a:solidFill>
              </a:rPr>
              <a:t>线路复测及分坑中，无“三联杆”子目，在使用指南中补充有关三联杆定额调整系数为以直线单杆乘以</a:t>
            </a:r>
            <a:r>
              <a:rPr lang="en-US" altLang="zh-CN" sz="1800" b="1">
                <a:solidFill>
                  <a:srgbClr val="FF0000"/>
                </a:solidFill>
              </a:rPr>
              <a:t>1.8</a:t>
            </a:r>
            <a:r>
              <a:rPr lang="zh-CN" altLang="en-US" sz="1800" b="1">
                <a:solidFill>
                  <a:srgbClr val="FF0000"/>
                </a:solidFill>
              </a:rPr>
              <a:t>系数</a:t>
            </a:r>
            <a:endParaRPr lang="zh-CN" altLang="en-US" sz="1800" b="1"/>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546C0FD9-1BE7-4FC1-886D-5E1F5C874AC3}"/>
              </a:ext>
            </a:extLst>
          </p:cNvPr>
          <p:cNvSpPr>
            <a:spLocks noGrp="1" noChangeArrowheads="1"/>
          </p:cNvSpPr>
          <p:nvPr>
            <p:ph type="title" idx="4294967295"/>
          </p:nvPr>
        </p:nvSpPr>
        <p:spPr>
          <a:xfrm>
            <a:off x="2339975" y="260350"/>
            <a:ext cx="6419850" cy="865188"/>
          </a:xfrm>
        </p:spPr>
        <p:txBody>
          <a:bodyPr/>
          <a:lstStyle/>
          <a:p>
            <a:pPr eaLnBrk="1" hangingPunct="1"/>
            <a:r>
              <a:rPr lang="zh-CN" altLang="en-US" sz="4000" b="1"/>
              <a:t>六、主要修编内容说明</a:t>
            </a:r>
          </a:p>
        </p:txBody>
      </p:sp>
      <p:sp>
        <p:nvSpPr>
          <p:cNvPr id="53251" name="Rectangle 3">
            <a:extLst>
              <a:ext uri="{FF2B5EF4-FFF2-40B4-BE49-F238E27FC236}">
                <a16:creationId xmlns:a16="http://schemas.microsoft.com/office/drawing/2014/main" id="{8C053458-6346-43DD-A705-98A05D9646AE}"/>
              </a:ext>
            </a:extLst>
          </p:cNvPr>
          <p:cNvSpPr>
            <a:spLocks noGrp="1" noChangeArrowheads="1"/>
          </p:cNvSpPr>
          <p:nvPr>
            <p:ph type="body" idx="4294967295"/>
          </p:nvPr>
        </p:nvSpPr>
        <p:spPr>
          <a:xfrm>
            <a:off x="1785938" y="1341438"/>
            <a:ext cx="7358062" cy="5257800"/>
          </a:xfrm>
        </p:spPr>
        <p:txBody>
          <a:bodyPr/>
          <a:lstStyle/>
          <a:p>
            <a:pPr eaLnBrk="1" hangingPunct="1">
              <a:lnSpc>
                <a:spcPct val="120000"/>
              </a:lnSpc>
              <a:buFontTx/>
              <a:buNone/>
            </a:pPr>
            <a:r>
              <a:rPr lang="zh-CN" altLang="en-US" sz="2400" b="1">
                <a:solidFill>
                  <a:srgbClr val="7030A0"/>
                </a:solidFill>
              </a:rPr>
              <a:t>（二）土石方工程</a:t>
            </a:r>
            <a:endParaRPr lang="en-US" altLang="zh-CN" sz="2400" b="1">
              <a:solidFill>
                <a:srgbClr val="7030A0"/>
              </a:solidFill>
            </a:endParaRPr>
          </a:p>
          <a:p>
            <a:pPr>
              <a:buFontTx/>
              <a:buNone/>
            </a:pPr>
            <a:r>
              <a:rPr lang="en-US" altLang="zh-CN" sz="1800" b="1"/>
              <a:t>6</a:t>
            </a:r>
            <a:r>
              <a:rPr lang="zh-CN" altLang="en-US" sz="1800" b="1"/>
              <a:t>、工作内容及工程量计算规则</a:t>
            </a:r>
            <a:endParaRPr lang="en-US" altLang="zh-CN" sz="1800" b="1"/>
          </a:p>
          <a:p>
            <a:pPr>
              <a:lnSpc>
                <a:spcPct val="150000"/>
              </a:lnSpc>
              <a:buFontTx/>
              <a:buNone/>
            </a:pPr>
            <a:r>
              <a:rPr lang="zh-CN" altLang="en-US" sz="1800" b="1"/>
              <a:t>（</a:t>
            </a:r>
            <a:r>
              <a:rPr lang="en-US" altLang="zh-CN" sz="1800" b="1"/>
              <a:t>1</a:t>
            </a:r>
            <a:r>
              <a:rPr lang="zh-CN" altLang="en-US" sz="1800" b="1"/>
              <a:t>）线路复测及分坑</a:t>
            </a:r>
            <a:endParaRPr lang="en-US" altLang="zh-CN" sz="1800" b="1"/>
          </a:p>
          <a:p>
            <a:r>
              <a:rPr lang="zh-CN" altLang="en-US" sz="1800" b="1"/>
              <a:t>工作内容：复测桩位及档距，测定坑位、坑界及施工基面，主桩或辅助桩遗失或变动后的恢复，平、断面的校核，工器具移运。</a:t>
            </a:r>
          </a:p>
          <a:p>
            <a:pPr>
              <a:lnSpc>
                <a:spcPct val="150000"/>
              </a:lnSpc>
              <a:buFont typeface="Wingdings" panose="05000000000000000000" pitchFamily="2" charset="2"/>
              <a:buChar char="Ø"/>
            </a:pPr>
            <a:r>
              <a:rPr lang="zh-CN" altLang="en-US" sz="1800" b="1"/>
              <a:t>工程量计算规则</a:t>
            </a:r>
          </a:p>
          <a:p>
            <a:pPr>
              <a:lnSpc>
                <a:spcPct val="150000"/>
              </a:lnSpc>
              <a:buFontTx/>
              <a:buNone/>
            </a:pPr>
            <a:r>
              <a:rPr lang="en-US" altLang="zh-CN" sz="1800" b="1"/>
              <a:t>       </a:t>
            </a:r>
            <a:r>
              <a:rPr lang="zh-CN" altLang="en-US" sz="1800" b="1"/>
              <a:t>定额以直线、耐张杆</a:t>
            </a:r>
            <a:r>
              <a:rPr lang="en-US" altLang="zh-CN" sz="1800" b="1"/>
              <a:t>(</a:t>
            </a:r>
            <a:r>
              <a:rPr lang="zh-CN" altLang="en-US" sz="1800" b="1"/>
              <a:t>单杆、双杆</a:t>
            </a:r>
            <a:r>
              <a:rPr lang="en-US" altLang="zh-CN" sz="1800" b="1"/>
              <a:t>)</a:t>
            </a:r>
            <a:r>
              <a:rPr lang="zh-CN" altLang="en-US" sz="1800" b="1"/>
              <a:t>、塔以“基”为单位计算。</a:t>
            </a:r>
          </a:p>
          <a:p>
            <a:pPr>
              <a:lnSpc>
                <a:spcPct val="150000"/>
              </a:lnSpc>
              <a:buFont typeface="Wingdings" panose="05000000000000000000" pitchFamily="2" charset="2"/>
              <a:buChar char="Ø"/>
            </a:pPr>
            <a:r>
              <a:rPr lang="zh-CN" altLang="en-US" sz="1800" b="1"/>
              <a:t>相关使用说明</a:t>
            </a:r>
          </a:p>
          <a:p>
            <a:pPr>
              <a:lnSpc>
                <a:spcPct val="150000"/>
              </a:lnSpc>
              <a:buFontTx/>
              <a:buNone/>
            </a:pPr>
            <a:r>
              <a:rPr lang="en-US" altLang="zh-CN" sz="1800" b="1"/>
              <a:t>      A</a:t>
            </a:r>
            <a:r>
              <a:rPr lang="zh-CN" altLang="en-US" sz="1800" b="1"/>
              <a:t>、定额按使用全站仪、</a:t>
            </a:r>
            <a:r>
              <a:rPr lang="en-US" altLang="zh-CN" sz="1800" b="1"/>
              <a:t>GPS</a:t>
            </a:r>
            <a:r>
              <a:rPr lang="zh-CN" altLang="en-US" sz="1800" b="1"/>
              <a:t>、经纬仪、标杆、塔尺、钢尺、皮尺、榔头等工具进行测量考虑。</a:t>
            </a:r>
          </a:p>
          <a:p>
            <a:pPr>
              <a:lnSpc>
                <a:spcPct val="150000"/>
              </a:lnSpc>
              <a:buFontTx/>
              <a:buNone/>
            </a:pPr>
            <a:r>
              <a:rPr lang="en-US" altLang="zh-CN" sz="1800" b="1"/>
              <a:t>      B</a:t>
            </a:r>
            <a:r>
              <a:rPr lang="zh-CN" altLang="en-US" sz="1800" b="1"/>
              <a:t>、直线转角塔的复测分坑套用耐张</a:t>
            </a:r>
            <a:r>
              <a:rPr lang="en-US" altLang="zh-CN" sz="1800" b="1"/>
              <a:t>(</a:t>
            </a:r>
            <a:r>
              <a:rPr lang="zh-CN" altLang="en-US" sz="1800" b="1"/>
              <a:t>转角</a:t>
            </a:r>
            <a:r>
              <a:rPr lang="en-US" altLang="zh-CN" sz="1800" b="1"/>
              <a:t>)</a:t>
            </a:r>
            <a:r>
              <a:rPr lang="zh-CN" altLang="en-US" sz="1800" b="1"/>
              <a:t>塔的定额。</a:t>
            </a:r>
          </a:p>
          <a:p>
            <a:pPr>
              <a:lnSpc>
                <a:spcPts val="2900"/>
              </a:lnSpc>
              <a:spcBef>
                <a:spcPts val="1200"/>
              </a:spcBef>
              <a:buFontTx/>
              <a:buNone/>
            </a:pPr>
            <a:endParaRPr lang="zh-CN" altLang="en-US" sz="1800" b="1"/>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A043359B-3229-4071-973F-988223C7DEE3}"/>
              </a:ext>
            </a:extLst>
          </p:cNvPr>
          <p:cNvSpPr>
            <a:spLocks noGrp="1" noChangeArrowheads="1"/>
          </p:cNvSpPr>
          <p:nvPr>
            <p:ph type="title" idx="4294967295"/>
          </p:nvPr>
        </p:nvSpPr>
        <p:spPr>
          <a:xfrm>
            <a:off x="2339975" y="260350"/>
            <a:ext cx="6419850" cy="865188"/>
          </a:xfrm>
        </p:spPr>
        <p:txBody>
          <a:bodyPr/>
          <a:lstStyle/>
          <a:p>
            <a:pPr eaLnBrk="1" hangingPunct="1"/>
            <a:r>
              <a:rPr lang="zh-CN" altLang="en-US" sz="4000" b="1"/>
              <a:t>六、主要修编内容说明</a:t>
            </a:r>
          </a:p>
        </p:txBody>
      </p:sp>
      <p:sp>
        <p:nvSpPr>
          <p:cNvPr id="54275" name="Rectangle 3">
            <a:extLst>
              <a:ext uri="{FF2B5EF4-FFF2-40B4-BE49-F238E27FC236}">
                <a16:creationId xmlns:a16="http://schemas.microsoft.com/office/drawing/2014/main" id="{AD743B69-C284-42B1-BEDA-7E6A4D77A5BE}"/>
              </a:ext>
            </a:extLst>
          </p:cNvPr>
          <p:cNvSpPr>
            <a:spLocks noGrp="1" noChangeArrowheads="1"/>
          </p:cNvSpPr>
          <p:nvPr>
            <p:ph type="body" idx="4294967295"/>
          </p:nvPr>
        </p:nvSpPr>
        <p:spPr>
          <a:xfrm>
            <a:off x="1785938" y="1341438"/>
            <a:ext cx="7358062" cy="5257800"/>
          </a:xfrm>
        </p:spPr>
        <p:txBody>
          <a:bodyPr/>
          <a:lstStyle/>
          <a:p>
            <a:pPr eaLnBrk="1" hangingPunct="1">
              <a:lnSpc>
                <a:spcPct val="120000"/>
              </a:lnSpc>
              <a:buFontTx/>
              <a:buNone/>
            </a:pPr>
            <a:r>
              <a:rPr lang="zh-CN" altLang="en-US" sz="2400" b="1">
                <a:solidFill>
                  <a:srgbClr val="7030A0"/>
                </a:solidFill>
              </a:rPr>
              <a:t>（二）土石方工程</a:t>
            </a:r>
            <a:endParaRPr lang="en-US" altLang="zh-CN" sz="2400" b="1">
              <a:solidFill>
                <a:srgbClr val="7030A0"/>
              </a:solidFill>
            </a:endParaRPr>
          </a:p>
          <a:p>
            <a:pPr>
              <a:buFontTx/>
              <a:buNone/>
            </a:pPr>
            <a:r>
              <a:rPr lang="en-US" altLang="zh-CN" sz="1800" b="1"/>
              <a:t>6</a:t>
            </a:r>
            <a:r>
              <a:rPr lang="zh-CN" altLang="en-US" sz="1800" b="1"/>
              <a:t>、工作内容及工程量计算规则</a:t>
            </a:r>
            <a:endParaRPr lang="en-US" altLang="zh-CN" sz="1800" b="1"/>
          </a:p>
          <a:p>
            <a:pPr>
              <a:lnSpc>
                <a:spcPct val="150000"/>
              </a:lnSpc>
              <a:buFontTx/>
              <a:buNone/>
            </a:pPr>
            <a:r>
              <a:rPr lang="zh-CN" altLang="en-US" sz="1800" b="1"/>
              <a:t>（</a:t>
            </a:r>
            <a:r>
              <a:rPr lang="en-US" altLang="zh-CN" sz="1800" b="1"/>
              <a:t>2</a:t>
            </a:r>
            <a:r>
              <a:rPr lang="zh-CN" altLang="en-US" sz="1800" b="1"/>
              <a:t>）电杆坑、塔坑、拉线坑人工挖方</a:t>
            </a:r>
            <a:r>
              <a:rPr lang="en-US" altLang="zh-CN" sz="1800" b="1"/>
              <a:t>(</a:t>
            </a:r>
            <a:r>
              <a:rPr lang="zh-CN" altLang="en-US" sz="1800" b="1"/>
              <a:t>或爆破</a:t>
            </a:r>
            <a:r>
              <a:rPr lang="en-US" altLang="zh-CN" sz="1800" b="1"/>
              <a:t>)</a:t>
            </a:r>
            <a:r>
              <a:rPr lang="zh-CN" altLang="en-US" sz="1800" b="1"/>
              <a:t>及回填</a:t>
            </a:r>
          </a:p>
          <a:p>
            <a:pPr>
              <a:lnSpc>
                <a:spcPct val="150000"/>
              </a:lnSpc>
              <a:buFont typeface="Wingdings" panose="05000000000000000000" pitchFamily="2" charset="2"/>
              <a:buChar char="Ø"/>
            </a:pPr>
            <a:r>
              <a:rPr lang="zh-CN" altLang="en-US" sz="1800" b="1"/>
              <a:t>工作内容：对除了采用挖孔基础外的其他基础型式的电杆坑、塔坑、拉线坑的人工基坑挖方或爆破、修整、</a:t>
            </a:r>
            <a:r>
              <a:rPr lang="en-US" altLang="zh-CN" sz="1800" b="1"/>
              <a:t> </a:t>
            </a:r>
            <a:r>
              <a:rPr lang="zh-CN" altLang="en-US" sz="1800" b="1"/>
              <a:t>装拆挡土板、回填、</a:t>
            </a:r>
            <a:r>
              <a:rPr lang="en-US" altLang="zh-CN" sz="1800" b="1"/>
              <a:t> </a:t>
            </a:r>
            <a:r>
              <a:rPr lang="zh-CN" altLang="en-US" sz="1800" b="1"/>
              <a:t>清理现场、工器具移运等。</a:t>
            </a:r>
          </a:p>
          <a:p>
            <a:pPr>
              <a:lnSpc>
                <a:spcPct val="150000"/>
              </a:lnSpc>
              <a:buFont typeface="Wingdings" panose="05000000000000000000" pitchFamily="2" charset="2"/>
              <a:buChar char="Ø"/>
            </a:pPr>
            <a:r>
              <a:rPr lang="zh-CN" altLang="en-US" sz="1800" b="1"/>
              <a:t>工程量计算规则</a:t>
            </a:r>
          </a:p>
          <a:p>
            <a:pPr>
              <a:lnSpc>
                <a:spcPct val="150000"/>
              </a:lnSpc>
              <a:buFontTx/>
              <a:buNone/>
            </a:pPr>
            <a:r>
              <a:rPr lang="en-US" altLang="zh-CN" sz="1800" b="1"/>
              <a:t>      </a:t>
            </a:r>
            <a:r>
              <a:rPr lang="zh-CN" altLang="en-US" sz="1800" b="1"/>
              <a:t>人工挖填方定额分土质和坑深以“</a:t>
            </a:r>
            <a:r>
              <a:rPr lang="en-US" altLang="zh-CN" sz="1800" b="1"/>
              <a:t>m</a:t>
            </a:r>
            <a:r>
              <a:rPr lang="en-US" altLang="zh-CN" sz="1800" b="1" baseline="30000"/>
              <a:t>3</a:t>
            </a:r>
            <a:r>
              <a:rPr lang="zh-CN" altLang="en-US" sz="1800" b="1"/>
              <a:t>”为单位计算。</a:t>
            </a:r>
          </a:p>
          <a:p>
            <a:pPr>
              <a:lnSpc>
                <a:spcPct val="150000"/>
              </a:lnSpc>
              <a:buFont typeface="Wingdings" panose="05000000000000000000" pitchFamily="2" charset="2"/>
              <a:buChar char="Ø"/>
            </a:pPr>
            <a:r>
              <a:rPr lang="zh-CN" altLang="en-US" sz="1800" b="1"/>
              <a:t>工程量计算办法</a:t>
            </a:r>
          </a:p>
          <a:p>
            <a:pPr>
              <a:lnSpc>
                <a:spcPct val="150000"/>
              </a:lnSpc>
              <a:buFontTx/>
              <a:buNone/>
            </a:pPr>
            <a:r>
              <a:rPr lang="en-US" altLang="zh-CN" sz="1800" b="1"/>
              <a:t>      </a:t>
            </a:r>
            <a:r>
              <a:rPr lang="zh-CN" altLang="en-US" sz="1800" b="1"/>
              <a:t>电杆坑、塔坑、拉线坑根据基础的形状设计要求，按本章主要说明中的土石方计算办法计算。</a:t>
            </a:r>
          </a:p>
          <a:p>
            <a:pPr>
              <a:lnSpc>
                <a:spcPct val="150000"/>
              </a:lnSpc>
              <a:buFontTx/>
              <a:buNone/>
            </a:pPr>
            <a:endParaRPr lang="zh-CN" altLang="en-US" sz="1800" b="1"/>
          </a:p>
          <a:p>
            <a:pPr>
              <a:lnSpc>
                <a:spcPts val="2900"/>
              </a:lnSpc>
              <a:spcBef>
                <a:spcPts val="1200"/>
              </a:spcBef>
              <a:buFontTx/>
              <a:buNone/>
            </a:pPr>
            <a:endParaRPr lang="zh-CN" altLang="en-US" sz="1800" b="1"/>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5B1F4681-F737-40D4-A0F9-8DD72DBD531C}"/>
              </a:ext>
            </a:extLst>
          </p:cNvPr>
          <p:cNvSpPr>
            <a:spLocks noGrp="1" noChangeArrowheads="1"/>
          </p:cNvSpPr>
          <p:nvPr>
            <p:ph type="title" idx="4294967295"/>
          </p:nvPr>
        </p:nvSpPr>
        <p:spPr>
          <a:xfrm>
            <a:off x="2339975" y="260350"/>
            <a:ext cx="6419850" cy="865188"/>
          </a:xfrm>
        </p:spPr>
        <p:txBody>
          <a:bodyPr/>
          <a:lstStyle/>
          <a:p>
            <a:pPr eaLnBrk="1" hangingPunct="1"/>
            <a:r>
              <a:rPr lang="zh-CN" altLang="en-US" sz="4000" b="1"/>
              <a:t>六、主要修编内容说明</a:t>
            </a:r>
          </a:p>
        </p:txBody>
      </p:sp>
      <p:sp>
        <p:nvSpPr>
          <p:cNvPr id="55299" name="Rectangle 3">
            <a:extLst>
              <a:ext uri="{FF2B5EF4-FFF2-40B4-BE49-F238E27FC236}">
                <a16:creationId xmlns:a16="http://schemas.microsoft.com/office/drawing/2014/main" id="{36866FB0-6B3E-4977-A1A3-B04CA060A1BF}"/>
              </a:ext>
            </a:extLst>
          </p:cNvPr>
          <p:cNvSpPr>
            <a:spLocks noGrp="1" noChangeArrowheads="1"/>
          </p:cNvSpPr>
          <p:nvPr>
            <p:ph type="body" idx="4294967295"/>
          </p:nvPr>
        </p:nvSpPr>
        <p:spPr>
          <a:xfrm>
            <a:off x="1785938" y="1341438"/>
            <a:ext cx="7358062" cy="5257800"/>
          </a:xfrm>
        </p:spPr>
        <p:txBody>
          <a:bodyPr/>
          <a:lstStyle/>
          <a:p>
            <a:pPr eaLnBrk="1" hangingPunct="1">
              <a:lnSpc>
                <a:spcPct val="120000"/>
              </a:lnSpc>
              <a:buFontTx/>
              <a:buNone/>
            </a:pPr>
            <a:r>
              <a:rPr lang="zh-CN" altLang="en-US" sz="2400" b="1">
                <a:solidFill>
                  <a:srgbClr val="7030A0"/>
                </a:solidFill>
              </a:rPr>
              <a:t>（二）土石方工程</a:t>
            </a:r>
            <a:endParaRPr lang="en-US" altLang="zh-CN" sz="2400" b="1">
              <a:solidFill>
                <a:srgbClr val="7030A0"/>
              </a:solidFill>
            </a:endParaRPr>
          </a:p>
          <a:p>
            <a:pPr>
              <a:buFontTx/>
              <a:buNone/>
            </a:pPr>
            <a:r>
              <a:rPr lang="en-US" altLang="zh-CN" sz="1800" b="1"/>
              <a:t>6</a:t>
            </a:r>
            <a:r>
              <a:rPr lang="zh-CN" altLang="en-US" sz="1800" b="1"/>
              <a:t>、工作内容及工程量计算规则</a:t>
            </a:r>
            <a:endParaRPr lang="en-US" altLang="zh-CN" sz="1800" b="1"/>
          </a:p>
          <a:p>
            <a:pPr>
              <a:lnSpc>
                <a:spcPct val="150000"/>
              </a:lnSpc>
              <a:buFontTx/>
              <a:buNone/>
            </a:pPr>
            <a:r>
              <a:rPr lang="zh-CN" altLang="en-US" sz="1800" b="1"/>
              <a:t>（</a:t>
            </a:r>
            <a:r>
              <a:rPr lang="en-US" altLang="zh-CN" sz="1800" b="1"/>
              <a:t>3</a:t>
            </a:r>
            <a:r>
              <a:rPr lang="zh-CN" altLang="en-US" sz="1800" b="1"/>
              <a:t>）电杆坑、塔坑、拉线坑机械挖方</a:t>
            </a:r>
            <a:r>
              <a:rPr lang="en-US" altLang="zh-CN" sz="1800" b="1"/>
              <a:t>(</a:t>
            </a:r>
            <a:r>
              <a:rPr lang="zh-CN" altLang="en-US" sz="1800" b="1"/>
              <a:t>或爆破</a:t>
            </a:r>
            <a:r>
              <a:rPr lang="en-US" altLang="zh-CN" sz="1800" b="1"/>
              <a:t>)</a:t>
            </a:r>
            <a:r>
              <a:rPr lang="zh-CN" altLang="en-US" sz="1800" b="1"/>
              <a:t>及回填</a:t>
            </a:r>
          </a:p>
          <a:p>
            <a:pPr>
              <a:lnSpc>
                <a:spcPct val="150000"/>
              </a:lnSpc>
              <a:buFont typeface="Wingdings" panose="05000000000000000000" pitchFamily="2" charset="2"/>
              <a:buChar char="Ø"/>
            </a:pPr>
            <a:r>
              <a:rPr lang="zh-CN" altLang="en-US" sz="1800" b="1"/>
              <a:t>工作内容：电杆坑、塔坑、拉线坑的机械挖方、堆土、推土、修整、排水、回填等。</a:t>
            </a:r>
          </a:p>
          <a:p>
            <a:pPr>
              <a:lnSpc>
                <a:spcPct val="150000"/>
              </a:lnSpc>
              <a:buFont typeface="Wingdings" panose="05000000000000000000" pitchFamily="2" charset="2"/>
              <a:buChar char="Ø"/>
            </a:pPr>
            <a:r>
              <a:rPr lang="zh-CN" altLang="en-US" sz="1800" b="1"/>
              <a:t>工程量计算规则</a:t>
            </a:r>
          </a:p>
          <a:p>
            <a:pPr>
              <a:lnSpc>
                <a:spcPct val="150000"/>
              </a:lnSpc>
              <a:buFontTx/>
              <a:buNone/>
            </a:pPr>
            <a:r>
              <a:rPr lang="en-US" altLang="zh-CN" sz="1800" b="1"/>
              <a:t>      </a:t>
            </a:r>
            <a:r>
              <a:rPr lang="zh-CN" altLang="en-US" sz="1800" b="1"/>
              <a:t>机械挖填方定额分土质和坑深以“</a:t>
            </a:r>
            <a:r>
              <a:rPr lang="en-US" altLang="zh-CN" sz="1800" b="1"/>
              <a:t>m</a:t>
            </a:r>
            <a:r>
              <a:rPr lang="en-US" altLang="zh-CN" sz="1800" b="1" baseline="30000"/>
              <a:t>3</a:t>
            </a:r>
            <a:r>
              <a:rPr lang="zh-CN" altLang="en-US" sz="1800" b="1"/>
              <a:t>”为单位计算。</a:t>
            </a:r>
          </a:p>
          <a:p>
            <a:pPr>
              <a:lnSpc>
                <a:spcPct val="150000"/>
              </a:lnSpc>
              <a:buFont typeface="Wingdings" panose="05000000000000000000" pitchFamily="2" charset="2"/>
              <a:buChar char="Ø"/>
            </a:pPr>
            <a:r>
              <a:rPr lang="zh-CN" altLang="en-US" sz="1800" b="1"/>
              <a:t>工程量计算办法</a:t>
            </a:r>
          </a:p>
          <a:p>
            <a:pPr>
              <a:lnSpc>
                <a:spcPct val="150000"/>
              </a:lnSpc>
              <a:buFontTx/>
              <a:buNone/>
            </a:pPr>
            <a:r>
              <a:rPr lang="en-US" altLang="zh-CN" sz="1800" b="1"/>
              <a:t>      </a:t>
            </a:r>
            <a:r>
              <a:rPr lang="zh-CN" altLang="en-US" sz="1800" b="1"/>
              <a:t>电杆坑、塔坑、拉线坑根据基础的形状和设计规定按本章主要说明中的土石方计算办法计算。</a:t>
            </a:r>
          </a:p>
          <a:p>
            <a:pPr>
              <a:lnSpc>
                <a:spcPct val="150000"/>
              </a:lnSpc>
              <a:buFontTx/>
              <a:buNone/>
            </a:pPr>
            <a:endParaRPr lang="zh-CN" altLang="en-US" sz="1800" b="1"/>
          </a:p>
          <a:p>
            <a:pPr>
              <a:lnSpc>
                <a:spcPts val="2900"/>
              </a:lnSpc>
              <a:spcBef>
                <a:spcPts val="1200"/>
              </a:spcBef>
              <a:buFontTx/>
              <a:buNone/>
            </a:pPr>
            <a:endParaRPr lang="zh-CN" altLang="en-US" sz="1800" b="1"/>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2EF7ECCA-D347-44D8-8BAA-6D7FA389FB10}"/>
              </a:ext>
            </a:extLst>
          </p:cNvPr>
          <p:cNvSpPr>
            <a:spLocks noGrp="1" noChangeArrowheads="1"/>
          </p:cNvSpPr>
          <p:nvPr>
            <p:ph type="title" idx="4294967295"/>
          </p:nvPr>
        </p:nvSpPr>
        <p:spPr>
          <a:xfrm>
            <a:off x="2339975" y="260350"/>
            <a:ext cx="6419850" cy="865188"/>
          </a:xfrm>
        </p:spPr>
        <p:txBody>
          <a:bodyPr/>
          <a:lstStyle/>
          <a:p>
            <a:pPr eaLnBrk="1" hangingPunct="1"/>
            <a:r>
              <a:rPr lang="zh-CN" altLang="en-US" sz="4000" b="1"/>
              <a:t>六、主要修编内容说明</a:t>
            </a:r>
          </a:p>
        </p:txBody>
      </p:sp>
      <p:sp>
        <p:nvSpPr>
          <p:cNvPr id="56323" name="Rectangle 3">
            <a:extLst>
              <a:ext uri="{FF2B5EF4-FFF2-40B4-BE49-F238E27FC236}">
                <a16:creationId xmlns:a16="http://schemas.microsoft.com/office/drawing/2014/main" id="{7F061E7B-8EBF-4B7D-971C-5EBFE7BB491D}"/>
              </a:ext>
            </a:extLst>
          </p:cNvPr>
          <p:cNvSpPr>
            <a:spLocks noGrp="1" noChangeArrowheads="1"/>
          </p:cNvSpPr>
          <p:nvPr>
            <p:ph type="body" idx="4294967295"/>
          </p:nvPr>
        </p:nvSpPr>
        <p:spPr>
          <a:xfrm>
            <a:off x="1785938" y="1341438"/>
            <a:ext cx="7358062" cy="5257800"/>
          </a:xfrm>
        </p:spPr>
        <p:txBody>
          <a:bodyPr/>
          <a:lstStyle/>
          <a:p>
            <a:pPr eaLnBrk="1" hangingPunct="1">
              <a:lnSpc>
                <a:spcPct val="120000"/>
              </a:lnSpc>
              <a:buFontTx/>
              <a:buNone/>
            </a:pPr>
            <a:r>
              <a:rPr lang="zh-CN" altLang="en-US" sz="2400" b="1">
                <a:solidFill>
                  <a:srgbClr val="7030A0"/>
                </a:solidFill>
              </a:rPr>
              <a:t>（二）土石方工程</a:t>
            </a:r>
            <a:endParaRPr lang="en-US" altLang="zh-CN" sz="2400" b="1">
              <a:solidFill>
                <a:srgbClr val="7030A0"/>
              </a:solidFill>
            </a:endParaRPr>
          </a:p>
          <a:p>
            <a:pPr>
              <a:buFontTx/>
              <a:buNone/>
            </a:pPr>
            <a:r>
              <a:rPr lang="en-US" altLang="zh-CN" sz="1800" b="1"/>
              <a:t>6</a:t>
            </a:r>
            <a:r>
              <a:rPr lang="zh-CN" altLang="en-US" sz="1800" b="1"/>
              <a:t>、工作内容及工程量计算规则</a:t>
            </a:r>
            <a:endParaRPr lang="en-US" altLang="zh-CN" sz="1800" b="1"/>
          </a:p>
          <a:p>
            <a:pPr>
              <a:lnSpc>
                <a:spcPct val="150000"/>
              </a:lnSpc>
              <a:buFontTx/>
              <a:buNone/>
            </a:pPr>
            <a:r>
              <a:rPr lang="zh-CN" altLang="en-US" sz="1800" b="1"/>
              <a:t>（</a:t>
            </a:r>
            <a:r>
              <a:rPr lang="en-US" altLang="zh-CN" sz="1800" b="1"/>
              <a:t>4</a:t>
            </a:r>
            <a:r>
              <a:rPr lang="zh-CN" altLang="en-US" sz="1800" b="1"/>
              <a:t>）挖孔基础坑的挖方</a:t>
            </a:r>
            <a:r>
              <a:rPr lang="en-US" altLang="zh-CN" sz="1800" b="1"/>
              <a:t>(</a:t>
            </a:r>
            <a:r>
              <a:rPr lang="zh-CN" altLang="en-US" sz="1800" b="1"/>
              <a:t>或爆破</a:t>
            </a:r>
            <a:r>
              <a:rPr lang="en-US" altLang="zh-CN" sz="1800" b="1"/>
              <a:t>)</a:t>
            </a:r>
            <a:endParaRPr lang="zh-CN" altLang="en-US" sz="1800"/>
          </a:p>
          <a:p>
            <a:pPr>
              <a:lnSpc>
                <a:spcPct val="150000"/>
              </a:lnSpc>
              <a:buFont typeface="Wingdings" panose="05000000000000000000" pitchFamily="2" charset="2"/>
              <a:buChar char="Ø"/>
            </a:pPr>
            <a:r>
              <a:rPr lang="zh-CN" altLang="en-US" sz="1800" b="1"/>
              <a:t>工作内容：挖孔基础指掏挖基础、岩石嵌固式基础、挖孔桩基础。挖孔基础坑开挖包括人力以锹、铲镐、条锄等人力方式开挖；爆破包括定基清孔，装拆钻机，打眼，取水，钻孔，装药松动控制爆破施工。人力或机械取土，辅以送风机送氧、照明及安全设施安拆，修整、排水、清坑，操平及移运。</a:t>
            </a:r>
          </a:p>
          <a:p>
            <a:pPr>
              <a:lnSpc>
                <a:spcPct val="150000"/>
              </a:lnSpc>
              <a:buFont typeface="Wingdings" panose="05000000000000000000" pitchFamily="2" charset="2"/>
              <a:buChar char="Ø"/>
            </a:pPr>
            <a:r>
              <a:rPr lang="zh-CN" altLang="en-US" sz="1800" b="1"/>
              <a:t>工程量计算规则</a:t>
            </a:r>
          </a:p>
          <a:p>
            <a:pPr>
              <a:lnSpc>
                <a:spcPct val="150000"/>
              </a:lnSpc>
              <a:buFontTx/>
              <a:buNone/>
            </a:pPr>
            <a:r>
              <a:rPr lang="en-US" altLang="zh-CN" sz="1800" b="1"/>
              <a:t>       </a:t>
            </a:r>
            <a:r>
              <a:rPr lang="zh-CN" altLang="en-US" sz="1800" b="1"/>
              <a:t>定额分土质、坑径、坑深，以“</a:t>
            </a:r>
            <a:r>
              <a:rPr lang="en-US" altLang="zh-CN" sz="1800" b="1"/>
              <a:t>m</a:t>
            </a:r>
            <a:r>
              <a:rPr lang="en-US" altLang="zh-CN" sz="1800" b="1" baseline="30000"/>
              <a:t>3</a:t>
            </a:r>
            <a:r>
              <a:rPr lang="zh-CN" altLang="en-US" sz="1800" b="1"/>
              <a:t>”为单位计算。对于锥形基础，坑径采用坑深的</a:t>
            </a:r>
            <a:r>
              <a:rPr lang="en-US" altLang="zh-CN" sz="1800" b="1"/>
              <a:t>1/2</a:t>
            </a:r>
            <a:r>
              <a:rPr lang="zh-CN" altLang="en-US" sz="1800" b="1"/>
              <a:t>处的直径套用相应的定额。</a:t>
            </a:r>
          </a:p>
          <a:p>
            <a:pPr>
              <a:lnSpc>
                <a:spcPct val="150000"/>
              </a:lnSpc>
              <a:buFont typeface="Wingdings" panose="05000000000000000000" pitchFamily="2" charset="2"/>
              <a:buChar char="Ø"/>
            </a:pPr>
            <a:endParaRPr lang="zh-CN" altLang="en-US" sz="1800" b="1"/>
          </a:p>
          <a:p>
            <a:pPr>
              <a:lnSpc>
                <a:spcPct val="150000"/>
              </a:lnSpc>
              <a:buFontTx/>
              <a:buNone/>
            </a:pPr>
            <a:endParaRPr lang="zh-CN" altLang="en-US" sz="1800" b="1"/>
          </a:p>
          <a:p>
            <a:pPr>
              <a:lnSpc>
                <a:spcPts val="2900"/>
              </a:lnSpc>
              <a:spcBef>
                <a:spcPts val="1200"/>
              </a:spcBef>
              <a:buFontTx/>
              <a:buNone/>
            </a:pPr>
            <a:endParaRPr lang="zh-CN" altLang="en-US" sz="1800" b="1"/>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8EB57AE6-B992-4C15-8995-109D4ED132D1}"/>
              </a:ext>
            </a:extLst>
          </p:cNvPr>
          <p:cNvSpPr>
            <a:spLocks noGrp="1" noChangeArrowheads="1"/>
          </p:cNvSpPr>
          <p:nvPr>
            <p:ph type="title" idx="4294967295"/>
          </p:nvPr>
        </p:nvSpPr>
        <p:spPr>
          <a:xfrm>
            <a:off x="2339975" y="260350"/>
            <a:ext cx="6419850" cy="865188"/>
          </a:xfrm>
        </p:spPr>
        <p:txBody>
          <a:bodyPr/>
          <a:lstStyle/>
          <a:p>
            <a:pPr eaLnBrk="1" hangingPunct="1"/>
            <a:r>
              <a:rPr lang="zh-CN" altLang="en-US" sz="4000" b="1"/>
              <a:t>六、主要修编内容说明</a:t>
            </a:r>
          </a:p>
        </p:txBody>
      </p:sp>
      <p:sp>
        <p:nvSpPr>
          <p:cNvPr id="57347" name="Rectangle 3">
            <a:extLst>
              <a:ext uri="{FF2B5EF4-FFF2-40B4-BE49-F238E27FC236}">
                <a16:creationId xmlns:a16="http://schemas.microsoft.com/office/drawing/2014/main" id="{8F97331B-8E96-405D-BC37-0C0B13638F3A}"/>
              </a:ext>
            </a:extLst>
          </p:cNvPr>
          <p:cNvSpPr>
            <a:spLocks noGrp="1" noChangeArrowheads="1"/>
          </p:cNvSpPr>
          <p:nvPr>
            <p:ph type="body" idx="4294967295"/>
          </p:nvPr>
        </p:nvSpPr>
        <p:spPr>
          <a:xfrm>
            <a:off x="1785938" y="1341438"/>
            <a:ext cx="7358062" cy="5257800"/>
          </a:xfrm>
        </p:spPr>
        <p:txBody>
          <a:bodyPr/>
          <a:lstStyle/>
          <a:p>
            <a:pPr eaLnBrk="1" hangingPunct="1">
              <a:lnSpc>
                <a:spcPct val="120000"/>
              </a:lnSpc>
              <a:buFontTx/>
              <a:buNone/>
            </a:pPr>
            <a:r>
              <a:rPr lang="zh-CN" altLang="en-US" sz="2400" b="1">
                <a:solidFill>
                  <a:srgbClr val="7030A0"/>
                </a:solidFill>
              </a:rPr>
              <a:t>（二）土石方工程</a:t>
            </a:r>
            <a:endParaRPr lang="en-US" altLang="zh-CN" sz="2400" b="1">
              <a:solidFill>
                <a:srgbClr val="7030A0"/>
              </a:solidFill>
            </a:endParaRPr>
          </a:p>
          <a:p>
            <a:pPr>
              <a:buFontTx/>
              <a:buNone/>
            </a:pPr>
            <a:r>
              <a:rPr lang="en-US" altLang="zh-CN" sz="1800" b="1"/>
              <a:t>6</a:t>
            </a:r>
            <a:r>
              <a:rPr lang="zh-CN" altLang="en-US" sz="1800" b="1"/>
              <a:t>、工作内容及工程量计算规则</a:t>
            </a:r>
            <a:endParaRPr lang="en-US" altLang="zh-CN" sz="1800" b="1"/>
          </a:p>
          <a:p>
            <a:pPr>
              <a:lnSpc>
                <a:spcPct val="150000"/>
              </a:lnSpc>
              <a:spcBef>
                <a:spcPts val="600"/>
              </a:spcBef>
              <a:buFontTx/>
              <a:buNone/>
            </a:pPr>
            <a:r>
              <a:rPr lang="zh-CN" altLang="en-US" sz="1800" b="1"/>
              <a:t>（</a:t>
            </a:r>
            <a:r>
              <a:rPr lang="en-US" altLang="zh-CN" sz="1800" b="1"/>
              <a:t>4</a:t>
            </a:r>
            <a:r>
              <a:rPr lang="zh-CN" altLang="en-US" sz="1800" b="1"/>
              <a:t>）挖孔基础坑的挖方</a:t>
            </a:r>
            <a:r>
              <a:rPr lang="en-US" altLang="zh-CN" sz="1800" b="1"/>
              <a:t>(</a:t>
            </a:r>
            <a:r>
              <a:rPr lang="zh-CN" altLang="en-US" sz="1800" b="1"/>
              <a:t>或爆破</a:t>
            </a:r>
            <a:r>
              <a:rPr lang="en-US" altLang="zh-CN" sz="1800" b="1"/>
              <a:t>)</a:t>
            </a:r>
            <a:endParaRPr lang="zh-CN" altLang="en-US" sz="1800"/>
          </a:p>
          <a:p>
            <a:pPr>
              <a:lnSpc>
                <a:spcPct val="150000"/>
              </a:lnSpc>
              <a:buFont typeface="Wingdings" panose="05000000000000000000" pitchFamily="2" charset="2"/>
              <a:buChar char="Ø"/>
            </a:pPr>
            <a:r>
              <a:rPr lang="zh-CN" altLang="en-US" sz="1800" b="1"/>
              <a:t>工程量计算办法</a:t>
            </a:r>
          </a:p>
          <a:p>
            <a:pPr>
              <a:lnSpc>
                <a:spcPct val="150000"/>
              </a:lnSpc>
              <a:buFontTx/>
              <a:buNone/>
            </a:pPr>
            <a:r>
              <a:rPr lang="en-US" altLang="zh-CN" sz="1800" b="1"/>
              <a:t>     </a:t>
            </a:r>
            <a:r>
              <a:rPr lang="zh-CN" altLang="en-US" sz="1800" b="1"/>
              <a:t>挖孔基础，同一孔中不同土质，按地质资料，分层计算工程量，某一分层土质的底部至地面的高度作为坑深套用相应子目。</a:t>
            </a:r>
          </a:p>
          <a:p>
            <a:pPr>
              <a:lnSpc>
                <a:spcPct val="150000"/>
              </a:lnSpc>
              <a:buFontTx/>
              <a:buNone/>
            </a:pPr>
            <a:r>
              <a:rPr lang="en-US" altLang="zh-CN" sz="1800" b="1"/>
              <a:t>      </a:t>
            </a:r>
            <a:r>
              <a:rPr lang="zh-CN" altLang="en-US" sz="1800" b="1"/>
              <a:t>挖孔基础坑开挖不计施工操作裕度和放坡系数。</a:t>
            </a:r>
          </a:p>
          <a:p>
            <a:pPr>
              <a:lnSpc>
                <a:spcPct val="150000"/>
              </a:lnSpc>
              <a:buFontTx/>
              <a:buNone/>
            </a:pPr>
            <a:r>
              <a:rPr lang="en-US" altLang="zh-CN" sz="1800" b="1"/>
              <a:t>      </a:t>
            </a:r>
            <a:r>
              <a:rPr lang="zh-CN" altLang="en-US" sz="1800" b="1"/>
              <a:t>挖孔基础土石方量总量，一般为基础设计混凝土量扣除基础露出地面部分的混凝土总量。如果设计采用护壁，挖方量应增加护壁的体积量。对于半掏挖式基础，其掏挖部分的混凝土量作为挖孔基础坑开挖土石方量。</a:t>
            </a:r>
          </a:p>
          <a:p>
            <a:pPr>
              <a:lnSpc>
                <a:spcPct val="150000"/>
              </a:lnSpc>
              <a:buFontTx/>
              <a:buNone/>
            </a:pPr>
            <a:endParaRPr lang="zh-CN" altLang="en-US" sz="1800" b="1"/>
          </a:p>
          <a:p>
            <a:pPr>
              <a:lnSpc>
                <a:spcPts val="2900"/>
              </a:lnSpc>
              <a:spcBef>
                <a:spcPts val="1200"/>
              </a:spcBef>
              <a:buFontTx/>
              <a:buNone/>
            </a:pPr>
            <a:endParaRPr lang="zh-CN" altLang="en-US" sz="1800" b="1"/>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7CA05353-B475-4DFB-96D8-0E7EBEC2BCD5}"/>
              </a:ext>
            </a:extLst>
          </p:cNvPr>
          <p:cNvSpPr>
            <a:spLocks noGrp="1" noChangeArrowheads="1"/>
          </p:cNvSpPr>
          <p:nvPr>
            <p:ph type="title" idx="4294967295"/>
          </p:nvPr>
        </p:nvSpPr>
        <p:spPr>
          <a:xfrm>
            <a:off x="2339975" y="260350"/>
            <a:ext cx="6419850" cy="865188"/>
          </a:xfrm>
        </p:spPr>
        <p:txBody>
          <a:bodyPr/>
          <a:lstStyle/>
          <a:p>
            <a:pPr eaLnBrk="1" hangingPunct="1"/>
            <a:r>
              <a:rPr lang="zh-CN" altLang="en-US" sz="4000" b="1"/>
              <a:t>六、主要修编内容说明</a:t>
            </a:r>
          </a:p>
        </p:txBody>
      </p:sp>
      <p:sp>
        <p:nvSpPr>
          <p:cNvPr id="58371" name="Rectangle 3">
            <a:extLst>
              <a:ext uri="{FF2B5EF4-FFF2-40B4-BE49-F238E27FC236}">
                <a16:creationId xmlns:a16="http://schemas.microsoft.com/office/drawing/2014/main" id="{341F469C-6133-4FA7-BB29-6A982A5C724A}"/>
              </a:ext>
            </a:extLst>
          </p:cNvPr>
          <p:cNvSpPr>
            <a:spLocks noGrp="1" noChangeArrowheads="1"/>
          </p:cNvSpPr>
          <p:nvPr>
            <p:ph type="body" idx="4294967295"/>
          </p:nvPr>
        </p:nvSpPr>
        <p:spPr>
          <a:xfrm>
            <a:off x="1785938" y="1125538"/>
            <a:ext cx="7358062" cy="5473700"/>
          </a:xfrm>
        </p:spPr>
        <p:txBody>
          <a:bodyPr/>
          <a:lstStyle/>
          <a:p>
            <a:pPr eaLnBrk="1" hangingPunct="1">
              <a:lnSpc>
                <a:spcPct val="120000"/>
              </a:lnSpc>
              <a:buFontTx/>
              <a:buNone/>
            </a:pPr>
            <a:r>
              <a:rPr lang="zh-CN" altLang="en-US" sz="2400" b="1">
                <a:solidFill>
                  <a:srgbClr val="7030A0"/>
                </a:solidFill>
              </a:rPr>
              <a:t>（二）土石方工程</a:t>
            </a:r>
            <a:endParaRPr lang="en-US" altLang="zh-CN" sz="2400" b="1">
              <a:solidFill>
                <a:srgbClr val="7030A0"/>
              </a:solidFill>
            </a:endParaRPr>
          </a:p>
          <a:p>
            <a:pPr>
              <a:buFontTx/>
              <a:buNone/>
            </a:pPr>
            <a:r>
              <a:rPr lang="en-US" altLang="zh-CN" sz="1800" b="1"/>
              <a:t>6</a:t>
            </a:r>
            <a:r>
              <a:rPr lang="zh-CN" altLang="en-US" sz="1800" b="1"/>
              <a:t>、工作内容及工程量计算规则</a:t>
            </a:r>
            <a:endParaRPr lang="en-US" altLang="zh-CN" sz="1800" b="1"/>
          </a:p>
          <a:p>
            <a:pPr>
              <a:lnSpc>
                <a:spcPct val="150000"/>
              </a:lnSpc>
              <a:buFontTx/>
              <a:buNone/>
            </a:pPr>
            <a:r>
              <a:rPr lang="zh-CN" altLang="en-US" sz="1800" b="1"/>
              <a:t>（</a:t>
            </a:r>
            <a:r>
              <a:rPr lang="en-US" altLang="zh-CN" sz="1800" b="1"/>
              <a:t>5</a:t>
            </a:r>
            <a:r>
              <a:rPr lang="zh-CN" altLang="en-US" sz="1800" b="1"/>
              <a:t>）接地槽挖方</a:t>
            </a:r>
            <a:r>
              <a:rPr lang="en-US" altLang="zh-CN" sz="1800" b="1"/>
              <a:t>(</a:t>
            </a:r>
            <a:r>
              <a:rPr lang="zh-CN" altLang="en-US" sz="1800" b="1"/>
              <a:t>或爆破</a:t>
            </a:r>
            <a:r>
              <a:rPr lang="en-US" altLang="zh-CN" sz="1800" b="1"/>
              <a:t>)</a:t>
            </a:r>
            <a:r>
              <a:rPr lang="zh-CN" altLang="en-US" sz="1800" b="1"/>
              <a:t>及回填</a:t>
            </a:r>
          </a:p>
          <a:p>
            <a:pPr>
              <a:lnSpc>
                <a:spcPct val="150000"/>
              </a:lnSpc>
              <a:buFont typeface="Wingdings" panose="05000000000000000000" pitchFamily="2" charset="2"/>
              <a:buChar char="Ø"/>
            </a:pPr>
            <a:r>
              <a:rPr lang="zh-CN" altLang="en-US" sz="1800" b="1"/>
              <a:t>工作内容：接地槽的挖掘或爆破，换土、填土、夯实、工器具移运等。岩石坑采用人工辅以钻岩机打眼，爆破施工，其余各类土质均用人力以锹、铲镐、条锄等方式开挖。</a:t>
            </a:r>
          </a:p>
          <a:p>
            <a:pPr>
              <a:lnSpc>
                <a:spcPct val="150000"/>
              </a:lnSpc>
              <a:buFont typeface="Wingdings" panose="05000000000000000000" pitchFamily="2" charset="2"/>
              <a:buChar char="Ø"/>
            </a:pPr>
            <a:r>
              <a:rPr lang="zh-CN" altLang="en-US" sz="1800" b="1"/>
              <a:t>工程量计算规则</a:t>
            </a:r>
          </a:p>
          <a:p>
            <a:pPr>
              <a:lnSpc>
                <a:spcPct val="150000"/>
              </a:lnSpc>
              <a:buFontTx/>
              <a:buNone/>
            </a:pPr>
            <a:r>
              <a:rPr lang="en-US" altLang="zh-CN" sz="1800" b="1"/>
              <a:t>       </a:t>
            </a:r>
            <a:r>
              <a:rPr lang="zh-CN" altLang="en-US" sz="1800" b="1"/>
              <a:t>定额分土质和坑深以“</a:t>
            </a:r>
            <a:r>
              <a:rPr lang="en-US" altLang="zh-CN" sz="1800" b="1"/>
              <a:t>m</a:t>
            </a:r>
            <a:r>
              <a:rPr lang="en-US" altLang="zh-CN" sz="1800" b="1" baseline="30000"/>
              <a:t>3</a:t>
            </a:r>
            <a:r>
              <a:rPr lang="zh-CN" altLang="en-US" sz="1800" b="1"/>
              <a:t>”为单位计算。</a:t>
            </a:r>
          </a:p>
          <a:p>
            <a:pPr>
              <a:lnSpc>
                <a:spcPct val="150000"/>
              </a:lnSpc>
              <a:buFont typeface="Wingdings" panose="05000000000000000000" pitchFamily="2" charset="2"/>
              <a:buChar char="Ø"/>
            </a:pPr>
            <a:r>
              <a:rPr lang="zh-CN" altLang="en-US" sz="1800" b="1"/>
              <a:t>相关使用说明</a:t>
            </a:r>
          </a:p>
          <a:p>
            <a:pPr>
              <a:lnSpc>
                <a:spcPct val="150000"/>
              </a:lnSpc>
              <a:buFontTx/>
              <a:buNone/>
            </a:pPr>
            <a:r>
              <a:rPr lang="en-US" altLang="zh-CN" sz="1800" b="1"/>
              <a:t>      </a:t>
            </a:r>
            <a:r>
              <a:rPr lang="zh-CN" altLang="en-US" sz="1800" b="1"/>
              <a:t>接地槽土、石方量的计算办法：</a:t>
            </a:r>
            <a:r>
              <a:rPr lang="en-US" altLang="zh-CN" sz="1800" b="1"/>
              <a:t>      v=</a:t>
            </a:r>
            <a:r>
              <a:rPr lang="zh-CN" altLang="en-US" sz="1800" b="1"/>
              <a:t>槽宽×长度×槽深</a:t>
            </a:r>
            <a:r>
              <a:rPr lang="en-US" altLang="zh-CN" sz="1800" b="1"/>
              <a:t>(m</a:t>
            </a:r>
            <a:r>
              <a:rPr lang="en-US" altLang="zh-CN" sz="1800" b="1" baseline="30000"/>
              <a:t>3</a:t>
            </a:r>
            <a:r>
              <a:rPr lang="en-US" altLang="zh-CN" sz="1800" b="1"/>
              <a:t>)</a:t>
            </a:r>
            <a:r>
              <a:rPr lang="zh-CN" altLang="en-US" sz="1800" b="1"/>
              <a:t>；</a:t>
            </a:r>
          </a:p>
          <a:p>
            <a:pPr>
              <a:lnSpc>
                <a:spcPct val="150000"/>
              </a:lnSpc>
              <a:spcBef>
                <a:spcPts val="600"/>
              </a:spcBef>
              <a:buFontTx/>
              <a:buNone/>
            </a:pPr>
            <a:endParaRPr lang="zh-CN" altLang="en-US" sz="1800" b="1"/>
          </a:p>
          <a:p>
            <a:pPr>
              <a:lnSpc>
                <a:spcPts val="2900"/>
              </a:lnSpc>
              <a:spcBef>
                <a:spcPts val="1200"/>
              </a:spcBef>
              <a:buFontTx/>
              <a:buNone/>
            </a:pPr>
            <a:endParaRPr lang="zh-CN" altLang="en-US" sz="1800" b="1"/>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124691B3-3D8B-4275-831D-FB0049809244}"/>
              </a:ext>
            </a:extLst>
          </p:cNvPr>
          <p:cNvSpPr>
            <a:spLocks noGrp="1" noChangeArrowheads="1"/>
          </p:cNvSpPr>
          <p:nvPr>
            <p:ph type="title" idx="4294967295"/>
          </p:nvPr>
        </p:nvSpPr>
        <p:spPr>
          <a:xfrm>
            <a:off x="2339975" y="260350"/>
            <a:ext cx="6419850" cy="865188"/>
          </a:xfrm>
        </p:spPr>
        <p:txBody>
          <a:bodyPr/>
          <a:lstStyle/>
          <a:p>
            <a:pPr eaLnBrk="1" hangingPunct="1"/>
            <a:r>
              <a:rPr lang="zh-CN" altLang="en-US" sz="4000" b="1"/>
              <a:t>六、主要修编内容说明</a:t>
            </a:r>
          </a:p>
        </p:txBody>
      </p:sp>
      <p:sp>
        <p:nvSpPr>
          <p:cNvPr id="59395" name="Rectangle 3">
            <a:extLst>
              <a:ext uri="{FF2B5EF4-FFF2-40B4-BE49-F238E27FC236}">
                <a16:creationId xmlns:a16="http://schemas.microsoft.com/office/drawing/2014/main" id="{22DD2AA7-63A2-4BA0-991E-54526C8D0579}"/>
              </a:ext>
            </a:extLst>
          </p:cNvPr>
          <p:cNvSpPr>
            <a:spLocks noGrp="1" noChangeArrowheads="1"/>
          </p:cNvSpPr>
          <p:nvPr>
            <p:ph type="body" idx="4294967295"/>
          </p:nvPr>
        </p:nvSpPr>
        <p:spPr>
          <a:xfrm>
            <a:off x="1785938" y="1341438"/>
            <a:ext cx="7358062" cy="5257800"/>
          </a:xfrm>
        </p:spPr>
        <p:txBody>
          <a:bodyPr/>
          <a:lstStyle/>
          <a:p>
            <a:pPr eaLnBrk="1" hangingPunct="1">
              <a:lnSpc>
                <a:spcPct val="120000"/>
              </a:lnSpc>
              <a:buFontTx/>
              <a:buNone/>
            </a:pPr>
            <a:r>
              <a:rPr lang="zh-CN" altLang="en-US" sz="2400" b="1">
                <a:solidFill>
                  <a:srgbClr val="7030A0"/>
                </a:solidFill>
              </a:rPr>
              <a:t>（二）土石方工程</a:t>
            </a:r>
            <a:endParaRPr lang="en-US" altLang="zh-CN" sz="2400" b="1">
              <a:solidFill>
                <a:srgbClr val="7030A0"/>
              </a:solidFill>
            </a:endParaRPr>
          </a:p>
          <a:p>
            <a:pPr>
              <a:buFontTx/>
              <a:buNone/>
            </a:pPr>
            <a:r>
              <a:rPr lang="en-US" altLang="zh-CN" sz="1800" b="1"/>
              <a:t>6</a:t>
            </a:r>
            <a:r>
              <a:rPr lang="zh-CN" altLang="en-US" sz="1800" b="1"/>
              <a:t>、工作内容及工程量计算规则</a:t>
            </a:r>
            <a:endParaRPr lang="en-US" altLang="zh-CN" sz="1800" b="1"/>
          </a:p>
          <a:p>
            <a:pPr>
              <a:lnSpc>
                <a:spcPct val="150000"/>
              </a:lnSpc>
              <a:buFontTx/>
              <a:buNone/>
            </a:pPr>
            <a:r>
              <a:rPr lang="zh-CN" altLang="en-US" sz="1800" b="1"/>
              <a:t>（</a:t>
            </a:r>
            <a:r>
              <a:rPr lang="en-US" altLang="zh-CN" sz="1800" b="1"/>
              <a:t>6</a:t>
            </a:r>
            <a:r>
              <a:rPr lang="zh-CN" altLang="en-US" sz="1800" b="1"/>
              <a:t>）井点施工开挖及回填</a:t>
            </a:r>
            <a:endParaRPr lang="en-US" altLang="zh-CN" sz="1800" b="1"/>
          </a:p>
          <a:p>
            <a:pPr>
              <a:lnSpc>
                <a:spcPct val="150000"/>
              </a:lnSpc>
              <a:buFont typeface="Wingdings" panose="05000000000000000000" pitchFamily="2" charset="2"/>
              <a:buChar char="Ø"/>
            </a:pPr>
            <a:r>
              <a:rPr lang="zh-CN" altLang="en-US" sz="1800" b="1"/>
              <a:t>工作内容：</a:t>
            </a:r>
            <a:endParaRPr lang="en-US" altLang="zh-CN" sz="1800" b="1"/>
          </a:p>
          <a:p>
            <a:pPr>
              <a:lnSpc>
                <a:spcPct val="150000"/>
              </a:lnSpc>
              <a:buFontTx/>
              <a:buNone/>
            </a:pPr>
            <a:r>
              <a:rPr lang="zh-CN" altLang="en-US" sz="1800" b="1"/>
              <a:t>装拆轻型井点抽水设备、</a:t>
            </a:r>
            <a:r>
              <a:rPr lang="en-US" altLang="zh-CN" sz="1800" b="1"/>
              <a:t> </a:t>
            </a:r>
            <a:r>
              <a:rPr lang="zh-CN" altLang="en-US" sz="1800" b="1"/>
              <a:t>抽水、</a:t>
            </a:r>
            <a:r>
              <a:rPr lang="en-US" altLang="zh-CN" sz="1800" b="1"/>
              <a:t> </a:t>
            </a:r>
            <a:r>
              <a:rPr lang="zh-CN" altLang="en-US" sz="1800" b="1"/>
              <a:t>挖方、</a:t>
            </a:r>
            <a:r>
              <a:rPr lang="en-US" altLang="zh-CN" sz="1800" b="1"/>
              <a:t> </a:t>
            </a:r>
            <a:r>
              <a:rPr lang="zh-CN" altLang="en-US" sz="1800" b="1"/>
              <a:t>修整、</a:t>
            </a:r>
            <a:r>
              <a:rPr lang="en-US" altLang="zh-CN" sz="1800" b="1"/>
              <a:t> </a:t>
            </a:r>
            <a:r>
              <a:rPr lang="zh-CN" altLang="en-US" sz="1800" b="1"/>
              <a:t>回填、</a:t>
            </a:r>
            <a:r>
              <a:rPr lang="en-US" altLang="zh-CN" sz="1800" b="1"/>
              <a:t> </a:t>
            </a:r>
            <a:r>
              <a:rPr lang="zh-CN" altLang="en-US" sz="1800" b="1"/>
              <a:t>工器具移运。</a:t>
            </a:r>
          </a:p>
          <a:p>
            <a:pPr>
              <a:lnSpc>
                <a:spcPct val="150000"/>
              </a:lnSpc>
              <a:buFont typeface="Wingdings" panose="05000000000000000000" pitchFamily="2" charset="2"/>
              <a:buChar char="Ø"/>
            </a:pPr>
            <a:r>
              <a:rPr lang="zh-CN" altLang="en-US" sz="1800" b="1"/>
              <a:t>工程量计算规则</a:t>
            </a:r>
          </a:p>
          <a:p>
            <a:pPr>
              <a:lnSpc>
                <a:spcPct val="150000"/>
              </a:lnSpc>
              <a:buFontTx/>
              <a:buNone/>
            </a:pPr>
            <a:r>
              <a:rPr lang="en-US" altLang="zh-CN" sz="1800" b="1"/>
              <a:t>      </a:t>
            </a:r>
            <a:r>
              <a:rPr lang="zh-CN" altLang="en-US" sz="1800" b="1"/>
              <a:t>定额不分土质按坑深以“</a:t>
            </a:r>
            <a:r>
              <a:rPr lang="en-US" altLang="zh-CN" sz="1800" b="1"/>
              <a:t>m</a:t>
            </a:r>
            <a:r>
              <a:rPr lang="en-US" altLang="zh-CN" sz="1800" b="1" baseline="30000"/>
              <a:t>3</a:t>
            </a:r>
            <a:r>
              <a:rPr lang="zh-CN" altLang="en-US" sz="1800" b="1"/>
              <a:t>”为单位计算。</a:t>
            </a:r>
          </a:p>
          <a:p>
            <a:pPr>
              <a:lnSpc>
                <a:spcPct val="150000"/>
              </a:lnSpc>
              <a:buFontTx/>
              <a:buNone/>
            </a:pPr>
            <a:endParaRPr lang="en-US" altLang="zh-CN" sz="1800"/>
          </a:p>
          <a:p>
            <a:pPr>
              <a:lnSpc>
                <a:spcPct val="150000"/>
              </a:lnSpc>
              <a:buFontTx/>
              <a:buNone/>
            </a:pPr>
            <a:endParaRPr lang="zh-CN" altLang="en-US" sz="1800" b="1"/>
          </a:p>
          <a:p>
            <a:pPr>
              <a:lnSpc>
                <a:spcPts val="2900"/>
              </a:lnSpc>
              <a:spcBef>
                <a:spcPts val="1200"/>
              </a:spcBef>
              <a:buFontTx/>
              <a:buNone/>
            </a:pPr>
            <a:endParaRPr lang="zh-CN" altLang="en-US" sz="1800" b="1"/>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15957EA9-656E-4E77-AE14-AF0627EF7351}"/>
              </a:ext>
            </a:extLst>
          </p:cNvPr>
          <p:cNvSpPr>
            <a:spLocks noGrp="1" noChangeArrowheads="1"/>
          </p:cNvSpPr>
          <p:nvPr>
            <p:ph type="title" idx="4294967295"/>
          </p:nvPr>
        </p:nvSpPr>
        <p:spPr>
          <a:xfrm>
            <a:off x="2339975" y="260350"/>
            <a:ext cx="6419850" cy="865188"/>
          </a:xfrm>
        </p:spPr>
        <p:txBody>
          <a:bodyPr/>
          <a:lstStyle/>
          <a:p>
            <a:pPr eaLnBrk="1" hangingPunct="1"/>
            <a:r>
              <a:rPr lang="zh-CN" altLang="en-US" sz="4000" b="1"/>
              <a:t>六、主要修编内容说明</a:t>
            </a:r>
          </a:p>
        </p:txBody>
      </p:sp>
      <p:sp>
        <p:nvSpPr>
          <p:cNvPr id="60419" name="Rectangle 3">
            <a:extLst>
              <a:ext uri="{FF2B5EF4-FFF2-40B4-BE49-F238E27FC236}">
                <a16:creationId xmlns:a16="http://schemas.microsoft.com/office/drawing/2014/main" id="{0D56B760-DB6F-4DEE-B714-BCB639BF3C4F}"/>
              </a:ext>
            </a:extLst>
          </p:cNvPr>
          <p:cNvSpPr>
            <a:spLocks noGrp="1" noChangeArrowheads="1"/>
          </p:cNvSpPr>
          <p:nvPr>
            <p:ph type="body" idx="4294967295"/>
          </p:nvPr>
        </p:nvSpPr>
        <p:spPr>
          <a:xfrm>
            <a:off x="1785938" y="1341438"/>
            <a:ext cx="7358062" cy="5257800"/>
          </a:xfrm>
        </p:spPr>
        <p:txBody>
          <a:bodyPr/>
          <a:lstStyle/>
          <a:p>
            <a:pPr eaLnBrk="1" hangingPunct="1">
              <a:lnSpc>
                <a:spcPct val="120000"/>
              </a:lnSpc>
              <a:buFontTx/>
              <a:buNone/>
            </a:pPr>
            <a:r>
              <a:rPr lang="zh-CN" altLang="en-US" sz="2400" b="1">
                <a:solidFill>
                  <a:srgbClr val="7030A0"/>
                </a:solidFill>
              </a:rPr>
              <a:t>（二）土石方工程</a:t>
            </a:r>
            <a:endParaRPr lang="en-US" altLang="zh-CN" sz="2400" b="1">
              <a:solidFill>
                <a:srgbClr val="7030A0"/>
              </a:solidFill>
            </a:endParaRPr>
          </a:p>
          <a:p>
            <a:pPr>
              <a:buFontTx/>
              <a:buNone/>
            </a:pPr>
            <a:r>
              <a:rPr lang="en-US" altLang="zh-CN" sz="1800" b="1"/>
              <a:t>6</a:t>
            </a:r>
            <a:r>
              <a:rPr lang="zh-CN" altLang="en-US" sz="1800" b="1"/>
              <a:t>、工作内容及工程量计算规则</a:t>
            </a:r>
            <a:endParaRPr lang="en-US" altLang="zh-CN" sz="1800" b="1"/>
          </a:p>
          <a:p>
            <a:pPr>
              <a:lnSpc>
                <a:spcPct val="150000"/>
              </a:lnSpc>
              <a:buFontTx/>
              <a:buNone/>
            </a:pPr>
            <a:r>
              <a:rPr lang="zh-CN" altLang="en-US" sz="1800" b="1"/>
              <a:t>（</a:t>
            </a:r>
            <a:r>
              <a:rPr lang="en-US" altLang="zh-CN" sz="1800" b="1"/>
              <a:t>7</a:t>
            </a:r>
            <a:r>
              <a:rPr lang="zh-CN" altLang="en-US" sz="1800" b="1"/>
              <a:t>）排水沟挖方</a:t>
            </a:r>
          </a:p>
          <a:p>
            <a:pPr>
              <a:lnSpc>
                <a:spcPct val="150000"/>
              </a:lnSpc>
              <a:buFont typeface="Wingdings" panose="05000000000000000000" pitchFamily="2" charset="2"/>
              <a:buChar char="Ø"/>
            </a:pPr>
            <a:r>
              <a:rPr lang="zh-CN" altLang="en-US" sz="1800" b="1"/>
              <a:t>工作内容：</a:t>
            </a:r>
            <a:endParaRPr lang="en-US" altLang="zh-CN" sz="1800" b="1"/>
          </a:p>
          <a:p>
            <a:pPr>
              <a:lnSpc>
                <a:spcPct val="150000"/>
              </a:lnSpc>
              <a:buFontTx/>
              <a:buNone/>
            </a:pPr>
            <a:r>
              <a:rPr lang="en-US" altLang="zh-CN" sz="1800" b="1"/>
              <a:t>      </a:t>
            </a:r>
            <a:r>
              <a:rPr lang="zh-CN" altLang="en-US" sz="1800" b="1"/>
              <a:t>排水沟的挖掘或爆破，修整，余土</a:t>
            </a:r>
            <a:r>
              <a:rPr lang="en-US" altLang="zh-CN" sz="1800" b="1"/>
              <a:t>(</a:t>
            </a:r>
            <a:r>
              <a:rPr lang="zh-CN" altLang="en-US" sz="1800" b="1"/>
              <a:t>石</a:t>
            </a:r>
            <a:r>
              <a:rPr lang="en-US" altLang="zh-CN" sz="1800" b="1"/>
              <a:t>)</a:t>
            </a:r>
            <a:r>
              <a:rPr lang="zh-CN" altLang="en-US" sz="1800" b="1"/>
              <a:t>的清理及</a:t>
            </a:r>
            <a:r>
              <a:rPr lang="zh-CN" altLang="en-US" sz="1800"/>
              <a:t>工器具</a:t>
            </a:r>
            <a:r>
              <a:rPr lang="zh-CN" altLang="en-US" sz="1800" b="1"/>
              <a:t>移运。石质采用人工辅以钻岩机打眼，爆破施工。其余各类土质均用人力以锹、铲镐、条锄等方式开挖。</a:t>
            </a:r>
          </a:p>
          <a:p>
            <a:pPr>
              <a:lnSpc>
                <a:spcPct val="150000"/>
              </a:lnSpc>
              <a:buFont typeface="Wingdings" panose="05000000000000000000" pitchFamily="2" charset="2"/>
              <a:buChar char="Ø"/>
            </a:pPr>
            <a:r>
              <a:rPr lang="zh-CN" altLang="en-US" sz="1800" b="1"/>
              <a:t>工程量计算规则</a:t>
            </a:r>
          </a:p>
          <a:p>
            <a:pPr>
              <a:lnSpc>
                <a:spcPct val="150000"/>
              </a:lnSpc>
              <a:buFontTx/>
              <a:buNone/>
            </a:pPr>
            <a:r>
              <a:rPr lang="en-US" altLang="zh-CN" sz="1800" b="1"/>
              <a:t>      </a:t>
            </a:r>
            <a:r>
              <a:rPr lang="zh-CN" altLang="en-US" sz="1800" b="1"/>
              <a:t>定额分土质按坑深以“</a:t>
            </a:r>
            <a:r>
              <a:rPr lang="en-US" altLang="zh-CN" sz="1800" b="1"/>
              <a:t>m</a:t>
            </a:r>
            <a:r>
              <a:rPr lang="en-US" altLang="zh-CN" sz="1800" b="1" baseline="30000"/>
              <a:t>3</a:t>
            </a:r>
            <a:r>
              <a:rPr lang="zh-CN" altLang="en-US" sz="1800" b="1"/>
              <a:t>”为单位计算。</a:t>
            </a:r>
          </a:p>
          <a:p>
            <a:pPr>
              <a:lnSpc>
                <a:spcPct val="150000"/>
              </a:lnSpc>
              <a:buFontTx/>
              <a:buNone/>
            </a:pPr>
            <a:endParaRPr lang="zh-CN" altLang="en-US" sz="1800" b="1"/>
          </a:p>
          <a:p>
            <a:pPr>
              <a:lnSpc>
                <a:spcPts val="2900"/>
              </a:lnSpc>
              <a:spcBef>
                <a:spcPts val="1200"/>
              </a:spcBef>
              <a:buFontTx/>
              <a:buNone/>
            </a:pPr>
            <a:endParaRPr lang="zh-CN" altLang="en-US" sz="1800" b="1"/>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49D65D24-501E-4FCE-BA8E-9C8EF1B60DBE}"/>
              </a:ext>
            </a:extLst>
          </p:cNvPr>
          <p:cNvSpPr>
            <a:spLocks noGrp="1" noChangeArrowheads="1"/>
          </p:cNvSpPr>
          <p:nvPr>
            <p:ph type="title" idx="4294967295"/>
          </p:nvPr>
        </p:nvSpPr>
        <p:spPr>
          <a:xfrm>
            <a:off x="2339975" y="260350"/>
            <a:ext cx="6419850" cy="865188"/>
          </a:xfrm>
        </p:spPr>
        <p:txBody>
          <a:bodyPr/>
          <a:lstStyle/>
          <a:p>
            <a:pPr eaLnBrk="1" hangingPunct="1"/>
            <a:r>
              <a:rPr lang="zh-CN" altLang="en-US" sz="4000" b="1"/>
              <a:t>六、主要修编内容说明</a:t>
            </a:r>
          </a:p>
        </p:txBody>
      </p:sp>
      <p:sp>
        <p:nvSpPr>
          <p:cNvPr id="61443" name="Rectangle 3">
            <a:extLst>
              <a:ext uri="{FF2B5EF4-FFF2-40B4-BE49-F238E27FC236}">
                <a16:creationId xmlns:a16="http://schemas.microsoft.com/office/drawing/2014/main" id="{ABBBA024-BF58-49F9-BE5D-517C3DB6B35B}"/>
              </a:ext>
            </a:extLst>
          </p:cNvPr>
          <p:cNvSpPr>
            <a:spLocks noGrp="1" noChangeArrowheads="1"/>
          </p:cNvSpPr>
          <p:nvPr>
            <p:ph type="body" idx="4294967295"/>
          </p:nvPr>
        </p:nvSpPr>
        <p:spPr>
          <a:xfrm>
            <a:off x="1785938" y="1341438"/>
            <a:ext cx="7358062" cy="5257800"/>
          </a:xfrm>
        </p:spPr>
        <p:txBody>
          <a:bodyPr/>
          <a:lstStyle/>
          <a:p>
            <a:pPr eaLnBrk="1" hangingPunct="1">
              <a:lnSpc>
                <a:spcPct val="120000"/>
              </a:lnSpc>
              <a:buFontTx/>
              <a:buNone/>
            </a:pPr>
            <a:r>
              <a:rPr lang="zh-CN" altLang="en-US" sz="2400" b="1">
                <a:solidFill>
                  <a:srgbClr val="7030A0"/>
                </a:solidFill>
              </a:rPr>
              <a:t>（二）土石方工程</a:t>
            </a:r>
            <a:endParaRPr lang="en-US" altLang="zh-CN" sz="2400" b="1">
              <a:solidFill>
                <a:srgbClr val="7030A0"/>
              </a:solidFill>
            </a:endParaRPr>
          </a:p>
          <a:p>
            <a:pPr>
              <a:buFontTx/>
              <a:buNone/>
            </a:pPr>
            <a:r>
              <a:rPr lang="en-US" altLang="zh-CN" sz="1800" b="1"/>
              <a:t>6</a:t>
            </a:r>
            <a:r>
              <a:rPr lang="zh-CN" altLang="en-US" sz="1800" b="1"/>
              <a:t>、工作内容及工程量计算规则</a:t>
            </a:r>
            <a:endParaRPr lang="en-US" altLang="zh-CN" sz="1800" b="1"/>
          </a:p>
          <a:p>
            <a:pPr>
              <a:lnSpc>
                <a:spcPct val="150000"/>
              </a:lnSpc>
              <a:buFontTx/>
              <a:buNone/>
            </a:pPr>
            <a:r>
              <a:rPr lang="zh-CN" altLang="en-US" sz="1800" b="1"/>
              <a:t>（</a:t>
            </a:r>
            <a:r>
              <a:rPr lang="en-US" altLang="zh-CN" sz="1800" b="1"/>
              <a:t>8</a:t>
            </a:r>
            <a:r>
              <a:rPr lang="zh-CN" altLang="en-US" sz="1800" b="1"/>
              <a:t>）尖峰及施工基面挖方</a:t>
            </a:r>
          </a:p>
          <a:p>
            <a:pPr>
              <a:lnSpc>
                <a:spcPct val="150000"/>
              </a:lnSpc>
              <a:buFont typeface="Wingdings" panose="05000000000000000000" pitchFamily="2" charset="2"/>
              <a:buChar char="Ø"/>
            </a:pPr>
            <a:r>
              <a:rPr lang="zh-CN" altLang="en-US" sz="1800" b="1"/>
              <a:t>工作内容</a:t>
            </a:r>
          </a:p>
          <a:p>
            <a:pPr>
              <a:lnSpc>
                <a:spcPct val="150000"/>
              </a:lnSpc>
              <a:buFontTx/>
              <a:buNone/>
            </a:pPr>
            <a:r>
              <a:rPr lang="en-US" altLang="zh-CN" sz="1800" b="1"/>
              <a:t>      </a:t>
            </a:r>
            <a:r>
              <a:rPr lang="zh-CN" altLang="en-US" sz="1800" b="1"/>
              <a:t>石方采用人工辅以钻岩机打眼，爆破施工。其余各类土质均用人力以锹、铲镐、条锄等方式开挖，土石方的清理及工器具移运。</a:t>
            </a:r>
          </a:p>
          <a:p>
            <a:pPr>
              <a:lnSpc>
                <a:spcPct val="150000"/>
              </a:lnSpc>
              <a:buFont typeface="Wingdings" panose="05000000000000000000" pitchFamily="2" charset="2"/>
              <a:buChar char="Ø"/>
            </a:pPr>
            <a:r>
              <a:rPr lang="zh-CN" altLang="en-US" sz="1800" b="1"/>
              <a:t>工程量计算规则</a:t>
            </a:r>
          </a:p>
          <a:p>
            <a:pPr>
              <a:lnSpc>
                <a:spcPct val="150000"/>
              </a:lnSpc>
              <a:buFontTx/>
              <a:buNone/>
            </a:pPr>
            <a:r>
              <a:rPr lang="en-US" altLang="zh-CN" sz="1800" b="1"/>
              <a:t>      </a:t>
            </a:r>
            <a:r>
              <a:rPr lang="zh-CN" altLang="en-US" sz="1800" b="1"/>
              <a:t>定额分土质按坑深以“</a:t>
            </a:r>
            <a:r>
              <a:rPr lang="en-US" altLang="zh-CN" sz="1800" b="1"/>
              <a:t>m</a:t>
            </a:r>
            <a:r>
              <a:rPr lang="en-US" altLang="zh-CN" sz="1800" b="1" baseline="30000"/>
              <a:t>3</a:t>
            </a:r>
            <a:r>
              <a:rPr lang="zh-CN" altLang="en-US" sz="1800" b="1"/>
              <a:t>”为单位计算。</a:t>
            </a:r>
          </a:p>
          <a:p>
            <a:pPr>
              <a:lnSpc>
                <a:spcPct val="150000"/>
              </a:lnSpc>
              <a:buFontTx/>
              <a:buNone/>
            </a:pPr>
            <a:r>
              <a:rPr lang="en-US" altLang="zh-CN" sz="1800" b="1"/>
              <a:t>      </a:t>
            </a:r>
            <a:r>
              <a:rPr lang="zh-CN" altLang="en-US" sz="1800" b="1"/>
              <a:t>尖峰及施工基面土、石方量计算，应按设计提供的基面标高并按地形、地貌以实际情况进行计算。</a:t>
            </a:r>
          </a:p>
          <a:p>
            <a:pPr>
              <a:lnSpc>
                <a:spcPts val="2900"/>
              </a:lnSpc>
              <a:spcBef>
                <a:spcPts val="1200"/>
              </a:spcBef>
              <a:buFontTx/>
              <a:buNone/>
            </a:pPr>
            <a:endParaRPr lang="zh-CN" altLang="en-US" sz="1800" b="1"/>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A9F9CBE4-B7B7-4C6D-9A57-CFD562224C3B}"/>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62467" name="Rectangle 3">
            <a:extLst>
              <a:ext uri="{FF2B5EF4-FFF2-40B4-BE49-F238E27FC236}">
                <a16:creationId xmlns:a16="http://schemas.microsoft.com/office/drawing/2014/main" id="{C5B84037-26E0-400D-9FF1-B3CFAA3DD4D1}"/>
              </a:ext>
            </a:extLst>
          </p:cNvPr>
          <p:cNvSpPr>
            <a:spLocks noGrp="1" noChangeArrowheads="1"/>
          </p:cNvSpPr>
          <p:nvPr>
            <p:ph type="body" idx="4294967295"/>
          </p:nvPr>
        </p:nvSpPr>
        <p:spPr>
          <a:xfrm>
            <a:off x="1785938" y="1196975"/>
            <a:ext cx="7116762" cy="5111750"/>
          </a:xfrm>
        </p:spPr>
        <p:txBody>
          <a:bodyPr/>
          <a:lstStyle/>
          <a:p>
            <a:pPr eaLnBrk="1" hangingPunct="1">
              <a:lnSpc>
                <a:spcPct val="105000"/>
              </a:lnSpc>
              <a:buFontTx/>
              <a:buNone/>
            </a:pPr>
            <a:r>
              <a:rPr lang="zh-CN" altLang="en-US" sz="2400" b="1">
                <a:solidFill>
                  <a:srgbClr val="7030A0"/>
                </a:solidFill>
              </a:rPr>
              <a:t>（三）基础工程</a:t>
            </a:r>
            <a:endParaRPr lang="en-US" altLang="zh-CN" sz="2400" b="1">
              <a:solidFill>
                <a:srgbClr val="7030A0"/>
              </a:solidFill>
            </a:endParaRPr>
          </a:p>
          <a:p>
            <a:pPr>
              <a:buFontTx/>
              <a:buNone/>
            </a:pPr>
            <a:r>
              <a:rPr lang="en-US" altLang="zh-CN" sz="1800" b="1"/>
              <a:t>      </a:t>
            </a:r>
            <a:r>
              <a:rPr lang="zh-CN" altLang="en-US" sz="1800" b="1"/>
              <a:t> </a:t>
            </a:r>
            <a:r>
              <a:rPr lang="en-US" altLang="zh-CN" sz="1800" b="1"/>
              <a:t>1</a:t>
            </a:r>
            <a:r>
              <a:rPr lang="zh-CN" altLang="en-US" sz="1800" b="1"/>
              <a:t>、主要内容及范围</a:t>
            </a:r>
          </a:p>
          <a:p>
            <a:pPr>
              <a:lnSpc>
                <a:spcPts val="2600"/>
              </a:lnSpc>
              <a:buFontTx/>
              <a:buNone/>
            </a:pPr>
            <a:r>
              <a:rPr lang="en-US" altLang="zh-CN" sz="1800"/>
              <a:t>     </a:t>
            </a:r>
            <a:r>
              <a:rPr lang="zh-CN" altLang="en-US" sz="1800" b="1"/>
              <a:t>本章包括预制基础，现浇基础，岩石锚杆基础钻孔浇灌，灌注桩基础，预制桩基础，人工挖孔桩基础护壁，护坡、挡土墙及排洪沟砌筑，混凝土基础防护，拉线棒防腐，接地安装。</a:t>
            </a:r>
          </a:p>
          <a:p>
            <a:pPr>
              <a:lnSpc>
                <a:spcPts val="2600"/>
              </a:lnSpc>
              <a:buFontTx/>
              <a:buNone/>
            </a:pPr>
            <a:r>
              <a:rPr lang="en-US" altLang="zh-CN" sz="1800" b="1"/>
              <a:t>      </a:t>
            </a:r>
            <a:r>
              <a:rPr lang="zh-CN" altLang="en-US" sz="1800" b="1"/>
              <a:t>本章定额不包括：基础钢筋加工及制作不包括热镀锌，桩基的检测。基础钢筋热镀锌市场差价较大，同时基本不用热镀锌；由于桩基础检测的方法不同，费用差距非常大，在实际工程中，按照审定的桩基础检测方案来确定检测费用。</a:t>
            </a:r>
            <a:endParaRPr lang="en-US" altLang="zh-CN" sz="1800" b="1"/>
          </a:p>
          <a:p>
            <a:pPr>
              <a:lnSpc>
                <a:spcPts val="2600"/>
              </a:lnSpc>
              <a:buFontTx/>
              <a:buNone/>
            </a:pPr>
            <a:r>
              <a:rPr lang="en-US" altLang="zh-CN" sz="1800" b="1"/>
              <a:t>2</a:t>
            </a:r>
            <a:r>
              <a:rPr lang="zh-CN" altLang="en-US" sz="1800" b="1"/>
              <a:t>、</a:t>
            </a:r>
            <a:r>
              <a:rPr lang="en-US" altLang="zh-CN" sz="1800" b="1"/>
              <a:t>2015</a:t>
            </a:r>
            <a:r>
              <a:rPr lang="zh-CN" altLang="en-US" sz="1800" b="1"/>
              <a:t>年版预算定额与</a:t>
            </a:r>
            <a:r>
              <a:rPr lang="en-US" altLang="zh-CN" sz="1800" b="1"/>
              <a:t>2010</a:t>
            </a:r>
            <a:r>
              <a:rPr lang="zh-CN" altLang="en-US" sz="1800" b="1"/>
              <a:t>年版预算定额相比的变化</a:t>
            </a:r>
          </a:p>
          <a:p>
            <a:pPr eaLnBrk="1" hangingPunct="1">
              <a:lnSpc>
                <a:spcPts val="2600"/>
              </a:lnSpc>
              <a:buFontTx/>
              <a:buNone/>
            </a:pPr>
            <a:r>
              <a:rPr lang="zh-CN" altLang="en-US" sz="1800" b="1"/>
              <a:t> （</a:t>
            </a:r>
            <a:r>
              <a:rPr lang="en-US" altLang="zh-CN" sz="1800" b="1"/>
              <a:t>1</a:t>
            </a:r>
            <a:r>
              <a:rPr lang="zh-CN" altLang="en-US" sz="1800" b="1"/>
              <a:t>） 根据调研情况反馈，增加装配式基础。</a:t>
            </a:r>
          </a:p>
          <a:p>
            <a:pPr>
              <a:buFontTx/>
              <a:buNone/>
            </a:pPr>
            <a:r>
              <a:rPr lang="zh-CN" altLang="en-US" sz="1800" b="1"/>
              <a:t> （</a:t>
            </a:r>
            <a:r>
              <a:rPr lang="en-US" altLang="zh-CN" sz="1800" b="1"/>
              <a:t>2</a:t>
            </a:r>
            <a:r>
              <a:rPr lang="zh-CN" altLang="en-US" sz="1800" b="1"/>
              <a:t>）结合线路基础形式多样化和钢管桩基础实际应用的现状，增加钢管桩基础子目，按桩长和管桩截面直径分类子目。</a:t>
            </a:r>
          </a:p>
          <a:p>
            <a:pPr eaLnBrk="1" hangingPunct="1">
              <a:lnSpc>
                <a:spcPts val="3100"/>
              </a:lnSpc>
              <a:buFontTx/>
              <a:buNone/>
            </a:pPr>
            <a:r>
              <a:rPr lang="zh-CN" altLang="en-US" sz="1800" b="1"/>
              <a:t>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7F475D0A-652E-4EC7-BC98-D170F4D29621}"/>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63491" name="Rectangle 3">
            <a:extLst>
              <a:ext uri="{FF2B5EF4-FFF2-40B4-BE49-F238E27FC236}">
                <a16:creationId xmlns:a16="http://schemas.microsoft.com/office/drawing/2014/main" id="{1D25AA3F-D90E-4C24-8880-01BFDE309461}"/>
              </a:ext>
            </a:extLst>
          </p:cNvPr>
          <p:cNvSpPr>
            <a:spLocks noGrp="1" noChangeArrowheads="1"/>
          </p:cNvSpPr>
          <p:nvPr>
            <p:ph type="body" idx="4294967295"/>
          </p:nvPr>
        </p:nvSpPr>
        <p:spPr>
          <a:xfrm>
            <a:off x="1428750" y="1196975"/>
            <a:ext cx="7473950" cy="5111750"/>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2</a:t>
            </a:r>
            <a:r>
              <a:rPr lang="zh-CN" altLang="en-US" sz="1800" b="1"/>
              <a:t>、</a:t>
            </a:r>
            <a:r>
              <a:rPr lang="en-US" altLang="zh-CN" sz="1800" b="1"/>
              <a:t>2015</a:t>
            </a:r>
            <a:r>
              <a:rPr lang="zh-CN" altLang="en-US" sz="1800" b="1"/>
              <a:t>版预算定额与</a:t>
            </a:r>
            <a:r>
              <a:rPr lang="en-US" altLang="zh-CN" sz="1800" b="1"/>
              <a:t>2010</a:t>
            </a:r>
            <a:r>
              <a:rPr lang="zh-CN" altLang="en-US" sz="1800" b="1"/>
              <a:t>年版预算定额相比的变化：</a:t>
            </a:r>
          </a:p>
          <a:p>
            <a:pPr eaLnBrk="1" hangingPunct="1">
              <a:lnSpc>
                <a:spcPts val="2800"/>
              </a:lnSpc>
              <a:spcBef>
                <a:spcPts val="600"/>
              </a:spcBef>
              <a:buFontTx/>
              <a:buNone/>
            </a:pPr>
            <a:r>
              <a:rPr lang="zh-CN" altLang="en-US" sz="1800" b="1"/>
              <a:t>（</a:t>
            </a:r>
            <a:r>
              <a:rPr lang="en-US" altLang="zh-CN" sz="1800" b="1"/>
              <a:t>3</a:t>
            </a:r>
            <a:r>
              <a:rPr lang="zh-CN" altLang="en-US" sz="1800" b="1"/>
              <a:t>）增加混凝土基础阴极保护。包括镁合金阳极安装子目和测试桩及参比</a:t>
            </a:r>
            <a:r>
              <a:rPr lang="zh-CN" altLang="en-US" sz="1800" b="1">
                <a:solidFill>
                  <a:srgbClr val="FF0000"/>
                </a:solidFill>
              </a:rPr>
              <a:t>电级（极）</a:t>
            </a:r>
            <a:r>
              <a:rPr lang="zh-CN" altLang="en-US" sz="1800" b="1"/>
              <a:t>安装子目</a:t>
            </a:r>
            <a:endParaRPr lang="en-US" altLang="zh-CN" sz="1800" b="1"/>
          </a:p>
          <a:p>
            <a:pPr eaLnBrk="1" hangingPunct="1">
              <a:lnSpc>
                <a:spcPts val="2800"/>
              </a:lnSpc>
              <a:spcBef>
                <a:spcPts val="600"/>
              </a:spcBef>
              <a:buFontTx/>
              <a:buNone/>
            </a:pPr>
            <a:r>
              <a:rPr lang="zh-CN" altLang="en-US" sz="1800" b="1"/>
              <a:t>（</a:t>
            </a:r>
            <a:r>
              <a:rPr lang="en-US" altLang="zh-CN" sz="1800" b="1"/>
              <a:t>4</a:t>
            </a:r>
            <a:r>
              <a:rPr lang="zh-CN" altLang="en-US" sz="1800" b="1"/>
              <a:t>）将杆塔工程中的接地安装转入基础工程。接地安装主要工作量均在自然地面及以下，主要工作量在基础施工阶段完成，划归基础工程较为合理。</a:t>
            </a:r>
          </a:p>
          <a:p>
            <a:pPr eaLnBrk="1" hangingPunct="1">
              <a:lnSpc>
                <a:spcPts val="2800"/>
              </a:lnSpc>
              <a:spcBef>
                <a:spcPct val="0"/>
              </a:spcBef>
              <a:buFontTx/>
              <a:buNone/>
            </a:pPr>
            <a:r>
              <a:rPr lang="zh-CN" altLang="en-US" sz="1800" b="1"/>
              <a:t>（</a:t>
            </a:r>
            <a:r>
              <a:rPr lang="en-US" altLang="zh-CN" sz="1800" b="1"/>
              <a:t>5</a:t>
            </a:r>
            <a:r>
              <a:rPr lang="zh-CN" altLang="en-US" sz="1800" b="1"/>
              <a:t>）基础工程现浇混凝土搅拌及浇制和商品混凝土浇制由每“基”混凝土量调整为每“个”基础混凝土量。目前塔基四个腿，采用不同形式情况较常见，特别是采用全方位基础的塔基，因此采用按每“个”基础混凝土量设置子目更趋合理 。由原来的“</a:t>
            </a:r>
            <a:r>
              <a:rPr lang="en-US" altLang="zh-CN" sz="1800" b="1"/>
              <a:t>10m</a:t>
            </a:r>
            <a:r>
              <a:rPr lang="en-US" altLang="zh-CN" sz="1800" b="1" baseline="30000"/>
              <a:t>3</a:t>
            </a:r>
            <a:r>
              <a:rPr lang="zh-CN" altLang="en-US" sz="1800" b="1"/>
              <a:t>以内～</a:t>
            </a:r>
            <a:r>
              <a:rPr lang="en-US" altLang="zh-CN" sz="1800" b="1"/>
              <a:t>120 m</a:t>
            </a:r>
            <a:r>
              <a:rPr lang="en-US" altLang="zh-CN" sz="1800" b="1" baseline="30000"/>
              <a:t>3</a:t>
            </a:r>
            <a:r>
              <a:rPr lang="zh-CN" altLang="en-US" sz="1800" b="1"/>
              <a:t>以上”</a:t>
            </a:r>
            <a:r>
              <a:rPr lang="en-US" altLang="zh-CN" sz="1800" b="1"/>
              <a:t> </a:t>
            </a:r>
            <a:r>
              <a:rPr lang="zh-CN" altLang="en-US" sz="1800" b="1"/>
              <a:t>调整为“</a:t>
            </a:r>
            <a:r>
              <a:rPr lang="en-US" altLang="zh-CN" sz="1800" b="1"/>
              <a:t>5m</a:t>
            </a:r>
            <a:r>
              <a:rPr lang="en-US" altLang="zh-CN" sz="1800" b="1" baseline="30000"/>
              <a:t>3</a:t>
            </a:r>
            <a:r>
              <a:rPr lang="zh-CN" altLang="en-US" sz="1800" b="1"/>
              <a:t>以内～</a:t>
            </a:r>
            <a:r>
              <a:rPr lang="en-US" altLang="zh-CN" sz="1800" b="1"/>
              <a:t>80m</a:t>
            </a:r>
            <a:r>
              <a:rPr lang="en-US" altLang="zh-CN" sz="1800" b="1" baseline="30000"/>
              <a:t>3</a:t>
            </a:r>
            <a:r>
              <a:rPr lang="zh-CN" altLang="en-US" sz="1800" b="1"/>
              <a:t>以上”</a:t>
            </a:r>
            <a:r>
              <a:rPr lang="en-US" altLang="zh-CN" sz="1800" b="1"/>
              <a:t>6</a:t>
            </a:r>
            <a:r>
              <a:rPr lang="zh-CN" altLang="en-US" sz="1800" b="1"/>
              <a:t>级分类子目。</a:t>
            </a:r>
            <a:endParaRPr lang="en-US" altLang="zh-CN" sz="1800" b="1"/>
          </a:p>
          <a:p>
            <a:pPr eaLnBrk="1" hangingPunct="1">
              <a:lnSpc>
                <a:spcPts val="2800"/>
              </a:lnSpc>
              <a:spcBef>
                <a:spcPct val="0"/>
              </a:spcBef>
              <a:buFontTx/>
              <a:buNone/>
            </a:pPr>
            <a:r>
              <a:rPr lang="zh-CN" altLang="en-US" sz="1800" b="1"/>
              <a:t>（</a:t>
            </a:r>
            <a:r>
              <a:rPr lang="en-US" altLang="zh-CN" sz="1800" b="1"/>
              <a:t>6</a:t>
            </a:r>
            <a:r>
              <a:rPr lang="zh-CN" altLang="en-US" sz="1800" b="1"/>
              <a:t>）保护帽子目由</a:t>
            </a:r>
            <a:r>
              <a:rPr lang="en-US" altLang="zh-CN" sz="1800" b="1"/>
              <a:t>2</a:t>
            </a:r>
            <a:r>
              <a:rPr lang="zh-CN" altLang="en-US" sz="1800" b="1"/>
              <a:t>个调整为</a:t>
            </a:r>
            <a:r>
              <a:rPr lang="en-US" altLang="zh-CN" sz="1800" b="1"/>
              <a:t>1</a:t>
            </a:r>
            <a:r>
              <a:rPr lang="zh-CN" altLang="en-US" sz="1800" b="1"/>
              <a:t>个，保护帽浇制不分规格计量改为</a:t>
            </a:r>
            <a:r>
              <a:rPr lang="en-US" altLang="zh-CN" sz="1800" b="1"/>
              <a:t>m3” </a:t>
            </a:r>
            <a:r>
              <a:rPr lang="zh-CN" altLang="en-US" sz="1800" b="1"/>
              <a:t>。</a:t>
            </a:r>
          </a:p>
          <a:p>
            <a:pPr eaLnBrk="1" hangingPunct="1">
              <a:lnSpc>
                <a:spcPts val="2800"/>
              </a:lnSpc>
              <a:spcBef>
                <a:spcPct val="0"/>
              </a:spcBef>
              <a:buFontTx/>
              <a:buNone/>
            </a:pPr>
            <a:endParaRPr lang="zh-CN" altLang="en-US" sz="1800" b="1"/>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77DF8CB7-3EF7-40DF-B2B3-B461F07465AA}"/>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64515" name="Rectangle 3">
            <a:extLst>
              <a:ext uri="{FF2B5EF4-FFF2-40B4-BE49-F238E27FC236}">
                <a16:creationId xmlns:a16="http://schemas.microsoft.com/office/drawing/2014/main" id="{27373760-3637-4C23-989F-BE8600B4F552}"/>
              </a:ext>
            </a:extLst>
          </p:cNvPr>
          <p:cNvSpPr>
            <a:spLocks noGrp="1" noChangeArrowheads="1"/>
          </p:cNvSpPr>
          <p:nvPr>
            <p:ph type="body" idx="4294967295"/>
          </p:nvPr>
        </p:nvSpPr>
        <p:spPr>
          <a:xfrm>
            <a:off x="1428750" y="1052513"/>
            <a:ext cx="7473950" cy="5616575"/>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2</a:t>
            </a:r>
            <a:r>
              <a:rPr lang="zh-CN" altLang="en-US" sz="1800" b="1"/>
              <a:t>、</a:t>
            </a:r>
            <a:r>
              <a:rPr lang="en-US" altLang="zh-CN" sz="1800" b="1"/>
              <a:t>2015</a:t>
            </a:r>
            <a:r>
              <a:rPr lang="zh-CN" altLang="en-US" sz="1800" b="1"/>
              <a:t>版预算定额与</a:t>
            </a:r>
            <a:r>
              <a:rPr lang="en-US" altLang="zh-CN" sz="1800" b="1"/>
              <a:t>2010</a:t>
            </a:r>
            <a:r>
              <a:rPr lang="zh-CN" altLang="en-US" sz="1800" b="1"/>
              <a:t>年版预算定额相比的变化：</a:t>
            </a:r>
          </a:p>
          <a:p>
            <a:pPr eaLnBrk="1" hangingPunct="1">
              <a:lnSpc>
                <a:spcPts val="2800"/>
              </a:lnSpc>
              <a:spcBef>
                <a:spcPct val="0"/>
              </a:spcBef>
              <a:buFontTx/>
              <a:buNone/>
            </a:pPr>
            <a:r>
              <a:rPr lang="zh-CN" altLang="en-US" sz="1800" b="1"/>
              <a:t>（</a:t>
            </a:r>
            <a:r>
              <a:rPr lang="en-US" altLang="zh-CN" sz="1800" b="1"/>
              <a:t>7</a:t>
            </a:r>
            <a:r>
              <a:rPr lang="zh-CN" altLang="en-US" sz="1800" b="1"/>
              <a:t>）灌注桩基础机械钻孔定额调整步距、增加子目，取消插值法，由原来孔径“</a:t>
            </a:r>
            <a:r>
              <a:rPr lang="en-US" altLang="zh-CN" sz="1800" b="1"/>
              <a:t>1.0m</a:t>
            </a:r>
            <a:r>
              <a:rPr lang="zh-CN" altLang="en-US" sz="1800" b="1"/>
              <a:t>以内、</a:t>
            </a:r>
            <a:r>
              <a:rPr lang="en-US" altLang="zh-CN" sz="1800" b="1"/>
              <a:t>1.5m</a:t>
            </a:r>
            <a:r>
              <a:rPr lang="zh-CN" altLang="en-US" sz="1800" b="1"/>
              <a:t>、</a:t>
            </a:r>
            <a:r>
              <a:rPr lang="en-US" altLang="zh-CN" sz="1800" b="1"/>
              <a:t>2m</a:t>
            </a:r>
            <a:r>
              <a:rPr lang="zh-CN" altLang="en-US" sz="1800" b="1"/>
              <a:t>”</a:t>
            </a:r>
            <a:r>
              <a:rPr lang="en-US" altLang="zh-CN" sz="1800" b="1"/>
              <a:t> 3</a:t>
            </a:r>
            <a:r>
              <a:rPr lang="zh-CN" altLang="en-US" sz="1800" b="1"/>
              <a:t>级分类调整为“</a:t>
            </a:r>
            <a:r>
              <a:rPr lang="en-US" altLang="zh-CN" sz="1800" b="1"/>
              <a:t>1.0m</a:t>
            </a:r>
            <a:r>
              <a:rPr lang="zh-CN" altLang="en-US" sz="1800" b="1"/>
              <a:t>以内～ </a:t>
            </a:r>
            <a:r>
              <a:rPr lang="en-US" altLang="zh-CN" sz="1800" b="1"/>
              <a:t>2.2m</a:t>
            </a:r>
            <a:r>
              <a:rPr lang="zh-CN" altLang="en-US" sz="1800" b="1"/>
              <a:t>以上”</a:t>
            </a:r>
            <a:r>
              <a:rPr lang="en-US" altLang="zh-CN" sz="1800" b="1"/>
              <a:t> 7</a:t>
            </a:r>
            <a:r>
              <a:rPr lang="zh-CN" altLang="en-US" sz="1800" b="1"/>
              <a:t>级分类子目，扩大含盖面，变于使用。</a:t>
            </a:r>
          </a:p>
          <a:p>
            <a:pPr eaLnBrk="1" hangingPunct="1">
              <a:lnSpc>
                <a:spcPts val="2800"/>
              </a:lnSpc>
              <a:spcBef>
                <a:spcPct val="0"/>
              </a:spcBef>
              <a:buFontTx/>
              <a:buNone/>
            </a:pPr>
            <a:r>
              <a:rPr lang="zh-CN" altLang="en-US" sz="1800" b="1"/>
              <a:t>（</a:t>
            </a:r>
            <a:r>
              <a:rPr lang="en-US" altLang="zh-CN" sz="1800" b="1"/>
              <a:t>8</a:t>
            </a:r>
            <a:r>
              <a:rPr lang="zh-CN" altLang="en-US" sz="1800" b="1"/>
              <a:t>）基础垫层面积由原来的“</a:t>
            </a:r>
            <a:r>
              <a:rPr lang="en-US" altLang="zh-CN" sz="1800" b="1"/>
              <a:t>6.0 m2</a:t>
            </a:r>
            <a:r>
              <a:rPr lang="zh-CN" altLang="en-US" sz="1800" b="1"/>
              <a:t>以内～</a:t>
            </a:r>
            <a:r>
              <a:rPr lang="en-US" altLang="zh-CN" sz="1800" b="1"/>
              <a:t>9 m2</a:t>
            </a:r>
            <a:r>
              <a:rPr lang="zh-CN" altLang="en-US" sz="1800" b="1"/>
              <a:t>以上”</a:t>
            </a:r>
            <a:r>
              <a:rPr lang="en-US" altLang="zh-CN" sz="1800" b="1"/>
              <a:t> 3</a:t>
            </a:r>
            <a:r>
              <a:rPr lang="zh-CN" altLang="en-US" sz="1800" b="1"/>
              <a:t>级分类调增到“</a:t>
            </a:r>
            <a:r>
              <a:rPr lang="en-US" altLang="zh-CN" sz="1800" b="1"/>
              <a:t>6.0m2</a:t>
            </a:r>
            <a:r>
              <a:rPr lang="zh-CN" altLang="en-US" sz="1800" b="1"/>
              <a:t>以内～</a:t>
            </a:r>
            <a:r>
              <a:rPr lang="en-US" altLang="zh-CN" sz="1800" b="1"/>
              <a:t>50.0m2</a:t>
            </a:r>
            <a:r>
              <a:rPr lang="zh-CN" altLang="en-US" sz="1800" b="1"/>
              <a:t>以上”</a:t>
            </a:r>
            <a:r>
              <a:rPr lang="en-US" altLang="zh-CN" sz="1800" b="1"/>
              <a:t>5</a:t>
            </a:r>
            <a:r>
              <a:rPr lang="zh-CN" altLang="en-US" sz="1800" b="1"/>
              <a:t>级分类子目。</a:t>
            </a:r>
            <a:endParaRPr lang="en-US" altLang="zh-CN" sz="1800" b="1"/>
          </a:p>
          <a:p>
            <a:pPr eaLnBrk="1" hangingPunct="1">
              <a:lnSpc>
                <a:spcPts val="2800"/>
              </a:lnSpc>
              <a:spcBef>
                <a:spcPct val="0"/>
              </a:spcBef>
              <a:buFontTx/>
              <a:buNone/>
            </a:pPr>
            <a:r>
              <a:rPr lang="zh-CN" altLang="en-US" sz="1800" b="1"/>
              <a:t>（</a:t>
            </a:r>
            <a:r>
              <a:rPr lang="en-US" altLang="zh-CN" sz="1800" b="1"/>
              <a:t>9</a:t>
            </a:r>
            <a:r>
              <a:rPr lang="zh-CN" altLang="en-US" sz="1800" b="1"/>
              <a:t>）单列基础联系梁，以每个联系梁“</a:t>
            </a:r>
            <a:r>
              <a:rPr lang="en-US" altLang="zh-CN" sz="1800" b="1"/>
              <a:t>20m3</a:t>
            </a:r>
            <a:r>
              <a:rPr lang="zh-CN" altLang="en-US" sz="1800" b="1"/>
              <a:t>以内～</a:t>
            </a:r>
            <a:r>
              <a:rPr lang="en-US" altLang="zh-CN" sz="1800" b="1"/>
              <a:t>40m3</a:t>
            </a:r>
            <a:r>
              <a:rPr lang="zh-CN" altLang="en-US" sz="1800" b="1"/>
              <a:t>以上”</a:t>
            </a:r>
            <a:r>
              <a:rPr lang="en-US" altLang="zh-CN" sz="1800" b="1"/>
              <a:t>3</a:t>
            </a:r>
            <a:r>
              <a:rPr lang="zh-CN" altLang="en-US" sz="1800" b="1"/>
              <a:t>级分类子目。</a:t>
            </a:r>
          </a:p>
          <a:p>
            <a:pPr eaLnBrk="1" hangingPunct="1">
              <a:lnSpc>
                <a:spcPts val="2800"/>
              </a:lnSpc>
              <a:buFontTx/>
              <a:buNone/>
            </a:pPr>
            <a:r>
              <a:rPr lang="zh-CN" altLang="en-US" sz="1800" b="1"/>
              <a:t>（</a:t>
            </a:r>
            <a:r>
              <a:rPr lang="en-US" altLang="zh-CN" sz="1800" b="1"/>
              <a:t>10</a:t>
            </a:r>
            <a:r>
              <a:rPr lang="zh-CN" altLang="en-US" sz="1800" b="1"/>
              <a:t>）护坡增加混凝土喷射护坡子目，分为挂网和喷射混凝土子目。</a:t>
            </a:r>
            <a:endParaRPr lang="en-US" altLang="zh-CN" sz="1800" b="1"/>
          </a:p>
          <a:p>
            <a:pPr eaLnBrk="1" hangingPunct="1">
              <a:lnSpc>
                <a:spcPts val="2800"/>
              </a:lnSpc>
              <a:buFontTx/>
              <a:buNone/>
            </a:pPr>
            <a:r>
              <a:rPr lang="zh-CN" altLang="en-US" sz="1800" b="1"/>
              <a:t>（</a:t>
            </a:r>
            <a:r>
              <a:rPr lang="en-US" altLang="zh-CN" sz="1800" b="1"/>
              <a:t>11</a:t>
            </a:r>
            <a:r>
              <a:rPr lang="zh-CN" altLang="en-US" sz="1800" b="1"/>
              <a:t>）岩石锚杆基础钻孔浇灌步距由原来“</a:t>
            </a:r>
            <a:r>
              <a:rPr lang="en-US" altLang="zh-CN" sz="1800" b="1"/>
              <a:t>3.0m</a:t>
            </a:r>
            <a:r>
              <a:rPr lang="zh-CN" altLang="en-US" sz="1800" b="1"/>
              <a:t>以内～ </a:t>
            </a:r>
            <a:r>
              <a:rPr lang="en-US" altLang="zh-CN" sz="1800" b="1"/>
              <a:t>8 m</a:t>
            </a:r>
            <a:r>
              <a:rPr lang="zh-CN" altLang="en-US" sz="1800" b="1"/>
              <a:t>以上”</a:t>
            </a:r>
            <a:r>
              <a:rPr lang="en-US" altLang="zh-CN" sz="1800" b="1"/>
              <a:t> 7</a:t>
            </a:r>
            <a:r>
              <a:rPr lang="zh-CN" altLang="en-US" sz="1800" b="1"/>
              <a:t>级分类调整为“</a:t>
            </a:r>
            <a:r>
              <a:rPr lang="en-US" altLang="zh-CN" sz="1800" b="1"/>
              <a:t>2m</a:t>
            </a:r>
            <a:r>
              <a:rPr lang="zh-CN" altLang="en-US" sz="1800" b="1"/>
              <a:t>、</a:t>
            </a:r>
            <a:r>
              <a:rPr lang="en-US" altLang="zh-CN" sz="1800" b="1"/>
              <a:t>4m</a:t>
            </a:r>
            <a:r>
              <a:rPr lang="zh-CN" altLang="en-US" sz="1800" b="1"/>
              <a:t>、</a:t>
            </a:r>
            <a:r>
              <a:rPr lang="en-US" altLang="zh-CN" sz="1800" b="1"/>
              <a:t>6m</a:t>
            </a:r>
            <a:r>
              <a:rPr lang="zh-CN" altLang="en-US" sz="1800" b="1"/>
              <a:t>、</a:t>
            </a:r>
            <a:r>
              <a:rPr lang="en-US" altLang="zh-CN" sz="1800" b="1"/>
              <a:t>8 m</a:t>
            </a:r>
            <a:r>
              <a:rPr lang="zh-CN" altLang="en-US" sz="1800" b="1"/>
              <a:t>以内和</a:t>
            </a:r>
            <a:r>
              <a:rPr lang="en-US" altLang="zh-CN" sz="1800" b="1"/>
              <a:t>8 m</a:t>
            </a:r>
            <a:r>
              <a:rPr lang="zh-CN" altLang="en-US" sz="1800" b="1"/>
              <a:t>以上”</a:t>
            </a:r>
            <a:r>
              <a:rPr lang="en-US" altLang="zh-CN" sz="1800" b="1"/>
              <a:t> 5</a:t>
            </a:r>
            <a:r>
              <a:rPr lang="zh-CN" altLang="en-US" sz="1800" b="1"/>
              <a:t>级分类子目。</a:t>
            </a:r>
            <a:endParaRPr lang="en-US" altLang="zh-CN" sz="1800" b="1"/>
          </a:p>
          <a:p>
            <a:pPr eaLnBrk="1" hangingPunct="1">
              <a:lnSpc>
                <a:spcPts val="2800"/>
              </a:lnSpc>
              <a:buFontTx/>
              <a:buNone/>
            </a:pPr>
            <a:r>
              <a:rPr lang="zh-CN" altLang="en-US" sz="1800" b="1"/>
              <a:t>（</a:t>
            </a:r>
            <a:r>
              <a:rPr lang="en-US" altLang="zh-CN" sz="1800" b="1"/>
              <a:t>12</a:t>
            </a:r>
            <a:r>
              <a:rPr lang="zh-CN" altLang="en-US" sz="1800" b="1"/>
              <a:t>）取消岩石基础子目。</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0FDDDB14-ACE4-41FE-9D5A-F1FF77EADE50}"/>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65539" name="Rectangle 3">
            <a:extLst>
              <a:ext uri="{FF2B5EF4-FFF2-40B4-BE49-F238E27FC236}">
                <a16:creationId xmlns:a16="http://schemas.microsoft.com/office/drawing/2014/main" id="{85326F06-F962-47F0-B7EB-E271A5B23DBD}"/>
              </a:ext>
            </a:extLst>
          </p:cNvPr>
          <p:cNvSpPr>
            <a:spLocks noGrp="1" noChangeArrowheads="1"/>
          </p:cNvSpPr>
          <p:nvPr>
            <p:ph type="body" idx="4294967295"/>
          </p:nvPr>
        </p:nvSpPr>
        <p:spPr>
          <a:xfrm>
            <a:off x="1428750" y="1196975"/>
            <a:ext cx="7473950" cy="5111750"/>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3</a:t>
            </a:r>
            <a:r>
              <a:rPr lang="zh-CN" altLang="en-US" sz="1800" b="1"/>
              <a:t>、主要说明</a:t>
            </a:r>
            <a:endParaRPr lang="en-US" altLang="zh-CN" sz="1800" b="1"/>
          </a:p>
          <a:p>
            <a:pPr>
              <a:lnSpc>
                <a:spcPts val="2800"/>
              </a:lnSpc>
              <a:buFontTx/>
              <a:buNone/>
            </a:pPr>
            <a:r>
              <a:rPr lang="zh-CN" altLang="en-US" sz="1800" b="1"/>
              <a:t>（</a:t>
            </a:r>
            <a:r>
              <a:rPr lang="en-US" altLang="zh-CN" sz="1800" b="1"/>
              <a:t>1</a:t>
            </a:r>
            <a:r>
              <a:rPr lang="zh-CN" altLang="en-US" sz="1800" b="1"/>
              <a:t>）桩基础超灌量</a:t>
            </a:r>
          </a:p>
          <a:p>
            <a:pPr>
              <a:lnSpc>
                <a:spcPts val="2800"/>
              </a:lnSpc>
              <a:buFontTx/>
              <a:buNone/>
            </a:pPr>
            <a:r>
              <a:rPr lang="en-US" altLang="zh-CN" sz="1800" b="1"/>
              <a:t>       </a:t>
            </a:r>
            <a:r>
              <a:rPr lang="zh-CN" altLang="en-US" sz="1800" b="1"/>
              <a:t>引起桩基础的超灌量的原因：</a:t>
            </a:r>
          </a:p>
          <a:p>
            <a:pPr>
              <a:lnSpc>
                <a:spcPts val="2800"/>
              </a:lnSpc>
              <a:buFont typeface="Wingdings" panose="05000000000000000000" pitchFamily="2" charset="2"/>
              <a:buChar char="Ø"/>
            </a:pPr>
            <a:r>
              <a:rPr lang="zh-CN" altLang="en-US" sz="1800" b="1"/>
              <a:t>各种桩基础的桩孔在形成时，孔径、孔深不可能象设计图纸那样的理想状态下标准，同时，规范要求孔径、桩深不得小于设计值；</a:t>
            </a:r>
          </a:p>
          <a:p>
            <a:pPr>
              <a:lnSpc>
                <a:spcPts val="2800"/>
              </a:lnSpc>
              <a:buFont typeface="Wingdings" panose="05000000000000000000" pitchFamily="2" charset="2"/>
              <a:buChar char="Ø"/>
            </a:pPr>
            <a:r>
              <a:rPr lang="zh-CN" altLang="en-US" sz="1800" b="1"/>
              <a:t>各种现浇混凝土桩基础是“以土代模”</a:t>
            </a:r>
            <a:r>
              <a:rPr lang="en-US" altLang="zh-CN" sz="1800" b="1"/>
              <a:t>(</a:t>
            </a:r>
            <a:r>
              <a:rPr lang="zh-CN" altLang="en-US" sz="1800" b="1"/>
              <a:t>是以原状土为模板</a:t>
            </a:r>
            <a:r>
              <a:rPr lang="en-US" altLang="zh-CN" sz="1800" b="1"/>
              <a:t>)</a:t>
            </a:r>
            <a:r>
              <a:rPr lang="zh-CN" altLang="en-US" sz="1800" b="1"/>
              <a:t>，在浇制混凝土时，混凝土会向”四壁”渗透</a:t>
            </a:r>
            <a:r>
              <a:rPr lang="en-US" altLang="zh-CN" sz="1800" b="1"/>
              <a:t>(</a:t>
            </a:r>
            <a:r>
              <a:rPr lang="zh-CN" altLang="en-US" sz="1800" b="1"/>
              <a:t>桩基础就是利用这个来增加混凝土与地基的摩擦</a:t>
            </a:r>
            <a:r>
              <a:rPr lang="en-US" altLang="zh-CN" sz="1800" b="1"/>
              <a:t>)</a:t>
            </a:r>
            <a:r>
              <a:rPr lang="zh-CN" altLang="en-US" sz="1800" b="1"/>
              <a:t>。</a:t>
            </a:r>
          </a:p>
          <a:p>
            <a:pPr>
              <a:lnSpc>
                <a:spcPts val="2800"/>
              </a:lnSpc>
              <a:buFontTx/>
              <a:buNone/>
            </a:pPr>
            <a:r>
              <a:rPr lang="en-US" altLang="zh-CN" sz="1800" b="1"/>
              <a:t>     </a:t>
            </a:r>
            <a:r>
              <a:rPr lang="zh-CN" altLang="en-US" sz="1800" b="1"/>
              <a:t>两种原因造成实际混凝土浇制工程量超过设计工程量，而超出部分同时形成工程的主体。在计算工程量时，应包含超灌量。</a:t>
            </a:r>
          </a:p>
          <a:p>
            <a:pPr>
              <a:lnSpc>
                <a:spcPts val="2800"/>
              </a:lnSpc>
              <a:spcBef>
                <a:spcPts val="1200"/>
              </a:spcBef>
              <a:buFontTx/>
              <a:buNone/>
            </a:pPr>
            <a:endParaRPr lang="zh-CN" altLang="en-US" sz="1800" b="1"/>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08066900-7916-49D7-96F1-27ADF6025305}"/>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66563" name="Rectangle 3">
            <a:extLst>
              <a:ext uri="{FF2B5EF4-FFF2-40B4-BE49-F238E27FC236}">
                <a16:creationId xmlns:a16="http://schemas.microsoft.com/office/drawing/2014/main" id="{FFFD435D-E142-452A-82D5-2C9960795C1E}"/>
              </a:ext>
            </a:extLst>
          </p:cNvPr>
          <p:cNvSpPr>
            <a:spLocks noGrp="1" noChangeArrowheads="1"/>
          </p:cNvSpPr>
          <p:nvPr>
            <p:ph type="body" idx="4294967295"/>
          </p:nvPr>
        </p:nvSpPr>
        <p:spPr>
          <a:xfrm>
            <a:off x="1428750" y="1196975"/>
            <a:ext cx="7473950" cy="5111750"/>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3</a:t>
            </a:r>
            <a:r>
              <a:rPr lang="zh-CN" altLang="en-US" sz="1800" b="1"/>
              <a:t>、主要说明</a:t>
            </a:r>
            <a:endParaRPr lang="en-US" altLang="zh-CN" sz="1800" b="1"/>
          </a:p>
          <a:p>
            <a:pPr>
              <a:lnSpc>
                <a:spcPts val="2800"/>
              </a:lnSpc>
              <a:buFontTx/>
              <a:buNone/>
            </a:pPr>
            <a:r>
              <a:rPr lang="zh-CN" altLang="en-US" sz="1800" b="1"/>
              <a:t>（</a:t>
            </a:r>
            <a:r>
              <a:rPr lang="en-US" altLang="zh-CN" sz="1800" b="1"/>
              <a:t>1</a:t>
            </a:r>
            <a:r>
              <a:rPr lang="zh-CN" altLang="en-US" sz="1800" b="1"/>
              <a:t>）桩基础超灌量</a:t>
            </a:r>
          </a:p>
          <a:p>
            <a:pPr>
              <a:lnSpc>
                <a:spcPts val="2800"/>
              </a:lnSpc>
              <a:buFontTx/>
              <a:buNone/>
            </a:pPr>
            <a:r>
              <a:rPr lang="en-US" altLang="zh-CN" sz="1800" b="1"/>
              <a:t>      </a:t>
            </a:r>
            <a:r>
              <a:rPr lang="zh-CN" altLang="en-US" sz="1800" b="1"/>
              <a:t>在计算工程量时，应包含超灌量，如果设计没有明确超灌量，应如下原则计算超灌量。</a:t>
            </a:r>
            <a:endParaRPr lang="en-US" altLang="zh-CN" sz="1800" b="1"/>
          </a:p>
          <a:p>
            <a:pPr>
              <a:lnSpc>
                <a:spcPts val="2800"/>
              </a:lnSpc>
              <a:buFontTx/>
              <a:buNone/>
            </a:pPr>
            <a:r>
              <a:rPr lang="zh-CN" altLang="en-US" sz="1800" b="1"/>
              <a:t>      施工工程量</a:t>
            </a:r>
            <a:r>
              <a:rPr lang="en-US" altLang="zh-CN" sz="1800" b="1"/>
              <a:t>=</a:t>
            </a:r>
            <a:r>
              <a:rPr lang="zh-CN" altLang="en-US" sz="1800" b="1"/>
              <a:t>设计量×</a:t>
            </a:r>
            <a:r>
              <a:rPr lang="en-US" altLang="zh-CN" sz="1800" b="1"/>
              <a:t>(1+</a:t>
            </a:r>
            <a:r>
              <a:rPr lang="zh-CN" altLang="en-US" sz="1800" b="1"/>
              <a:t>超灌量</a:t>
            </a:r>
            <a:r>
              <a:rPr lang="en-US" altLang="zh-CN" sz="1800" b="1"/>
              <a:t>)</a:t>
            </a:r>
            <a:r>
              <a:rPr lang="zh-CN" altLang="en-US" sz="1800" b="1"/>
              <a:t>，但不包含损耗量。</a:t>
            </a:r>
            <a:endParaRPr lang="en-US" altLang="zh-CN" sz="1800" b="1"/>
          </a:p>
          <a:p>
            <a:r>
              <a:rPr lang="zh-CN" altLang="en-US" sz="1800" b="1"/>
              <a:t>灌注桩基础：超灌量为设计计算量的</a:t>
            </a:r>
            <a:r>
              <a:rPr lang="en-US" altLang="zh-CN" sz="1800" b="1"/>
              <a:t>17%</a:t>
            </a:r>
            <a:r>
              <a:rPr lang="zh-CN" altLang="en-US" sz="1800" b="1"/>
              <a:t>。</a:t>
            </a:r>
          </a:p>
          <a:p>
            <a:r>
              <a:rPr lang="zh-CN" altLang="en-US" sz="1800" b="1"/>
              <a:t>挖孔基础：超灌量为设计计算量的</a:t>
            </a:r>
            <a:r>
              <a:rPr lang="en-US" altLang="zh-CN" sz="1800" b="1"/>
              <a:t>7%</a:t>
            </a:r>
            <a:r>
              <a:rPr lang="zh-CN" altLang="en-US" sz="1800" b="1"/>
              <a:t>。</a:t>
            </a:r>
          </a:p>
          <a:p>
            <a:r>
              <a:rPr lang="zh-CN" altLang="en-US" sz="1800" b="1"/>
              <a:t>岩石灌浆基础：超灌量为设计计算量的</a:t>
            </a:r>
            <a:r>
              <a:rPr lang="en-US" altLang="zh-CN" sz="1800" b="1"/>
              <a:t>8%</a:t>
            </a:r>
            <a:r>
              <a:rPr lang="zh-CN" altLang="en-US" sz="1800" b="1"/>
              <a:t>。</a:t>
            </a:r>
          </a:p>
          <a:p>
            <a:r>
              <a:rPr lang="zh-CN" altLang="en-US" sz="1800" b="1"/>
              <a:t>现浇护壁：超灌量为现浇护壁设计计算量的</a:t>
            </a:r>
            <a:r>
              <a:rPr lang="en-US" altLang="zh-CN" sz="1800" b="1"/>
              <a:t>17%</a:t>
            </a:r>
            <a:r>
              <a:rPr lang="zh-CN" altLang="en-US" sz="1800" b="1"/>
              <a:t>。</a:t>
            </a:r>
          </a:p>
          <a:p>
            <a:r>
              <a:rPr lang="zh-CN" altLang="en-US" sz="1800" b="1"/>
              <a:t>挖孔基础若采用人工挖孔基础护壁时不计算超灌量。</a:t>
            </a:r>
          </a:p>
          <a:p>
            <a:pPr>
              <a:lnSpc>
                <a:spcPts val="2800"/>
              </a:lnSpc>
              <a:spcBef>
                <a:spcPts val="1200"/>
              </a:spcBef>
              <a:buFontTx/>
              <a:buNone/>
            </a:pPr>
            <a:endParaRPr lang="zh-CN" altLang="en-US" sz="1800" b="1"/>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EA4B4C1F-7809-4D55-9E1D-31D4AEA95D0C}"/>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67587" name="Rectangle 3">
            <a:extLst>
              <a:ext uri="{FF2B5EF4-FFF2-40B4-BE49-F238E27FC236}">
                <a16:creationId xmlns:a16="http://schemas.microsoft.com/office/drawing/2014/main" id="{45560171-1B0C-4243-B214-B29A514AA4DB}"/>
              </a:ext>
            </a:extLst>
          </p:cNvPr>
          <p:cNvSpPr>
            <a:spLocks noGrp="1" noChangeArrowheads="1"/>
          </p:cNvSpPr>
          <p:nvPr>
            <p:ph type="body" idx="4294967295"/>
          </p:nvPr>
        </p:nvSpPr>
        <p:spPr>
          <a:xfrm>
            <a:off x="1428750" y="1196975"/>
            <a:ext cx="7715250" cy="5111750"/>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eaLnBrk="1" hangingPunct="1">
              <a:lnSpc>
                <a:spcPct val="105000"/>
              </a:lnSpc>
              <a:buFontTx/>
              <a:buNone/>
            </a:pPr>
            <a:r>
              <a:rPr lang="en-US" altLang="zh-CN" sz="1800" b="1"/>
              <a:t>3</a:t>
            </a:r>
            <a:r>
              <a:rPr lang="zh-CN" altLang="en-US" sz="1800" b="1"/>
              <a:t>、主要说明</a:t>
            </a:r>
            <a:endParaRPr lang="en-US" altLang="zh-CN" sz="1800" b="1"/>
          </a:p>
          <a:p>
            <a:pPr algn="just">
              <a:lnSpc>
                <a:spcPts val="2400"/>
              </a:lnSpc>
              <a:buFontTx/>
              <a:buNone/>
            </a:pPr>
            <a:r>
              <a:rPr lang="zh-CN" altLang="en-US" sz="1800" b="1"/>
              <a:t>（</a:t>
            </a:r>
            <a:r>
              <a:rPr lang="en-US" altLang="zh-CN" sz="1800" b="1"/>
              <a:t>2</a:t>
            </a:r>
            <a:r>
              <a:rPr lang="zh-CN" altLang="en-US" sz="1800" b="1"/>
              <a:t>）系数调整： </a:t>
            </a:r>
            <a:endParaRPr lang="en-US" altLang="zh-CN" sz="1800" b="1"/>
          </a:p>
          <a:p>
            <a:pPr algn="just">
              <a:lnSpc>
                <a:spcPts val="2400"/>
              </a:lnSpc>
              <a:buFontTx/>
              <a:buNone/>
            </a:pPr>
            <a:r>
              <a:rPr lang="en-US" altLang="zh-CN" sz="1800" b="1"/>
              <a:t>1</a:t>
            </a:r>
            <a:r>
              <a:rPr lang="zh-CN" altLang="en-US" sz="1800" b="1"/>
              <a:t>）“混凝土搅拌及浇制（包括商品混凝土浇制）”定额是按照有筋基础计算的，若为无筋基础时定额乘以</a:t>
            </a:r>
            <a:r>
              <a:rPr lang="en-US" altLang="zh-CN" sz="1800" b="1"/>
              <a:t>0.95 </a:t>
            </a:r>
            <a:r>
              <a:rPr lang="zh-CN" altLang="en-US" sz="1800" b="1"/>
              <a:t>的系数。</a:t>
            </a:r>
            <a:endParaRPr lang="en-US" altLang="zh-CN" sz="1800" b="1"/>
          </a:p>
          <a:p>
            <a:pPr algn="just">
              <a:lnSpc>
                <a:spcPts val="2400"/>
              </a:lnSpc>
              <a:buFontTx/>
              <a:buNone/>
            </a:pPr>
            <a:r>
              <a:rPr lang="en-US" altLang="zh-CN" sz="1800" b="1"/>
              <a:t>2</a:t>
            </a:r>
            <a:r>
              <a:rPr lang="zh-CN" altLang="en-US" sz="1800" b="1"/>
              <a:t>）“混凝土搅拌及浇制（包括商品混凝土浇制）”定额是按照有筋和有模板基础考虑的，有关人工、材料、机械系数调整见表</a:t>
            </a:r>
            <a:r>
              <a:rPr lang="en-US" altLang="zh-CN" sz="1800" b="1"/>
              <a:t>3-3</a:t>
            </a:r>
            <a:r>
              <a:rPr lang="zh-CN" altLang="en-US" sz="1800" b="1"/>
              <a:t>。</a:t>
            </a:r>
            <a:r>
              <a:rPr lang="en-US" altLang="zh-CN" sz="1800" b="1"/>
              <a:t> A</a:t>
            </a:r>
            <a:r>
              <a:rPr lang="zh-CN" altLang="en-US" sz="1800" b="1"/>
              <a:t>、表中无模板原状土基础，是指坑深</a:t>
            </a:r>
            <a:r>
              <a:rPr lang="en-US" altLang="zh-CN" sz="1800" b="1"/>
              <a:t>5</a:t>
            </a:r>
            <a:r>
              <a:rPr lang="zh-CN" altLang="en-US" sz="1800" b="1"/>
              <a:t>米以内的挖孔基础，坑深</a:t>
            </a:r>
            <a:r>
              <a:rPr lang="en-US" altLang="zh-CN" sz="1800" b="1"/>
              <a:t>5</a:t>
            </a:r>
            <a:r>
              <a:rPr lang="zh-CN" altLang="en-US" sz="1800" b="1"/>
              <a:t>米以上不适用该调整系数。</a:t>
            </a:r>
            <a:r>
              <a:rPr lang="en-US" altLang="zh-CN" sz="1800" b="1"/>
              <a:t> B</a:t>
            </a:r>
            <a:r>
              <a:rPr lang="zh-CN" altLang="en-US" sz="1800" b="1"/>
              <a:t>、表中系数同时发生时，如调整的计算基数相同时，根据总说明的相关规定，增加系数相加。调整的计算基数不同的，分别计算调整。</a:t>
            </a:r>
            <a:r>
              <a:rPr lang="en-US" altLang="zh-CN" sz="1800" b="1"/>
              <a:t>C</a:t>
            </a:r>
            <a:r>
              <a:rPr lang="zh-CN" altLang="en-US" sz="1800" b="1"/>
              <a:t>、基础立柱、承台、联梁高出地面</a:t>
            </a:r>
            <a:r>
              <a:rPr lang="en-US" altLang="zh-CN" sz="1800" b="1"/>
              <a:t>1.0m</a:t>
            </a:r>
            <a:r>
              <a:rPr lang="zh-CN" altLang="en-US" sz="1800" b="1"/>
              <a:t>以上，需要搭设平台时，定额调整</a:t>
            </a:r>
            <a:r>
              <a:rPr lang="en-US" altLang="zh-CN" sz="1800" b="1"/>
              <a:t>1.2</a:t>
            </a:r>
            <a:r>
              <a:rPr lang="zh-CN" altLang="en-US" sz="1800" b="1"/>
              <a:t>系数，工程量为基础立柱、承台、联梁的混凝土方量。</a:t>
            </a:r>
            <a:endParaRPr lang="en-US" altLang="zh-CN" sz="1800" b="1"/>
          </a:p>
          <a:p>
            <a:pPr>
              <a:lnSpc>
                <a:spcPts val="2800"/>
              </a:lnSpc>
              <a:buFontTx/>
              <a:buNone/>
            </a:pPr>
            <a:endParaRPr lang="zh-CN" altLang="en-US" sz="1800" b="1"/>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D531E777-BFF0-46D8-99BE-93A20BEE06B6}"/>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68611" name="Rectangle 3">
            <a:extLst>
              <a:ext uri="{FF2B5EF4-FFF2-40B4-BE49-F238E27FC236}">
                <a16:creationId xmlns:a16="http://schemas.microsoft.com/office/drawing/2014/main" id="{381D4C48-6250-4EDC-8432-F4ED7C427C3B}"/>
              </a:ext>
            </a:extLst>
          </p:cNvPr>
          <p:cNvSpPr>
            <a:spLocks noGrp="1" noChangeArrowheads="1"/>
          </p:cNvSpPr>
          <p:nvPr>
            <p:ph type="body" idx="4294967295"/>
          </p:nvPr>
        </p:nvSpPr>
        <p:spPr>
          <a:xfrm>
            <a:off x="1428750" y="1196975"/>
            <a:ext cx="7473950" cy="5111750"/>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800"/>
              </a:lnSpc>
              <a:spcBef>
                <a:spcPts val="1200"/>
              </a:spcBef>
              <a:buFontTx/>
              <a:buNone/>
            </a:pPr>
            <a:r>
              <a:rPr lang="zh-CN" altLang="en-US" sz="1800" b="1"/>
              <a:t>（</a:t>
            </a:r>
            <a:r>
              <a:rPr lang="en-US" altLang="zh-CN" sz="1800" b="1"/>
              <a:t>1</a:t>
            </a:r>
            <a:r>
              <a:rPr lang="zh-CN" altLang="en-US" sz="1800" b="1"/>
              <a:t>）预制基础：指底盘、套筒、卡盘、拉线盘和混凝土装配式基础安装</a:t>
            </a:r>
            <a:endParaRPr lang="en-US" altLang="zh-CN" sz="1800" b="1"/>
          </a:p>
          <a:p>
            <a:pPr>
              <a:lnSpc>
                <a:spcPts val="2400"/>
              </a:lnSpc>
              <a:spcBef>
                <a:spcPts val="1200"/>
              </a:spcBef>
              <a:buFontTx/>
              <a:buNone/>
            </a:pPr>
            <a:r>
              <a:rPr lang="en-US" altLang="zh-CN" sz="1800" b="1"/>
              <a:t>       A</a:t>
            </a:r>
            <a:r>
              <a:rPr lang="zh-CN" altLang="en-US" sz="1800" b="1"/>
              <a:t>、底盘安装</a:t>
            </a:r>
          </a:p>
          <a:p>
            <a:pPr>
              <a:lnSpc>
                <a:spcPts val="2400"/>
              </a:lnSpc>
              <a:spcBef>
                <a:spcPts val="600"/>
              </a:spcBef>
              <a:buFont typeface="Wingdings" panose="05000000000000000000" pitchFamily="2" charset="2"/>
              <a:buChar char="Ø"/>
            </a:pPr>
            <a:r>
              <a:rPr lang="zh-CN" altLang="en-US" sz="1800" b="1"/>
              <a:t>工作内容：底盘坑口移动，吊装，操平，找正，培土和工器具移运。</a:t>
            </a:r>
          </a:p>
          <a:p>
            <a:r>
              <a:rPr lang="zh-CN" altLang="en-US" sz="1800" b="1"/>
              <a:t>工程量计算规则：底盘安装以“基”为计量单位。</a:t>
            </a:r>
            <a:endParaRPr lang="en-US" altLang="zh-CN" sz="1800" b="1"/>
          </a:p>
          <a:p>
            <a:r>
              <a:rPr lang="zh-CN" altLang="en-US" sz="1800" b="1"/>
              <a:t>底盘安装定额中，如遇有绞结连接的底盘，定额套用相应子目人工调整</a:t>
            </a:r>
            <a:r>
              <a:rPr lang="en-US" altLang="zh-CN" sz="1800" b="1"/>
              <a:t>2.0 </a:t>
            </a:r>
            <a:r>
              <a:rPr lang="zh-CN" altLang="en-US" sz="1800" b="1"/>
              <a:t>的系数。</a:t>
            </a:r>
          </a:p>
          <a:p>
            <a:r>
              <a:rPr lang="zh-CN" altLang="en-US" sz="1800" b="1"/>
              <a:t>底盘安装中的“每块重量”，按每组各块重量加权平均的原则计算。三联杆的预制基础安装定额，套相应的单杆定额乘以</a:t>
            </a:r>
            <a:r>
              <a:rPr lang="en-US" altLang="zh-CN" sz="1800" b="1"/>
              <a:t>2.5 </a:t>
            </a:r>
            <a:r>
              <a:rPr lang="zh-CN" altLang="en-US" sz="1800" b="1"/>
              <a:t>的系数。</a:t>
            </a:r>
          </a:p>
          <a:p>
            <a:r>
              <a:rPr lang="zh-CN" altLang="en-US" sz="1800" b="1"/>
              <a:t>底盘安装定额中，如组合块数（每组或每基）超过子目的规定时可按单块同重量和相应组合块的倍数调整定额。</a:t>
            </a:r>
          </a:p>
          <a:p>
            <a:pPr>
              <a:lnSpc>
                <a:spcPts val="2400"/>
              </a:lnSpc>
              <a:spcBef>
                <a:spcPts val="600"/>
              </a:spcBef>
              <a:buFont typeface="Wingdings" panose="05000000000000000000" pitchFamily="2" charset="2"/>
              <a:buChar char="Ø"/>
            </a:pPr>
            <a:r>
              <a:rPr lang="zh-CN" altLang="en-US" sz="1800" b="1"/>
              <a:t>未计价材料：混凝土底盘、螺栓</a:t>
            </a:r>
          </a:p>
          <a:p>
            <a:pPr>
              <a:lnSpc>
                <a:spcPts val="2400"/>
              </a:lnSpc>
              <a:spcBef>
                <a:spcPts val="600"/>
              </a:spcBef>
              <a:buFontTx/>
              <a:buNone/>
            </a:pPr>
            <a:endParaRPr lang="zh-CN" altLang="en-US" sz="1800" b="1"/>
          </a:p>
          <a:p>
            <a:pPr>
              <a:lnSpc>
                <a:spcPts val="2800"/>
              </a:lnSpc>
              <a:spcBef>
                <a:spcPts val="1200"/>
              </a:spcBef>
              <a:buFontTx/>
              <a:buNone/>
            </a:pPr>
            <a:endParaRPr lang="zh-CN" altLang="en-US" sz="1800"/>
          </a:p>
          <a:p>
            <a:pPr>
              <a:lnSpc>
                <a:spcPts val="2800"/>
              </a:lnSpc>
              <a:spcBef>
                <a:spcPts val="1200"/>
              </a:spcBef>
              <a:buFontTx/>
              <a:buNone/>
            </a:pPr>
            <a:endParaRPr lang="zh-CN" altLang="en-US" sz="1800" b="1"/>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7BF99004-ADF8-4CC6-BC39-A1EAF689D571}"/>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69635" name="Rectangle 3">
            <a:extLst>
              <a:ext uri="{FF2B5EF4-FFF2-40B4-BE49-F238E27FC236}">
                <a16:creationId xmlns:a16="http://schemas.microsoft.com/office/drawing/2014/main" id="{4A3BC22F-08A2-448C-8FCA-EAD3A5AA5AB3}"/>
              </a:ext>
            </a:extLst>
          </p:cNvPr>
          <p:cNvSpPr>
            <a:spLocks noGrp="1" noChangeArrowheads="1"/>
          </p:cNvSpPr>
          <p:nvPr>
            <p:ph type="body" idx="4294967295"/>
          </p:nvPr>
        </p:nvSpPr>
        <p:spPr>
          <a:xfrm>
            <a:off x="1428750" y="1196975"/>
            <a:ext cx="7473950" cy="5111750"/>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500"/>
              </a:lnSpc>
              <a:spcBef>
                <a:spcPts val="1200"/>
              </a:spcBef>
              <a:buFontTx/>
              <a:buNone/>
            </a:pPr>
            <a:r>
              <a:rPr lang="zh-CN" altLang="en-US" sz="1800" b="1"/>
              <a:t>（</a:t>
            </a:r>
            <a:r>
              <a:rPr lang="en-US" altLang="zh-CN" sz="1800" b="1"/>
              <a:t>1</a:t>
            </a:r>
            <a:r>
              <a:rPr lang="zh-CN" altLang="en-US" sz="1800" b="1"/>
              <a:t>）预制基础</a:t>
            </a:r>
            <a:endParaRPr lang="en-US" altLang="zh-CN" sz="1800" b="1"/>
          </a:p>
          <a:p>
            <a:pPr>
              <a:lnSpc>
                <a:spcPts val="2500"/>
              </a:lnSpc>
              <a:spcBef>
                <a:spcPct val="0"/>
              </a:spcBef>
              <a:buFontTx/>
              <a:buNone/>
            </a:pPr>
            <a:r>
              <a:rPr lang="en-US" altLang="zh-CN" sz="1800" b="1"/>
              <a:t>      B</a:t>
            </a:r>
            <a:r>
              <a:rPr lang="zh-CN" altLang="en-US" sz="1800" b="1"/>
              <a:t>、套筒安装</a:t>
            </a:r>
          </a:p>
          <a:p>
            <a:pPr>
              <a:lnSpc>
                <a:spcPts val="2500"/>
              </a:lnSpc>
              <a:buFont typeface="Wingdings" panose="05000000000000000000" pitchFamily="2" charset="2"/>
              <a:buChar char="Ø"/>
            </a:pPr>
            <a:r>
              <a:rPr lang="zh-CN" altLang="en-US" sz="1800" b="1"/>
              <a:t>工作内容：</a:t>
            </a:r>
            <a:r>
              <a:rPr lang="en-US" altLang="zh-CN" sz="1800" b="1"/>
              <a:t> </a:t>
            </a:r>
            <a:r>
              <a:rPr lang="zh-CN" altLang="en-US" sz="1800" b="1"/>
              <a:t>套筒坑口移动，吊装，操平，找正，稳固，套筒内加装填充物并捣固，加顶盖及灌浆，工器具移运。</a:t>
            </a:r>
          </a:p>
          <a:p>
            <a:pPr>
              <a:lnSpc>
                <a:spcPts val="2500"/>
              </a:lnSpc>
              <a:buFont typeface="Wingdings" panose="05000000000000000000" pitchFamily="2" charset="2"/>
              <a:buChar char="Ø"/>
            </a:pPr>
            <a:r>
              <a:rPr lang="zh-CN" altLang="en-US" sz="1800" b="1"/>
              <a:t>工程量计算规则：</a:t>
            </a:r>
          </a:p>
          <a:p>
            <a:pPr>
              <a:lnSpc>
                <a:spcPts val="2500"/>
              </a:lnSpc>
              <a:buFontTx/>
              <a:buNone/>
            </a:pPr>
            <a:r>
              <a:rPr lang="en-US" altLang="zh-CN" sz="1800" b="1"/>
              <a:t>      </a:t>
            </a:r>
            <a:r>
              <a:rPr lang="zh-CN" altLang="en-US" sz="1800" b="1"/>
              <a:t>分每基一根、每基二根，按套筒每块的重量，以杆塔“基”为单位套用定额</a:t>
            </a:r>
          </a:p>
          <a:p>
            <a:pPr>
              <a:lnSpc>
                <a:spcPts val="2500"/>
              </a:lnSpc>
              <a:buFont typeface="Wingdings" panose="05000000000000000000" pitchFamily="2" charset="2"/>
              <a:buChar char="Ø"/>
            </a:pPr>
            <a:r>
              <a:rPr lang="zh-CN" altLang="en-US" sz="1800" b="1"/>
              <a:t>未计价材料：</a:t>
            </a:r>
            <a:r>
              <a:rPr lang="zh-CN" altLang="en-US" sz="1800" b="1">
                <a:solidFill>
                  <a:srgbClr val="FF0000"/>
                </a:solidFill>
              </a:rPr>
              <a:t>混凝土套筒</a:t>
            </a:r>
            <a:r>
              <a:rPr lang="zh-CN" altLang="en-US" sz="1800" b="1"/>
              <a:t>、垫板、砂浆等。</a:t>
            </a:r>
          </a:p>
          <a:p>
            <a:pPr>
              <a:lnSpc>
                <a:spcPts val="2500"/>
              </a:lnSpc>
              <a:buFont typeface="Wingdings" panose="05000000000000000000" pitchFamily="2" charset="2"/>
              <a:buChar char="Ø"/>
            </a:pPr>
            <a:r>
              <a:rPr lang="zh-CN" altLang="en-US" sz="1800" b="1"/>
              <a:t>相关使用说明</a:t>
            </a:r>
          </a:p>
          <a:p>
            <a:pPr>
              <a:lnSpc>
                <a:spcPts val="2500"/>
              </a:lnSpc>
              <a:buFontTx/>
              <a:buNone/>
            </a:pPr>
            <a:r>
              <a:rPr lang="en-US" altLang="zh-CN" sz="1800" b="1"/>
              <a:t>      </a:t>
            </a:r>
            <a:r>
              <a:rPr lang="zh-CN" altLang="en-US" sz="1800" b="1"/>
              <a:t>定额中已包括二次灌浆工作，但未包括基础的底盘安装，如发生时应另外套相应的底盘安装定额。</a:t>
            </a:r>
          </a:p>
          <a:p>
            <a:pPr>
              <a:lnSpc>
                <a:spcPts val="2800"/>
              </a:lnSpc>
              <a:spcBef>
                <a:spcPts val="1200"/>
              </a:spcBef>
              <a:buFontTx/>
              <a:buNone/>
            </a:pPr>
            <a:endParaRPr lang="zh-CN" altLang="en-US" sz="1800"/>
          </a:p>
          <a:p>
            <a:pPr>
              <a:lnSpc>
                <a:spcPts val="2800"/>
              </a:lnSpc>
              <a:spcBef>
                <a:spcPts val="1200"/>
              </a:spcBef>
              <a:buFontTx/>
              <a:buNone/>
            </a:pPr>
            <a:endParaRPr lang="zh-CN" altLang="en-US" sz="1800" b="1"/>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AFB1DB87-A2AD-409B-A4FC-7769B213F235}"/>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70659" name="Rectangle 3">
            <a:extLst>
              <a:ext uri="{FF2B5EF4-FFF2-40B4-BE49-F238E27FC236}">
                <a16:creationId xmlns:a16="http://schemas.microsoft.com/office/drawing/2014/main" id="{1F78C11C-1365-4082-9B7B-FF5E54C0786B}"/>
              </a:ext>
            </a:extLst>
          </p:cNvPr>
          <p:cNvSpPr>
            <a:spLocks noGrp="1" noChangeArrowheads="1"/>
          </p:cNvSpPr>
          <p:nvPr>
            <p:ph type="body" idx="4294967295"/>
          </p:nvPr>
        </p:nvSpPr>
        <p:spPr>
          <a:xfrm>
            <a:off x="1258888" y="1196975"/>
            <a:ext cx="7885112" cy="5111750"/>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500"/>
              </a:lnSpc>
              <a:spcBef>
                <a:spcPts val="1200"/>
              </a:spcBef>
              <a:buFontTx/>
              <a:buNone/>
            </a:pPr>
            <a:r>
              <a:rPr lang="zh-CN" altLang="en-US" sz="1800" b="1"/>
              <a:t>（</a:t>
            </a:r>
            <a:r>
              <a:rPr lang="en-US" altLang="zh-CN" sz="1800" b="1"/>
              <a:t>1</a:t>
            </a:r>
            <a:r>
              <a:rPr lang="zh-CN" altLang="en-US" sz="1800" b="1"/>
              <a:t>）预制基础</a:t>
            </a:r>
            <a:endParaRPr lang="en-US" altLang="zh-CN" sz="1800" b="1"/>
          </a:p>
          <a:p>
            <a:pPr>
              <a:lnSpc>
                <a:spcPts val="2500"/>
              </a:lnSpc>
              <a:spcBef>
                <a:spcPct val="0"/>
              </a:spcBef>
              <a:buFontTx/>
              <a:buNone/>
            </a:pPr>
            <a:r>
              <a:rPr lang="en-US" altLang="zh-CN" sz="1800" b="1"/>
              <a:t>      C</a:t>
            </a:r>
            <a:r>
              <a:rPr lang="zh-CN" altLang="en-US" sz="1800" b="1"/>
              <a:t>、卡盘安装</a:t>
            </a:r>
            <a:endParaRPr lang="en-US" altLang="zh-CN" sz="1800" b="1"/>
          </a:p>
          <a:p>
            <a:pPr>
              <a:lnSpc>
                <a:spcPts val="2500"/>
              </a:lnSpc>
              <a:spcBef>
                <a:spcPct val="0"/>
              </a:spcBef>
              <a:buFont typeface="Wingdings" panose="05000000000000000000" pitchFamily="2" charset="2"/>
              <a:buChar char="Ø"/>
            </a:pPr>
            <a:r>
              <a:rPr lang="zh-CN" altLang="en-US" sz="1800" b="1"/>
              <a:t>工作内容：</a:t>
            </a:r>
            <a:r>
              <a:rPr lang="en-US" altLang="zh-CN" sz="1800" b="1"/>
              <a:t> </a:t>
            </a:r>
            <a:r>
              <a:rPr lang="zh-CN" altLang="en-US" sz="1800" b="1"/>
              <a:t>卡盘坑口移动，吊装，找正，螺栓紧固，工器具移运。</a:t>
            </a:r>
          </a:p>
          <a:p>
            <a:pPr>
              <a:buFont typeface="Wingdings" panose="05000000000000000000" pitchFamily="2" charset="2"/>
              <a:buChar char="Ø"/>
            </a:pPr>
            <a:r>
              <a:rPr lang="zh-CN" altLang="en-US" sz="1800" b="1"/>
              <a:t>工程量计算规则：分每基一块、每基二块、每基四块，按每块重量，以卡盘“块”为单位计算。</a:t>
            </a:r>
          </a:p>
          <a:p>
            <a:pPr>
              <a:buFont typeface="Wingdings" panose="05000000000000000000" pitchFamily="2" charset="2"/>
              <a:buChar char="Ø"/>
            </a:pPr>
            <a:r>
              <a:rPr lang="zh-CN" altLang="en-US" sz="1800" b="1"/>
              <a:t>未计价性材料：混凝土卡盘、抱箍、连接螺栓等。</a:t>
            </a:r>
          </a:p>
          <a:p>
            <a:pPr>
              <a:buFont typeface="Wingdings" panose="05000000000000000000" pitchFamily="2" charset="2"/>
              <a:buChar char="Ø"/>
            </a:pPr>
            <a:r>
              <a:rPr lang="zh-CN" altLang="en-US" sz="1800" b="1"/>
              <a:t>相关使用说明：</a:t>
            </a:r>
          </a:p>
          <a:p>
            <a:pPr>
              <a:buFontTx/>
              <a:buNone/>
            </a:pPr>
            <a:r>
              <a:rPr lang="en-US" altLang="zh-CN" sz="1800" b="1"/>
              <a:t>    </a:t>
            </a:r>
            <a:r>
              <a:rPr lang="zh-CN" altLang="en-US" sz="1800" b="1"/>
              <a:t>“卡盘安装”是按一根杆子</a:t>
            </a:r>
            <a:r>
              <a:rPr lang="en-US" altLang="zh-CN" sz="1800" b="1"/>
              <a:t>1</a:t>
            </a:r>
            <a:r>
              <a:rPr lang="zh-CN" altLang="en-US" sz="1800" b="1"/>
              <a:t>～</a:t>
            </a:r>
            <a:r>
              <a:rPr lang="en-US" altLang="zh-CN" sz="1800" b="1"/>
              <a:t>2</a:t>
            </a:r>
            <a:r>
              <a:rPr lang="zh-CN" altLang="en-US" sz="1800" b="1"/>
              <a:t>块卡盘考虑，定额中每基一块用于单杆每杆</a:t>
            </a:r>
            <a:r>
              <a:rPr lang="en-US" altLang="zh-CN" sz="1800" b="1"/>
              <a:t>1</a:t>
            </a:r>
            <a:r>
              <a:rPr lang="zh-CN" altLang="en-US" sz="1800" b="1"/>
              <a:t>块，每基二块用于单杆每杆</a:t>
            </a:r>
            <a:r>
              <a:rPr lang="en-US" altLang="zh-CN" sz="1800" b="1"/>
              <a:t>2</a:t>
            </a:r>
            <a:r>
              <a:rPr lang="zh-CN" altLang="en-US" sz="1800" b="1"/>
              <a:t>块或双杆每杆</a:t>
            </a:r>
            <a:r>
              <a:rPr lang="en-US" altLang="zh-CN" sz="1800" b="1"/>
              <a:t>1</a:t>
            </a:r>
            <a:r>
              <a:rPr lang="zh-CN" altLang="en-US" sz="1800" b="1"/>
              <a:t>块，每基四块是指双杆每杆</a:t>
            </a:r>
            <a:r>
              <a:rPr lang="en-US" altLang="zh-CN" sz="1800" b="1"/>
              <a:t>2</a:t>
            </a:r>
            <a:r>
              <a:rPr lang="zh-CN" altLang="en-US" sz="1800" b="1"/>
              <a:t>块。当卡盘数量超过每杆</a:t>
            </a:r>
            <a:r>
              <a:rPr lang="en-US" altLang="zh-CN" sz="1800" b="1"/>
              <a:t>2</a:t>
            </a:r>
            <a:r>
              <a:rPr lang="zh-CN" altLang="en-US" sz="1800" b="1"/>
              <a:t>块时，按下式套用：单杆工程量</a:t>
            </a:r>
            <a:r>
              <a:rPr lang="en-US" altLang="zh-CN" sz="1800" b="1"/>
              <a:t>=</a:t>
            </a:r>
            <a:r>
              <a:rPr lang="zh-CN" altLang="en-US" sz="1800" b="1"/>
              <a:t>块数</a:t>
            </a:r>
            <a:r>
              <a:rPr lang="en-US" altLang="zh-CN" sz="1800" b="1"/>
              <a:t>(3</a:t>
            </a:r>
            <a:r>
              <a:rPr lang="zh-CN" altLang="en-US" sz="1800" b="1"/>
              <a:t>块及以上</a:t>
            </a:r>
            <a:r>
              <a:rPr lang="en-US" altLang="zh-CN" sz="1800" b="1"/>
              <a:t>)</a:t>
            </a:r>
            <a:r>
              <a:rPr lang="zh-CN" altLang="en-US" sz="1800" b="1"/>
              <a:t>，套用每基一块对应重量定额×块数</a:t>
            </a:r>
            <a:r>
              <a:rPr lang="en-US" altLang="zh-CN" sz="1800" b="1"/>
              <a:t>(3</a:t>
            </a:r>
            <a:r>
              <a:rPr lang="zh-CN" altLang="en-US" sz="1800" b="1"/>
              <a:t>块及以上</a:t>
            </a:r>
            <a:r>
              <a:rPr lang="en-US" altLang="zh-CN" sz="1800" b="1"/>
              <a:t>)</a:t>
            </a:r>
            <a:endParaRPr lang="zh-CN" altLang="en-US" sz="1800" b="1"/>
          </a:p>
          <a:p>
            <a:pPr>
              <a:buFontTx/>
              <a:buNone/>
            </a:pPr>
            <a:r>
              <a:rPr lang="en-US" altLang="zh-CN" sz="1800" b="1"/>
              <a:t>    </a:t>
            </a:r>
            <a:r>
              <a:rPr lang="zh-CN" altLang="en-US" sz="1800" b="1"/>
              <a:t>双杆工程量</a:t>
            </a:r>
            <a:r>
              <a:rPr lang="en-US" altLang="zh-CN" sz="1800" b="1"/>
              <a:t>=</a:t>
            </a:r>
            <a:r>
              <a:rPr lang="zh-CN" altLang="en-US" sz="1800" b="1"/>
              <a:t>块数／</a:t>
            </a:r>
            <a:r>
              <a:rPr lang="en-US" altLang="zh-CN" sz="1800" b="1"/>
              <a:t>2(6</a:t>
            </a:r>
            <a:r>
              <a:rPr lang="zh-CN" altLang="en-US" sz="1800" b="1"/>
              <a:t>块及以上</a:t>
            </a:r>
            <a:r>
              <a:rPr lang="en-US" altLang="zh-CN" sz="1800" b="1"/>
              <a:t>)</a:t>
            </a:r>
            <a:r>
              <a:rPr lang="zh-CN" altLang="en-US" sz="1800" b="1"/>
              <a:t>，套用每基二块对应重量定额×块数／</a:t>
            </a:r>
            <a:r>
              <a:rPr lang="en-US" altLang="zh-CN" sz="1800" b="1"/>
              <a:t>2</a:t>
            </a:r>
            <a:r>
              <a:rPr lang="zh-CN" altLang="en-US" sz="1800" b="1"/>
              <a:t>。</a:t>
            </a:r>
          </a:p>
          <a:p>
            <a:pPr>
              <a:lnSpc>
                <a:spcPts val="2500"/>
              </a:lnSpc>
              <a:spcBef>
                <a:spcPct val="0"/>
              </a:spcBef>
              <a:buFontTx/>
              <a:buNone/>
            </a:pPr>
            <a:endParaRPr lang="zh-CN" altLang="en-US" sz="1800"/>
          </a:p>
          <a:p>
            <a:pPr>
              <a:lnSpc>
                <a:spcPts val="2800"/>
              </a:lnSpc>
              <a:spcBef>
                <a:spcPts val="1200"/>
              </a:spcBef>
              <a:buFontTx/>
              <a:buNone/>
            </a:pPr>
            <a:endParaRPr lang="zh-CN" altLang="en-US" sz="1800" b="1"/>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E6A68409-8046-4D1B-9CBB-E26672DD8B26}"/>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71683" name="Rectangle 3">
            <a:extLst>
              <a:ext uri="{FF2B5EF4-FFF2-40B4-BE49-F238E27FC236}">
                <a16:creationId xmlns:a16="http://schemas.microsoft.com/office/drawing/2014/main" id="{DCCCA910-6EA6-4BD1-B5D7-5AF5450A31E2}"/>
              </a:ext>
            </a:extLst>
          </p:cNvPr>
          <p:cNvSpPr>
            <a:spLocks noGrp="1" noChangeArrowheads="1"/>
          </p:cNvSpPr>
          <p:nvPr>
            <p:ph type="body" idx="4294967295"/>
          </p:nvPr>
        </p:nvSpPr>
        <p:spPr>
          <a:xfrm>
            <a:off x="1428750" y="1196975"/>
            <a:ext cx="7473950" cy="5111750"/>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600"/>
              </a:lnSpc>
              <a:spcBef>
                <a:spcPts val="1200"/>
              </a:spcBef>
              <a:buFontTx/>
              <a:buNone/>
            </a:pPr>
            <a:r>
              <a:rPr lang="zh-CN" altLang="en-US" sz="1800" b="1"/>
              <a:t>（</a:t>
            </a:r>
            <a:r>
              <a:rPr lang="en-US" altLang="zh-CN" sz="1800" b="1"/>
              <a:t>1</a:t>
            </a:r>
            <a:r>
              <a:rPr lang="zh-CN" altLang="en-US" sz="1800" b="1"/>
              <a:t>）预制基础</a:t>
            </a:r>
            <a:endParaRPr lang="en-US" altLang="zh-CN" sz="1800" b="1"/>
          </a:p>
          <a:p>
            <a:pPr>
              <a:lnSpc>
                <a:spcPts val="2600"/>
              </a:lnSpc>
              <a:spcBef>
                <a:spcPts val="600"/>
              </a:spcBef>
              <a:buFontTx/>
              <a:buNone/>
            </a:pPr>
            <a:r>
              <a:rPr lang="en-US" altLang="zh-CN" sz="1800" b="1"/>
              <a:t>      D</a:t>
            </a:r>
            <a:r>
              <a:rPr lang="zh-CN" altLang="en-US" sz="1800" b="1"/>
              <a:t>、拉线盘安装</a:t>
            </a:r>
            <a:endParaRPr lang="en-US" altLang="zh-CN" sz="1800" b="1"/>
          </a:p>
          <a:p>
            <a:pPr>
              <a:lnSpc>
                <a:spcPts val="2600"/>
              </a:lnSpc>
              <a:buFont typeface="Wingdings" panose="05000000000000000000" pitchFamily="2" charset="2"/>
              <a:buChar char="Ø"/>
            </a:pPr>
            <a:r>
              <a:rPr lang="en-US" altLang="zh-CN" sz="1800"/>
              <a:t> </a:t>
            </a:r>
            <a:r>
              <a:rPr lang="zh-CN" altLang="en-US" sz="1800" b="1"/>
              <a:t>工作内容：基坑整理，组装，吊装，调整，工器具移运。</a:t>
            </a:r>
          </a:p>
          <a:p>
            <a:pPr>
              <a:lnSpc>
                <a:spcPts val="2600"/>
              </a:lnSpc>
              <a:buFont typeface="Wingdings" panose="05000000000000000000" pitchFamily="2" charset="2"/>
              <a:buChar char="Ø"/>
            </a:pPr>
            <a:r>
              <a:rPr lang="zh-CN" altLang="en-US" sz="1800" b="1"/>
              <a:t>工程量计算规则：分每组一块、每组二块按拉线盘每块重量，以“组”为单位套用定额。“拉线盘安装”中的“每块重量”，取每组各块重量加权平均的原则计算。</a:t>
            </a:r>
          </a:p>
          <a:p>
            <a:pPr>
              <a:lnSpc>
                <a:spcPts val="2600"/>
              </a:lnSpc>
              <a:buFont typeface="Wingdings" panose="05000000000000000000" pitchFamily="2" charset="2"/>
              <a:buChar char="Ø"/>
            </a:pPr>
            <a:r>
              <a:rPr lang="zh-CN" altLang="en-US" sz="1800" b="1"/>
              <a:t>装置性材料：混凝土拉盘、拉线棒及其连接螺栓和连接金具等。</a:t>
            </a:r>
          </a:p>
          <a:p>
            <a:pPr>
              <a:lnSpc>
                <a:spcPts val="2600"/>
              </a:lnSpc>
              <a:buFont typeface="Wingdings" panose="05000000000000000000" pitchFamily="2" charset="2"/>
              <a:buChar char="Ø"/>
            </a:pPr>
            <a:r>
              <a:rPr lang="zh-CN" altLang="en-US" sz="1800" b="1"/>
              <a:t>相关使用说明</a:t>
            </a:r>
          </a:p>
          <a:p>
            <a:pPr>
              <a:lnSpc>
                <a:spcPts val="2600"/>
              </a:lnSpc>
              <a:buFontTx/>
              <a:buNone/>
            </a:pPr>
            <a:r>
              <a:rPr lang="en-US" altLang="zh-CN" sz="1800" b="1"/>
              <a:t>  </a:t>
            </a:r>
            <a:r>
              <a:rPr lang="zh-CN" altLang="en-US" sz="1800" b="1"/>
              <a:t>“拉线盘”的组合块数如果超过两块，调整定额</a:t>
            </a:r>
            <a:r>
              <a:rPr lang="en-US" altLang="zh-CN" sz="1800" b="1"/>
              <a:t>=(</a:t>
            </a:r>
            <a:r>
              <a:rPr lang="zh-CN" altLang="en-US" sz="1800" b="1"/>
              <a:t>每组一块</a:t>
            </a:r>
            <a:r>
              <a:rPr lang="en-US" altLang="zh-CN" sz="1800" b="1"/>
              <a:t>)</a:t>
            </a:r>
            <a:r>
              <a:rPr lang="zh-CN" altLang="en-US" sz="1800" b="1"/>
              <a:t>对应重量的定额×块数。</a:t>
            </a:r>
          </a:p>
          <a:p>
            <a:pPr>
              <a:lnSpc>
                <a:spcPts val="2800"/>
              </a:lnSpc>
              <a:spcBef>
                <a:spcPts val="1200"/>
              </a:spcBef>
              <a:buFontTx/>
              <a:buNone/>
            </a:pPr>
            <a:endParaRPr lang="zh-CN" altLang="en-US" sz="1800" b="1"/>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C7AD4D4D-01D9-4ABB-9FFC-348C6A98A0EA}"/>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72707" name="Rectangle 3">
            <a:extLst>
              <a:ext uri="{FF2B5EF4-FFF2-40B4-BE49-F238E27FC236}">
                <a16:creationId xmlns:a16="http://schemas.microsoft.com/office/drawing/2014/main" id="{CC12BD8F-6AAD-4B2F-A9C0-B43EEAE9E13C}"/>
              </a:ext>
            </a:extLst>
          </p:cNvPr>
          <p:cNvSpPr>
            <a:spLocks noGrp="1" noChangeArrowheads="1"/>
          </p:cNvSpPr>
          <p:nvPr>
            <p:ph type="body" idx="4294967295"/>
          </p:nvPr>
        </p:nvSpPr>
        <p:spPr>
          <a:xfrm>
            <a:off x="1428750" y="1196975"/>
            <a:ext cx="7473950" cy="5111750"/>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600"/>
              </a:lnSpc>
              <a:spcBef>
                <a:spcPts val="1200"/>
              </a:spcBef>
              <a:buFontTx/>
              <a:buNone/>
            </a:pPr>
            <a:r>
              <a:rPr lang="zh-CN" altLang="en-US" sz="1800" b="1"/>
              <a:t>（</a:t>
            </a:r>
            <a:r>
              <a:rPr lang="en-US" altLang="zh-CN" sz="1800" b="1"/>
              <a:t>1</a:t>
            </a:r>
            <a:r>
              <a:rPr lang="zh-CN" altLang="en-US" sz="1800" b="1"/>
              <a:t>）预制基础</a:t>
            </a:r>
            <a:endParaRPr lang="en-US" altLang="zh-CN" sz="1800" b="1"/>
          </a:p>
          <a:p>
            <a:pPr>
              <a:lnSpc>
                <a:spcPts val="2600"/>
              </a:lnSpc>
              <a:spcBef>
                <a:spcPts val="600"/>
              </a:spcBef>
              <a:buFontTx/>
              <a:buNone/>
            </a:pPr>
            <a:r>
              <a:rPr lang="en-US" altLang="zh-CN" sz="1800" b="1"/>
              <a:t>       E</a:t>
            </a:r>
            <a:r>
              <a:rPr lang="zh-CN" altLang="en-US" sz="1800" b="1"/>
              <a:t>、混凝土装配式基础</a:t>
            </a:r>
            <a:endParaRPr lang="en-US" altLang="zh-CN" sz="1800" b="1"/>
          </a:p>
          <a:p>
            <a:pPr>
              <a:lnSpc>
                <a:spcPts val="2600"/>
              </a:lnSpc>
              <a:buFont typeface="Wingdings" panose="05000000000000000000" pitchFamily="2" charset="2"/>
              <a:buChar char="Ø"/>
            </a:pPr>
            <a:r>
              <a:rPr lang="zh-CN" altLang="en-US" sz="1800" b="1"/>
              <a:t>工作内容：基坑整理及坑口移运，吊装组合，接触面处理，操平找正，紧固，工器具移运。</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a:t>
            </a:r>
            <a:r>
              <a:rPr lang="zh-CN" altLang="en-US" sz="1800" b="1"/>
              <a:t>分每腿混凝土体积，以“</a:t>
            </a:r>
            <a:r>
              <a:rPr lang="en-US" altLang="zh-CN" sz="1800" b="1"/>
              <a:t>m</a:t>
            </a:r>
            <a:r>
              <a:rPr lang="en-US" altLang="zh-CN" sz="1800" b="1" baseline="30000"/>
              <a:t>3</a:t>
            </a:r>
            <a:r>
              <a:rPr lang="en-US" altLang="zh-CN" sz="1800" b="1"/>
              <a:t>”为计量单位套用定额。</a:t>
            </a:r>
            <a:endParaRPr lang="zh-CN" altLang="en-US" sz="1800" b="1"/>
          </a:p>
          <a:p>
            <a:pPr>
              <a:lnSpc>
                <a:spcPts val="2600"/>
              </a:lnSpc>
              <a:buFont typeface="Wingdings" panose="05000000000000000000" pitchFamily="2" charset="2"/>
              <a:buChar char="Ø"/>
            </a:pPr>
            <a:r>
              <a:rPr lang="zh-CN" altLang="en-US" sz="1800" b="1"/>
              <a:t>装置性材料：混凝土预制件、钢材、螺栓等。</a:t>
            </a:r>
          </a:p>
          <a:p>
            <a:pPr>
              <a:lnSpc>
                <a:spcPts val="2600"/>
              </a:lnSpc>
              <a:buFont typeface="Wingdings" panose="05000000000000000000" pitchFamily="2" charset="2"/>
              <a:buChar char="Ø"/>
            </a:pPr>
            <a:r>
              <a:rPr lang="zh-CN" altLang="en-US" sz="1800" b="1"/>
              <a:t>相关使用说明</a:t>
            </a:r>
          </a:p>
          <a:p>
            <a:pPr>
              <a:lnSpc>
                <a:spcPts val="2600"/>
              </a:lnSpc>
              <a:buFontTx/>
              <a:buNone/>
            </a:pPr>
            <a:r>
              <a:rPr lang="en-US" altLang="zh-CN" sz="1800" b="1"/>
              <a:t>      </a:t>
            </a:r>
            <a:r>
              <a:rPr lang="zh-CN" altLang="en-US" sz="1800" b="1"/>
              <a:t>混凝土装配式基础是指用两个或两个以上预制混凝土构件组合而成的基础。定额不分组合块数，以每个基础混凝土方量套用定额，并以“</a:t>
            </a:r>
            <a:r>
              <a:rPr lang="en-US" altLang="zh-CN" sz="1800" b="1"/>
              <a:t>m</a:t>
            </a:r>
            <a:r>
              <a:rPr lang="en-US" altLang="zh-CN" sz="1800" b="1" baseline="30000"/>
              <a:t>3</a:t>
            </a:r>
            <a:r>
              <a:rPr lang="en-US" altLang="zh-CN" sz="1800" b="1"/>
              <a:t>”为计量单位。</a:t>
            </a:r>
            <a:endParaRPr lang="zh-CN" altLang="en-US" sz="1800" b="1"/>
          </a:p>
          <a:p>
            <a:pPr>
              <a:lnSpc>
                <a:spcPts val="2600"/>
              </a:lnSpc>
              <a:spcBef>
                <a:spcPts val="600"/>
              </a:spcBef>
              <a:buFontTx/>
              <a:buNone/>
            </a:pPr>
            <a:endParaRPr lang="zh-CN" altLang="en-US" sz="1800" b="1"/>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350046A4-E865-4C96-80DA-6FB6D6DB6265}"/>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73731" name="Rectangle 3">
            <a:extLst>
              <a:ext uri="{FF2B5EF4-FFF2-40B4-BE49-F238E27FC236}">
                <a16:creationId xmlns:a16="http://schemas.microsoft.com/office/drawing/2014/main" id="{DECD4753-596E-478D-9533-BB10A789E91B}"/>
              </a:ext>
            </a:extLst>
          </p:cNvPr>
          <p:cNvSpPr>
            <a:spLocks noGrp="1" noChangeArrowheads="1"/>
          </p:cNvSpPr>
          <p:nvPr>
            <p:ph type="body" idx="4294967295"/>
          </p:nvPr>
        </p:nvSpPr>
        <p:spPr>
          <a:xfrm>
            <a:off x="1428750" y="1196975"/>
            <a:ext cx="7473950" cy="5111750"/>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600"/>
              </a:lnSpc>
              <a:spcBef>
                <a:spcPts val="1200"/>
              </a:spcBef>
              <a:buFontTx/>
              <a:buNone/>
            </a:pPr>
            <a:r>
              <a:rPr lang="zh-CN" altLang="en-US" sz="1800" b="1"/>
              <a:t>（</a:t>
            </a:r>
            <a:r>
              <a:rPr lang="en-US" altLang="zh-CN" sz="1800" b="1"/>
              <a:t>2</a:t>
            </a:r>
            <a:r>
              <a:rPr lang="zh-CN" altLang="en-US" sz="1800" b="1"/>
              <a:t>）现浇基础</a:t>
            </a:r>
            <a:endParaRPr lang="en-US" altLang="zh-CN" sz="1800" b="1"/>
          </a:p>
          <a:p>
            <a:pPr>
              <a:lnSpc>
                <a:spcPts val="2800"/>
              </a:lnSpc>
              <a:spcBef>
                <a:spcPts val="1200"/>
              </a:spcBef>
              <a:buFontTx/>
              <a:buNone/>
            </a:pPr>
            <a:r>
              <a:rPr lang="zh-CN" altLang="en-US" sz="1800" b="1"/>
              <a:t>     包括钢筋加工及制作、基础垫层、混凝土搅拌及浇制、商品混凝土浇制、保护帽浇制。</a:t>
            </a:r>
            <a:endParaRPr lang="en-US" altLang="zh-CN" sz="1800" b="1"/>
          </a:p>
          <a:p>
            <a:pPr>
              <a:lnSpc>
                <a:spcPts val="2800"/>
              </a:lnSpc>
              <a:spcBef>
                <a:spcPts val="600"/>
              </a:spcBef>
              <a:buFontTx/>
              <a:buNone/>
            </a:pPr>
            <a:r>
              <a:rPr lang="en-US" altLang="zh-CN" sz="1800" b="1"/>
              <a:t>       A</a:t>
            </a:r>
            <a:r>
              <a:rPr lang="zh-CN" altLang="en-US" sz="1800" b="1"/>
              <a:t>、钢筋加工及制作</a:t>
            </a:r>
            <a:endParaRPr lang="en-US" altLang="zh-CN" sz="1800" b="1"/>
          </a:p>
          <a:p>
            <a:pPr>
              <a:lnSpc>
                <a:spcPts val="2800"/>
              </a:lnSpc>
              <a:buFont typeface="Wingdings" panose="05000000000000000000" pitchFamily="2" charset="2"/>
              <a:buChar char="Ø"/>
            </a:pPr>
            <a:r>
              <a:rPr lang="zh-CN" altLang="en-US" sz="1800" b="1"/>
              <a:t>工作内容：准备，截割，焊接，制弯，整理，捆扎；加工及制作不包括热镀锌；包含基础钢筋、地脚螺栓制作，不包含插入角钢等镀锌工作。</a:t>
            </a:r>
          </a:p>
          <a:p>
            <a:pPr>
              <a:lnSpc>
                <a:spcPts val="2800"/>
              </a:lnSpc>
              <a:buFont typeface="Wingdings" panose="05000000000000000000" pitchFamily="2" charset="2"/>
              <a:buChar char="Ø"/>
            </a:pPr>
            <a:r>
              <a:rPr lang="zh-CN" altLang="en-US" sz="1800" b="1"/>
              <a:t>工程量计算规则</a:t>
            </a:r>
          </a:p>
          <a:p>
            <a:pPr>
              <a:lnSpc>
                <a:spcPts val="2800"/>
              </a:lnSpc>
              <a:buFontTx/>
              <a:buNone/>
            </a:pPr>
            <a:r>
              <a:rPr lang="en-US" altLang="zh-CN" sz="1800" b="1"/>
              <a:t>      </a:t>
            </a:r>
            <a:r>
              <a:rPr lang="zh-CN" altLang="en-US" sz="1800" b="1"/>
              <a:t>以“</a:t>
            </a:r>
            <a:r>
              <a:rPr lang="en-US" altLang="zh-CN" sz="1800" b="1"/>
              <a:t>t</a:t>
            </a:r>
            <a:r>
              <a:rPr lang="zh-CN" altLang="en-US" sz="1800" b="1"/>
              <a:t>”为单位，为成品钢筋质量（不含加工制作过程中损耗质量）</a:t>
            </a:r>
          </a:p>
          <a:p>
            <a:pPr>
              <a:lnSpc>
                <a:spcPts val="2600"/>
              </a:lnSpc>
              <a:spcBef>
                <a:spcPts val="600"/>
              </a:spcBef>
              <a:buFontTx/>
              <a:buNone/>
            </a:pPr>
            <a:endParaRPr lang="zh-CN" altLang="en-US" sz="1800" b="1"/>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F1C39348-18D9-4129-8FC9-DF6F8DC4B5B7}"/>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74755" name="Rectangle 3">
            <a:extLst>
              <a:ext uri="{FF2B5EF4-FFF2-40B4-BE49-F238E27FC236}">
                <a16:creationId xmlns:a16="http://schemas.microsoft.com/office/drawing/2014/main" id="{EAEBB050-DF26-40B8-B55A-626761D87C9A}"/>
              </a:ext>
            </a:extLst>
          </p:cNvPr>
          <p:cNvSpPr>
            <a:spLocks noGrp="1" noChangeArrowheads="1"/>
          </p:cNvSpPr>
          <p:nvPr>
            <p:ph type="body" idx="4294967295"/>
          </p:nvPr>
        </p:nvSpPr>
        <p:spPr>
          <a:xfrm>
            <a:off x="1331913" y="1196975"/>
            <a:ext cx="7570787" cy="5111750"/>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600"/>
              </a:lnSpc>
              <a:spcBef>
                <a:spcPts val="1200"/>
              </a:spcBef>
              <a:buFontTx/>
              <a:buNone/>
            </a:pPr>
            <a:r>
              <a:rPr lang="zh-CN" altLang="en-US" sz="1800" b="1"/>
              <a:t>（</a:t>
            </a:r>
            <a:r>
              <a:rPr lang="en-US" altLang="zh-CN" sz="1800" b="1"/>
              <a:t>2</a:t>
            </a:r>
            <a:r>
              <a:rPr lang="zh-CN" altLang="en-US" sz="1800" b="1"/>
              <a:t>）现浇基础</a:t>
            </a:r>
            <a:endParaRPr lang="en-US" altLang="zh-CN" sz="1800" b="1"/>
          </a:p>
          <a:p>
            <a:pPr>
              <a:lnSpc>
                <a:spcPts val="2800"/>
              </a:lnSpc>
              <a:spcBef>
                <a:spcPts val="1200"/>
              </a:spcBef>
              <a:buFontTx/>
              <a:buNone/>
            </a:pPr>
            <a:r>
              <a:rPr lang="en-US" altLang="zh-CN" sz="1800" b="1"/>
              <a:t>  A</a:t>
            </a:r>
            <a:r>
              <a:rPr lang="zh-CN" altLang="en-US" sz="1800" b="1"/>
              <a:t>、钢筋加工及制作</a:t>
            </a:r>
            <a:endParaRPr lang="en-US" altLang="zh-CN" sz="1800" b="1"/>
          </a:p>
          <a:p>
            <a:pPr>
              <a:lnSpc>
                <a:spcPts val="2800"/>
              </a:lnSpc>
              <a:buFont typeface="Wingdings" panose="05000000000000000000" pitchFamily="2" charset="2"/>
              <a:buChar char="Ø"/>
            </a:pPr>
            <a:r>
              <a:rPr lang="en-US" altLang="zh-CN" sz="1800" b="1"/>
              <a:t> </a:t>
            </a:r>
            <a:r>
              <a:rPr lang="zh-CN" altLang="en-US" sz="1800" b="1"/>
              <a:t>装置性材料：钢筋。</a:t>
            </a:r>
          </a:p>
          <a:p>
            <a:pPr>
              <a:lnSpc>
                <a:spcPts val="2800"/>
              </a:lnSpc>
              <a:buFont typeface="Wingdings" panose="05000000000000000000" pitchFamily="2" charset="2"/>
              <a:buChar char="Ø"/>
            </a:pPr>
            <a:r>
              <a:rPr lang="en-US" altLang="zh-CN" sz="1800" b="1"/>
              <a:t> </a:t>
            </a:r>
            <a:r>
              <a:rPr lang="zh-CN" altLang="en-US" sz="1800" b="1"/>
              <a:t>相关使用说明</a:t>
            </a:r>
          </a:p>
          <a:p>
            <a:pPr>
              <a:lnSpc>
                <a:spcPts val="2800"/>
              </a:lnSpc>
              <a:buFontTx/>
              <a:buNone/>
            </a:pPr>
            <a:r>
              <a:rPr lang="en-US" altLang="zh-CN" sz="1800" b="1"/>
              <a:t>      </a:t>
            </a:r>
            <a:r>
              <a:rPr lang="zh-CN" altLang="en-US" sz="1800" b="1"/>
              <a:t>损耗率表钢筋有两个损耗率，钢筋、型钢</a:t>
            </a:r>
            <a:r>
              <a:rPr lang="en-US" altLang="zh-CN" sz="1800" b="1"/>
              <a:t>(</a:t>
            </a:r>
            <a:r>
              <a:rPr lang="zh-CN" altLang="en-US" sz="1800" b="1"/>
              <a:t>成品、半成品</a:t>
            </a:r>
            <a:r>
              <a:rPr lang="en-US" altLang="zh-CN" sz="1800" b="1"/>
              <a:t>)</a:t>
            </a:r>
            <a:r>
              <a:rPr lang="zh-CN" altLang="en-US" sz="1800" b="1"/>
              <a:t>损耗率</a:t>
            </a:r>
            <a:r>
              <a:rPr lang="en-US" altLang="zh-CN" sz="1800" b="1"/>
              <a:t>0.5</a:t>
            </a:r>
            <a:r>
              <a:rPr lang="zh-CN" altLang="en-US" sz="1800" b="1"/>
              <a:t>％和钢筋（加工制作）损耗率为</a:t>
            </a:r>
            <a:r>
              <a:rPr lang="en-US" altLang="zh-CN" sz="1800" b="1"/>
              <a:t>6</a:t>
            </a:r>
            <a:r>
              <a:rPr lang="zh-CN" altLang="en-US" sz="1800" b="1"/>
              <a:t>％。钢筋、型钢（成品、半成品）在购买、运输、存放过程中损耗含在材料单价中，这里是指施工损耗。</a:t>
            </a:r>
          </a:p>
          <a:p>
            <a:pPr>
              <a:lnSpc>
                <a:spcPts val="2800"/>
              </a:lnSpc>
              <a:buFontTx/>
              <a:buNone/>
            </a:pPr>
            <a:endParaRPr lang="zh-CN" altLang="en-US" sz="1800" b="1"/>
          </a:p>
          <a:p>
            <a:pPr>
              <a:lnSpc>
                <a:spcPts val="2600"/>
              </a:lnSpc>
              <a:spcBef>
                <a:spcPts val="600"/>
              </a:spcBef>
              <a:buFontTx/>
              <a:buNone/>
            </a:pPr>
            <a:endParaRPr lang="zh-CN" altLang="en-US" sz="1800" b="1"/>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F767D5EB-75DE-4A3D-9EAF-0FA6BEC5DF45}"/>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75779" name="Rectangle 3">
            <a:extLst>
              <a:ext uri="{FF2B5EF4-FFF2-40B4-BE49-F238E27FC236}">
                <a16:creationId xmlns:a16="http://schemas.microsoft.com/office/drawing/2014/main" id="{9886467B-1698-4CD5-B23B-29AF7A6CFBD8}"/>
              </a:ext>
            </a:extLst>
          </p:cNvPr>
          <p:cNvSpPr>
            <a:spLocks noGrp="1" noChangeArrowheads="1"/>
          </p:cNvSpPr>
          <p:nvPr>
            <p:ph type="body" idx="4294967295"/>
          </p:nvPr>
        </p:nvSpPr>
        <p:spPr>
          <a:xfrm>
            <a:off x="1258888" y="1052513"/>
            <a:ext cx="7643812" cy="5472112"/>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600"/>
              </a:lnSpc>
              <a:spcBef>
                <a:spcPts val="1200"/>
              </a:spcBef>
              <a:buFontTx/>
              <a:buNone/>
            </a:pPr>
            <a:r>
              <a:rPr lang="zh-CN" altLang="en-US" sz="1800" b="1"/>
              <a:t>（</a:t>
            </a:r>
            <a:r>
              <a:rPr lang="en-US" altLang="zh-CN" sz="1800" b="1"/>
              <a:t>2</a:t>
            </a:r>
            <a:r>
              <a:rPr lang="zh-CN" altLang="en-US" sz="1800" b="1"/>
              <a:t>）现浇基础</a:t>
            </a:r>
            <a:endParaRPr lang="en-US" altLang="zh-CN" sz="1800" b="1"/>
          </a:p>
          <a:p>
            <a:pPr>
              <a:lnSpc>
                <a:spcPts val="2500"/>
              </a:lnSpc>
              <a:buFontTx/>
              <a:buNone/>
            </a:pPr>
            <a:r>
              <a:rPr lang="en-US" altLang="zh-CN" sz="1800" b="1"/>
              <a:t>       B</a:t>
            </a:r>
            <a:r>
              <a:rPr lang="zh-CN" altLang="en-US" sz="1800" b="1"/>
              <a:t>、基础垫层</a:t>
            </a:r>
          </a:p>
          <a:p>
            <a:pPr>
              <a:lnSpc>
                <a:spcPts val="2500"/>
              </a:lnSpc>
              <a:buFont typeface="Wingdings" panose="05000000000000000000" pitchFamily="2" charset="2"/>
              <a:buChar char="Ø"/>
            </a:pPr>
            <a:r>
              <a:rPr lang="zh-CN" altLang="en-US" sz="1800" b="1"/>
              <a:t>工作内容：砂、石筛洗，坑底铺石或铺石灌浆，铺石加浇混凝土，灰土垫层，操平，工器具移运。</a:t>
            </a:r>
          </a:p>
          <a:p>
            <a:pPr>
              <a:lnSpc>
                <a:spcPts val="2500"/>
              </a:lnSpc>
              <a:buFont typeface="Wingdings" panose="05000000000000000000" pitchFamily="2" charset="2"/>
              <a:buChar char="Ø"/>
            </a:pPr>
            <a:r>
              <a:rPr lang="zh-CN" altLang="en-US" sz="1800" b="1"/>
              <a:t>工程量计算规则</a:t>
            </a:r>
          </a:p>
          <a:p>
            <a:pPr>
              <a:lnSpc>
                <a:spcPts val="2500"/>
              </a:lnSpc>
              <a:buFontTx/>
              <a:buNone/>
            </a:pPr>
            <a:r>
              <a:rPr lang="en-US" altLang="zh-CN" sz="1800" b="1"/>
              <a:t>  1</a:t>
            </a:r>
            <a:r>
              <a:rPr lang="zh-CN" altLang="en-US" sz="1800" b="1"/>
              <a:t>）“铺石”、“铺石并灌浆”、“铺石并加浇混凝土”、“灰土垫层”、“素混凝土垫层”的基础垫层定额，是以垫层的实际量“</a:t>
            </a:r>
            <a:r>
              <a:rPr lang="en-US" altLang="zh-CN" sz="1800" b="1"/>
              <a:t>m3”为计算单位。</a:t>
            </a:r>
            <a:r>
              <a:rPr lang="zh-CN" altLang="en-US" sz="1800" b="1"/>
              <a:t>对石灰、砂浆或混凝土的用量应按设计规定计算，如设计未作规定时，其石灰、砂浆的用量可以按垫层体积的</a:t>
            </a:r>
            <a:r>
              <a:rPr lang="en-US" altLang="zh-CN" sz="1800" b="1"/>
              <a:t>20%</a:t>
            </a:r>
            <a:r>
              <a:rPr lang="zh-CN" altLang="en-US" sz="1800" b="1"/>
              <a:t>计列，混凝土的用量可以按垫层体积的</a:t>
            </a:r>
            <a:r>
              <a:rPr lang="en-US" altLang="zh-CN" sz="1800" b="1"/>
              <a:t>30%</a:t>
            </a:r>
            <a:r>
              <a:rPr lang="zh-CN" altLang="en-US" sz="1800" b="1"/>
              <a:t>计列。</a:t>
            </a:r>
            <a:r>
              <a:rPr lang="en-US" altLang="zh-CN" sz="1800" b="1"/>
              <a:t>其中灰土垫层定额不分石灰与土的比例，均套用该子目。</a:t>
            </a:r>
            <a:endParaRPr lang="zh-CN" altLang="en-US" sz="1800" b="1"/>
          </a:p>
          <a:p>
            <a:pPr>
              <a:lnSpc>
                <a:spcPts val="2500"/>
              </a:lnSpc>
              <a:buFontTx/>
              <a:buNone/>
            </a:pPr>
            <a:r>
              <a:rPr lang="en-US" altLang="zh-CN" sz="1800" b="1"/>
              <a:t>  2</a:t>
            </a:r>
            <a:r>
              <a:rPr lang="zh-CN" altLang="en-US" sz="1800" b="1"/>
              <a:t>）素混凝土垫层中，以每基素混凝土量</a:t>
            </a:r>
            <a:r>
              <a:rPr lang="en-US" altLang="zh-CN" sz="1800" b="1"/>
              <a:t>10 m3</a:t>
            </a:r>
            <a:r>
              <a:rPr lang="zh-CN" altLang="en-US" sz="1800" b="1"/>
              <a:t>上下确定子目。</a:t>
            </a:r>
          </a:p>
          <a:p>
            <a:pPr>
              <a:lnSpc>
                <a:spcPts val="2500"/>
              </a:lnSpc>
              <a:buFontTx/>
              <a:buNone/>
            </a:pPr>
            <a:r>
              <a:rPr lang="en-US" altLang="zh-CN" sz="1800" b="1"/>
              <a:t>  </a:t>
            </a:r>
            <a:endParaRPr lang="zh-CN" altLang="en-US" sz="1800" b="1"/>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37D7AB19-6CC9-411E-B8F6-2B834BFEC0D0}"/>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76803" name="Rectangle 3">
            <a:extLst>
              <a:ext uri="{FF2B5EF4-FFF2-40B4-BE49-F238E27FC236}">
                <a16:creationId xmlns:a16="http://schemas.microsoft.com/office/drawing/2014/main" id="{6C80AF15-79E9-453B-9857-B1B58032B901}"/>
              </a:ext>
            </a:extLst>
          </p:cNvPr>
          <p:cNvSpPr>
            <a:spLocks noGrp="1" noChangeArrowheads="1"/>
          </p:cNvSpPr>
          <p:nvPr>
            <p:ph type="body" idx="4294967295"/>
          </p:nvPr>
        </p:nvSpPr>
        <p:spPr>
          <a:xfrm>
            <a:off x="1428750" y="1196975"/>
            <a:ext cx="7473950" cy="5111750"/>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600"/>
              </a:lnSpc>
              <a:spcBef>
                <a:spcPts val="1200"/>
              </a:spcBef>
              <a:buFontTx/>
              <a:buNone/>
            </a:pPr>
            <a:r>
              <a:rPr lang="zh-CN" altLang="en-US" sz="1800" b="1"/>
              <a:t>（</a:t>
            </a:r>
            <a:r>
              <a:rPr lang="en-US" altLang="zh-CN" sz="1800" b="1"/>
              <a:t>2</a:t>
            </a:r>
            <a:r>
              <a:rPr lang="zh-CN" altLang="en-US" sz="1800" b="1"/>
              <a:t>）现浇基础</a:t>
            </a:r>
            <a:endParaRPr lang="en-US" altLang="zh-CN" sz="1800" b="1"/>
          </a:p>
          <a:p>
            <a:pPr>
              <a:lnSpc>
                <a:spcPts val="2500"/>
              </a:lnSpc>
              <a:buFontTx/>
              <a:buNone/>
            </a:pPr>
            <a:r>
              <a:rPr lang="en-US" altLang="zh-CN" sz="1800" b="1"/>
              <a:t>       B</a:t>
            </a:r>
            <a:r>
              <a:rPr lang="zh-CN" altLang="en-US" sz="1800" b="1"/>
              <a:t>、基础垫层</a:t>
            </a:r>
          </a:p>
          <a:p>
            <a:pPr>
              <a:lnSpc>
                <a:spcPts val="2500"/>
              </a:lnSpc>
              <a:buFont typeface="Wingdings" panose="05000000000000000000" pitchFamily="2" charset="2"/>
              <a:buChar char="Ø"/>
            </a:pPr>
            <a:r>
              <a:rPr lang="zh-CN" altLang="en-US" sz="1800" b="1"/>
              <a:t>装置性材料：砂、石、水泥、石灰、水、灰土。</a:t>
            </a:r>
            <a:r>
              <a:rPr lang="en-US" altLang="zh-CN" sz="1800" b="1"/>
              <a:t> </a:t>
            </a:r>
          </a:p>
          <a:p>
            <a:pPr>
              <a:lnSpc>
                <a:spcPts val="2500"/>
              </a:lnSpc>
              <a:buFontTx/>
              <a:buNone/>
            </a:pPr>
            <a:r>
              <a:rPr lang="en-US" altLang="zh-CN" sz="1800" b="1"/>
              <a:t>     C</a:t>
            </a:r>
            <a:r>
              <a:rPr lang="zh-CN" altLang="en-US" sz="1800" b="1"/>
              <a:t>、混凝土搅拌及浇制</a:t>
            </a:r>
          </a:p>
          <a:p>
            <a:pPr>
              <a:lnSpc>
                <a:spcPts val="2500"/>
              </a:lnSpc>
              <a:buFont typeface="Wingdings" panose="05000000000000000000" pitchFamily="2" charset="2"/>
              <a:buChar char="Ø"/>
            </a:pPr>
            <a:r>
              <a:rPr lang="zh-CN" altLang="en-US" sz="1800" b="1"/>
              <a:t>工作内容：模板安装及拆除，钢筋组扎及安装，地脚螺栓</a:t>
            </a:r>
            <a:r>
              <a:rPr lang="en-US" altLang="zh-CN" sz="1800" b="1"/>
              <a:t>(</a:t>
            </a:r>
            <a:r>
              <a:rPr lang="zh-CN" altLang="en-US" sz="1800" b="1"/>
              <a:t>插入式角钢</a:t>
            </a:r>
            <a:r>
              <a:rPr lang="en-US" altLang="zh-CN" sz="1800" b="1"/>
              <a:t>)</a:t>
            </a:r>
            <a:r>
              <a:rPr lang="zh-CN" altLang="en-US" sz="1800" b="1"/>
              <a:t>安装，砂、石筛洗，混凝土搅拌及浇制，捣固，养护，基面抹平，工器具转移。</a:t>
            </a:r>
          </a:p>
          <a:p>
            <a:pPr>
              <a:lnSpc>
                <a:spcPts val="2500"/>
              </a:lnSpc>
              <a:buFont typeface="Wingdings" panose="05000000000000000000" pitchFamily="2" charset="2"/>
              <a:buChar char="Ø"/>
            </a:pPr>
            <a:r>
              <a:rPr lang="zh-CN" altLang="en-US" sz="1800" b="1"/>
              <a:t>工程量计算规则：定额以</a:t>
            </a:r>
            <a:r>
              <a:rPr lang="zh-CN" altLang="en-US" sz="1800" b="1">
                <a:solidFill>
                  <a:srgbClr val="FF0000"/>
                </a:solidFill>
              </a:rPr>
              <a:t>每个</a:t>
            </a:r>
            <a:r>
              <a:rPr lang="zh-CN" altLang="en-US" sz="1800" b="1"/>
              <a:t>基础混凝土量，以“</a:t>
            </a:r>
            <a:r>
              <a:rPr lang="en-US" altLang="zh-CN" sz="1800" b="1"/>
              <a:t>m</a:t>
            </a:r>
            <a:r>
              <a:rPr lang="en-US" altLang="zh-CN" sz="1800" b="1" baseline="30000"/>
              <a:t>3</a:t>
            </a:r>
            <a:r>
              <a:rPr lang="zh-CN" altLang="en-US" sz="1800" b="1"/>
              <a:t>”为单位。</a:t>
            </a:r>
            <a:endParaRPr lang="en-US" altLang="zh-CN" sz="1800" b="1"/>
          </a:p>
          <a:p>
            <a:pPr>
              <a:lnSpc>
                <a:spcPts val="2600"/>
              </a:lnSpc>
              <a:buFontTx/>
              <a:buNone/>
            </a:pPr>
            <a:r>
              <a:rPr lang="en-US" altLang="zh-CN" sz="1800" b="1"/>
              <a:t>      </a:t>
            </a:r>
            <a:r>
              <a:rPr lang="zh-CN" altLang="en-US" sz="1800" b="1"/>
              <a:t>混凝土联系梁搅拌及浇制以每个混凝土量，以“</a:t>
            </a:r>
            <a:r>
              <a:rPr lang="en-US" altLang="zh-CN" sz="1800" b="1"/>
              <a:t>m</a:t>
            </a:r>
            <a:r>
              <a:rPr lang="en-US" altLang="zh-CN" sz="1800" b="1" baseline="30000"/>
              <a:t>3</a:t>
            </a:r>
            <a:r>
              <a:rPr lang="en-US" altLang="zh-CN" sz="1800" b="1"/>
              <a:t>”为计量单位。</a:t>
            </a:r>
            <a:endParaRPr lang="zh-CN" altLang="en-US" sz="1800" b="1"/>
          </a:p>
          <a:p>
            <a:pPr>
              <a:lnSpc>
                <a:spcPts val="2600"/>
              </a:lnSpc>
              <a:buFontTx/>
              <a:buNone/>
            </a:pPr>
            <a:r>
              <a:rPr lang="en-US" altLang="zh-CN" sz="1800" b="1"/>
              <a:t>      </a:t>
            </a:r>
            <a:r>
              <a:rPr lang="zh-CN" altLang="en-US" sz="1800" b="1"/>
              <a:t>保护帽搅拌及浇制，以“</a:t>
            </a:r>
            <a:r>
              <a:rPr lang="en-US" altLang="zh-CN" sz="1800" b="1"/>
              <a:t>m</a:t>
            </a:r>
            <a:r>
              <a:rPr lang="en-US" altLang="zh-CN" sz="1800" b="1" baseline="30000"/>
              <a:t>3</a:t>
            </a:r>
            <a:r>
              <a:rPr lang="en-US" altLang="zh-CN" sz="1800" b="1"/>
              <a:t>”</a:t>
            </a:r>
            <a:r>
              <a:rPr lang="zh-CN" altLang="en-US" sz="1800" b="1"/>
              <a:t>为计量单位。</a:t>
            </a:r>
          </a:p>
          <a:p>
            <a:pPr>
              <a:lnSpc>
                <a:spcPts val="2500"/>
              </a:lnSpc>
              <a:buFontTx/>
              <a:buNone/>
            </a:pPr>
            <a:endParaRPr lang="en-US" altLang="zh-CN" sz="1800" b="1"/>
          </a:p>
          <a:p>
            <a:pPr>
              <a:lnSpc>
                <a:spcPts val="2500"/>
              </a:lnSpc>
              <a:buFontTx/>
              <a:buNone/>
            </a:pPr>
            <a:endParaRPr lang="zh-CN" altLang="en-US" sz="1800"/>
          </a:p>
          <a:p>
            <a:pPr>
              <a:lnSpc>
                <a:spcPts val="2500"/>
              </a:lnSpc>
              <a:buFont typeface="Wingdings" panose="05000000000000000000" pitchFamily="2" charset="2"/>
              <a:buChar char="Ø"/>
            </a:pPr>
            <a:endParaRPr lang="zh-CN" altLang="en-US" sz="1800" b="1"/>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1574A6F2-0F1F-4C50-9D38-0454EF36393B}"/>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77827" name="Rectangle 3">
            <a:extLst>
              <a:ext uri="{FF2B5EF4-FFF2-40B4-BE49-F238E27FC236}">
                <a16:creationId xmlns:a16="http://schemas.microsoft.com/office/drawing/2014/main" id="{8083BF37-8B83-499E-9A4E-2147A16C6DB9}"/>
              </a:ext>
            </a:extLst>
          </p:cNvPr>
          <p:cNvSpPr>
            <a:spLocks noGrp="1" noChangeArrowheads="1"/>
          </p:cNvSpPr>
          <p:nvPr>
            <p:ph type="body" idx="4294967295"/>
          </p:nvPr>
        </p:nvSpPr>
        <p:spPr>
          <a:xfrm>
            <a:off x="1428750" y="981075"/>
            <a:ext cx="7473950" cy="5876925"/>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600"/>
              </a:lnSpc>
              <a:spcBef>
                <a:spcPts val="1200"/>
              </a:spcBef>
              <a:buFontTx/>
              <a:buNone/>
            </a:pPr>
            <a:r>
              <a:rPr lang="zh-CN" altLang="en-US" sz="1800" b="1"/>
              <a:t>（</a:t>
            </a:r>
            <a:r>
              <a:rPr lang="en-US" altLang="zh-CN" sz="1800" b="1"/>
              <a:t>2</a:t>
            </a:r>
            <a:r>
              <a:rPr lang="zh-CN" altLang="en-US" sz="1800" b="1"/>
              <a:t>）现浇基础</a:t>
            </a:r>
            <a:endParaRPr lang="en-US" altLang="zh-CN" sz="1800" b="1"/>
          </a:p>
          <a:p>
            <a:pPr>
              <a:lnSpc>
                <a:spcPts val="2500"/>
              </a:lnSpc>
              <a:buFontTx/>
              <a:buNone/>
            </a:pPr>
            <a:r>
              <a:rPr lang="en-US" altLang="zh-CN" sz="1800" b="1"/>
              <a:t>      C</a:t>
            </a:r>
            <a:r>
              <a:rPr lang="zh-CN" altLang="en-US" sz="1800" b="1"/>
              <a:t>、混凝土搅拌及浇制</a:t>
            </a:r>
          </a:p>
          <a:p>
            <a:pPr>
              <a:lnSpc>
                <a:spcPts val="2500"/>
              </a:lnSpc>
              <a:buFont typeface="Wingdings" panose="05000000000000000000" pitchFamily="2" charset="2"/>
              <a:buChar char="Ø"/>
            </a:pPr>
            <a:r>
              <a:rPr lang="zh-CN" altLang="en-US" sz="1800" b="1"/>
              <a:t>装置性材料：地脚螺栓</a:t>
            </a:r>
            <a:r>
              <a:rPr lang="en-US" altLang="zh-CN" sz="1800" b="1"/>
              <a:t>(</a:t>
            </a:r>
            <a:r>
              <a:rPr lang="zh-CN" altLang="en-US" sz="1800" b="1"/>
              <a:t>插入式角钢</a:t>
            </a:r>
            <a:r>
              <a:rPr lang="en-US" altLang="zh-CN" sz="1800" b="1"/>
              <a:t>)</a:t>
            </a:r>
            <a:r>
              <a:rPr lang="zh-CN" altLang="en-US" sz="1800" b="1"/>
              <a:t>、砂、石、水泥、水。</a:t>
            </a:r>
          </a:p>
          <a:p>
            <a:pPr>
              <a:lnSpc>
                <a:spcPts val="2500"/>
              </a:lnSpc>
              <a:buFont typeface="Wingdings" panose="05000000000000000000" pitchFamily="2" charset="2"/>
              <a:buChar char="Ø"/>
            </a:pPr>
            <a:r>
              <a:rPr lang="zh-CN" altLang="en-US" sz="1800" b="1"/>
              <a:t>相关使用说明</a:t>
            </a:r>
            <a:endParaRPr lang="en-US" altLang="zh-CN" sz="1800" b="1"/>
          </a:p>
          <a:p>
            <a:pPr>
              <a:lnSpc>
                <a:spcPts val="2500"/>
              </a:lnSpc>
              <a:buFontTx/>
              <a:buNone/>
            </a:pPr>
            <a:r>
              <a:rPr lang="en-US" altLang="zh-CN" sz="1800" b="1"/>
              <a:t>      1</a:t>
            </a:r>
            <a:r>
              <a:rPr lang="zh-CN" altLang="en-US" sz="1800" b="1"/>
              <a:t>）定额中“每个”是指一个完全独立，基础之间无相互联系单个基础。</a:t>
            </a:r>
            <a:endParaRPr lang="en-US" altLang="zh-CN" sz="1800" b="1"/>
          </a:p>
          <a:p>
            <a:pPr>
              <a:lnSpc>
                <a:spcPts val="2500"/>
              </a:lnSpc>
              <a:buFontTx/>
              <a:buNone/>
            </a:pPr>
            <a:r>
              <a:rPr lang="en-US" altLang="zh-CN" sz="1800" b="1"/>
              <a:t>       2</a:t>
            </a:r>
            <a:r>
              <a:rPr lang="zh-CN" altLang="en-US" sz="1800" b="1"/>
              <a:t>）混凝土及垫层砂浆现场浇制中，养护、浇制用水的平均运距按</a:t>
            </a:r>
            <a:r>
              <a:rPr lang="en-US" altLang="zh-CN" sz="1800" b="1"/>
              <a:t>100m</a:t>
            </a:r>
            <a:r>
              <a:rPr lang="zh-CN" altLang="en-US" sz="1800" b="1"/>
              <a:t>计算，如果运距超过时，可按每立方混凝土</a:t>
            </a:r>
            <a:r>
              <a:rPr lang="en-US" altLang="zh-CN" sz="1800" b="1"/>
              <a:t>500kg</a:t>
            </a:r>
            <a:r>
              <a:rPr lang="zh-CN" altLang="en-US" sz="1800" b="1"/>
              <a:t>用水量另套“工地运输”定额。</a:t>
            </a:r>
            <a:endParaRPr lang="en-US" altLang="zh-CN" sz="1800" b="1"/>
          </a:p>
          <a:p>
            <a:pPr>
              <a:lnSpc>
                <a:spcPts val="2500"/>
              </a:lnSpc>
              <a:buFontTx/>
              <a:buNone/>
            </a:pPr>
            <a:r>
              <a:rPr lang="en-US" altLang="zh-CN" sz="1800" b="1"/>
              <a:t> 3</a:t>
            </a:r>
            <a:r>
              <a:rPr lang="zh-CN" altLang="en-US" sz="1800" b="1"/>
              <a:t>）“混凝土搅拌及浇制”定额是按照有筋基础计算的，若为无筋基础时定额乘以</a:t>
            </a:r>
            <a:r>
              <a:rPr lang="en-US" altLang="zh-CN" sz="1800" b="1"/>
              <a:t>0.95</a:t>
            </a:r>
            <a:r>
              <a:rPr lang="zh-CN" altLang="en-US" sz="1800" b="1"/>
              <a:t>的系数。</a:t>
            </a:r>
            <a:endParaRPr lang="en-US" altLang="zh-CN" sz="1800" b="1"/>
          </a:p>
          <a:p>
            <a:pPr>
              <a:lnSpc>
                <a:spcPts val="2500"/>
              </a:lnSpc>
              <a:buFontTx/>
              <a:buNone/>
            </a:pPr>
            <a:endParaRPr lang="en-US" altLang="zh-CN" sz="1800" b="1"/>
          </a:p>
          <a:p>
            <a:pPr>
              <a:lnSpc>
                <a:spcPts val="2500"/>
              </a:lnSpc>
              <a:buFontTx/>
              <a:buNone/>
            </a:pPr>
            <a:endParaRPr lang="en-US" altLang="zh-CN" sz="1800" b="1"/>
          </a:p>
          <a:p>
            <a:pPr>
              <a:lnSpc>
                <a:spcPts val="2500"/>
              </a:lnSpc>
              <a:buFontTx/>
              <a:buNone/>
            </a:pPr>
            <a:endParaRPr lang="zh-CN" altLang="en-US" sz="1800"/>
          </a:p>
          <a:p>
            <a:pPr>
              <a:lnSpc>
                <a:spcPts val="2500"/>
              </a:lnSpc>
              <a:buFont typeface="Wingdings" panose="05000000000000000000" pitchFamily="2" charset="2"/>
              <a:buChar char="Ø"/>
            </a:pPr>
            <a:endParaRPr lang="zh-CN" altLang="en-US" sz="1800" b="1"/>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5EBCF6CA-B0D6-4173-ACE4-B9B0D5CD7AD2}"/>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78851" name="Rectangle 3">
            <a:extLst>
              <a:ext uri="{FF2B5EF4-FFF2-40B4-BE49-F238E27FC236}">
                <a16:creationId xmlns:a16="http://schemas.microsoft.com/office/drawing/2014/main" id="{8AC4F77E-8335-4D58-AC77-EE56BBA3B70E}"/>
              </a:ext>
            </a:extLst>
          </p:cNvPr>
          <p:cNvSpPr>
            <a:spLocks noGrp="1" noChangeArrowheads="1"/>
          </p:cNvSpPr>
          <p:nvPr>
            <p:ph type="body" idx="4294967295"/>
          </p:nvPr>
        </p:nvSpPr>
        <p:spPr>
          <a:xfrm>
            <a:off x="1428750" y="1196975"/>
            <a:ext cx="7473950" cy="5111750"/>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600"/>
              </a:lnSpc>
              <a:spcBef>
                <a:spcPts val="1200"/>
              </a:spcBef>
              <a:buFontTx/>
              <a:buNone/>
            </a:pPr>
            <a:r>
              <a:rPr lang="zh-CN" altLang="en-US" sz="1800" b="1"/>
              <a:t>（</a:t>
            </a:r>
            <a:r>
              <a:rPr lang="en-US" altLang="zh-CN" sz="1800" b="1"/>
              <a:t>2</a:t>
            </a:r>
            <a:r>
              <a:rPr lang="zh-CN" altLang="en-US" sz="1800" b="1"/>
              <a:t>）现浇基础</a:t>
            </a:r>
            <a:endParaRPr lang="en-US" altLang="zh-CN" sz="1800" b="1"/>
          </a:p>
          <a:p>
            <a:pPr>
              <a:lnSpc>
                <a:spcPts val="2500"/>
              </a:lnSpc>
              <a:buFontTx/>
              <a:buNone/>
            </a:pPr>
            <a:r>
              <a:rPr lang="en-US" altLang="zh-CN" sz="1800" b="1"/>
              <a:t>      D</a:t>
            </a:r>
            <a:r>
              <a:rPr lang="zh-CN" altLang="en-US" sz="1800" b="1"/>
              <a:t>、商品混凝土浇制</a:t>
            </a:r>
            <a:endParaRPr lang="en-US" altLang="zh-CN" sz="1800" b="1"/>
          </a:p>
          <a:p>
            <a:pPr>
              <a:lnSpc>
                <a:spcPts val="2600"/>
              </a:lnSpc>
              <a:buFont typeface="Wingdings" panose="05000000000000000000" pitchFamily="2" charset="2"/>
              <a:buChar char="Ø"/>
            </a:pPr>
            <a:r>
              <a:rPr lang="zh-CN" altLang="en-US" sz="1800" b="1"/>
              <a:t>工作内容：模板安装及拆除，钢筋组扎及安装，地脚螺栓</a:t>
            </a:r>
            <a:r>
              <a:rPr lang="en-US" altLang="zh-CN" sz="1800" b="1"/>
              <a:t>(</a:t>
            </a:r>
            <a:r>
              <a:rPr lang="zh-CN" altLang="en-US" sz="1800" b="1"/>
              <a:t>插入式角钢</a:t>
            </a:r>
            <a:r>
              <a:rPr lang="en-US" altLang="zh-CN" sz="1800" b="1"/>
              <a:t>)</a:t>
            </a:r>
            <a:r>
              <a:rPr lang="zh-CN" altLang="en-US" sz="1800" b="1"/>
              <a:t>安装，混凝土运输浇制，捣固，养护，基面抹平，工器具转移。</a:t>
            </a:r>
            <a:endParaRPr lang="en-US" altLang="zh-CN" sz="1800" b="1"/>
          </a:p>
          <a:p>
            <a:pPr>
              <a:lnSpc>
                <a:spcPts val="2600"/>
              </a:lnSpc>
              <a:buFont typeface="Wingdings" panose="05000000000000000000" pitchFamily="2" charset="2"/>
              <a:buChar char="Ø"/>
            </a:pPr>
            <a:r>
              <a:rPr lang="zh-CN" altLang="en-US" sz="1800" b="1"/>
              <a:t>工程量计算规则</a:t>
            </a:r>
            <a:endParaRPr lang="en-US" altLang="zh-CN" sz="1800" b="1"/>
          </a:p>
          <a:p>
            <a:pPr>
              <a:lnSpc>
                <a:spcPts val="2600"/>
              </a:lnSpc>
              <a:buFontTx/>
              <a:buNone/>
            </a:pPr>
            <a:r>
              <a:rPr lang="zh-CN" altLang="en-US" sz="1800" b="1"/>
              <a:t>       根据每个基础混凝土量套用定额，以“</a:t>
            </a:r>
            <a:r>
              <a:rPr lang="en-US" altLang="zh-CN" sz="1800" b="1"/>
              <a:t>m</a:t>
            </a:r>
            <a:r>
              <a:rPr lang="en-US" altLang="zh-CN" sz="1800" b="1" baseline="30000"/>
              <a:t>3</a:t>
            </a:r>
            <a:r>
              <a:rPr lang="zh-CN" altLang="en-US" sz="1800" b="1"/>
              <a:t>”为单位。</a:t>
            </a:r>
            <a:endParaRPr lang="en-US" altLang="zh-CN" sz="1800" b="1"/>
          </a:p>
          <a:p>
            <a:pPr>
              <a:lnSpc>
                <a:spcPts val="2600"/>
              </a:lnSpc>
              <a:buFont typeface="Wingdings" panose="05000000000000000000" pitchFamily="2" charset="2"/>
              <a:buChar char="Ø"/>
            </a:pPr>
            <a:r>
              <a:rPr lang="zh-CN" altLang="en-US" sz="1800" b="1"/>
              <a:t>装置性材料：地脚螺栓</a:t>
            </a:r>
            <a:r>
              <a:rPr lang="en-US" altLang="zh-CN" sz="1800" b="1"/>
              <a:t>(</a:t>
            </a:r>
            <a:r>
              <a:rPr lang="zh-CN" altLang="en-US" sz="1800" b="1"/>
              <a:t>插入式角钢</a:t>
            </a:r>
            <a:r>
              <a:rPr lang="en-US" altLang="zh-CN" sz="1800" b="1"/>
              <a:t>)</a:t>
            </a:r>
            <a:r>
              <a:rPr lang="zh-CN" altLang="en-US" sz="1800" b="1"/>
              <a:t>、商品混凝土、水。</a:t>
            </a:r>
            <a:endParaRPr lang="en-US" altLang="zh-CN" sz="1800" b="1"/>
          </a:p>
          <a:p>
            <a:pPr>
              <a:lnSpc>
                <a:spcPts val="2600"/>
              </a:lnSpc>
              <a:buFont typeface="Wingdings" panose="05000000000000000000" pitchFamily="2" charset="2"/>
              <a:buChar char="Ø"/>
            </a:pPr>
            <a:r>
              <a:rPr lang="zh-CN" altLang="en-US" sz="1800" b="1"/>
              <a:t>相关使用说明：“混凝土搅拌及浇制”定额是按照有筋基础计算的，若为无筋基础时定额乘以</a:t>
            </a:r>
            <a:r>
              <a:rPr lang="en-US" altLang="zh-CN" sz="1800" b="1"/>
              <a:t>0.95</a:t>
            </a:r>
            <a:r>
              <a:rPr lang="zh-CN" altLang="en-US" sz="1800" b="1"/>
              <a:t>的系数。</a:t>
            </a:r>
          </a:p>
          <a:p>
            <a:pPr>
              <a:lnSpc>
                <a:spcPts val="2600"/>
              </a:lnSpc>
              <a:buFont typeface="Wingdings" panose="05000000000000000000" pitchFamily="2" charset="2"/>
              <a:buChar char="Ø"/>
            </a:pPr>
            <a:endParaRPr lang="zh-CN" altLang="en-US" sz="1800">
              <a:solidFill>
                <a:srgbClr val="FF0000"/>
              </a:solidFill>
            </a:endParaRPr>
          </a:p>
          <a:p>
            <a:pPr>
              <a:lnSpc>
                <a:spcPts val="2600"/>
              </a:lnSpc>
              <a:buFont typeface="Wingdings" panose="05000000000000000000" pitchFamily="2" charset="2"/>
              <a:buChar char="Ø"/>
            </a:pPr>
            <a:endParaRPr lang="zh-CN" altLang="en-US" sz="1800" b="1"/>
          </a:p>
          <a:p>
            <a:pPr>
              <a:lnSpc>
                <a:spcPts val="2600"/>
              </a:lnSpc>
              <a:buFontTx/>
              <a:buNone/>
            </a:pPr>
            <a:endParaRPr lang="en-US" altLang="zh-CN" sz="1800" b="1"/>
          </a:p>
          <a:p>
            <a:pPr>
              <a:lnSpc>
                <a:spcPts val="2500"/>
              </a:lnSpc>
              <a:buFont typeface="Wingdings" panose="05000000000000000000" pitchFamily="2" charset="2"/>
              <a:buChar char="Ø"/>
            </a:pPr>
            <a:endParaRPr lang="zh-CN" altLang="en-US" sz="1800"/>
          </a:p>
          <a:p>
            <a:pPr>
              <a:lnSpc>
                <a:spcPts val="2500"/>
              </a:lnSpc>
              <a:buFontTx/>
              <a:buNone/>
            </a:pPr>
            <a:endParaRPr lang="zh-CN" altLang="en-US" sz="1800" b="1"/>
          </a:p>
          <a:p>
            <a:pPr>
              <a:lnSpc>
                <a:spcPts val="2500"/>
              </a:lnSpc>
              <a:buFontTx/>
              <a:buNone/>
            </a:pPr>
            <a:endParaRPr lang="en-US" altLang="zh-CN" sz="1800" b="1"/>
          </a:p>
          <a:p>
            <a:pPr>
              <a:lnSpc>
                <a:spcPts val="2500"/>
              </a:lnSpc>
              <a:buFontTx/>
              <a:buNone/>
            </a:pPr>
            <a:endParaRPr lang="zh-CN" altLang="en-US" sz="1800"/>
          </a:p>
          <a:p>
            <a:pPr>
              <a:lnSpc>
                <a:spcPts val="2500"/>
              </a:lnSpc>
              <a:buFont typeface="Wingdings" panose="05000000000000000000" pitchFamily="2" charset="2"/>
              <a:buChar char="Ø"/>
            </a:pPr>
            <a:endParaRPr lang="zh-CN" altLang="en-US" sz="1800" b="1"/>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B3F29AAF-89AC-483C-94F9-19E805F0DC63}"/>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79875" name="Rectangle 3">
            <a:extLst>
              <a:ext uri="{FF2B5EF4-FFF2-40B4-BE49-F238E27FC236}">
                <a16:creationId xmlns:a16="http://schemas.microsoft.com/office/drawing/2014/main" id="{1A82200E-6062-4C59-92C9-F26E780FBDE5}"/>
              </a:ext>
            </a:extLst>
          </p:cNvPr>
          <p:cNvSpPr>
            <a:spLocks noGrp="1" noChangeArrowheads="1"/>
          </p:cNvSpPr>
          <p:nvPr>
            <p:ph type="body" idx="4294967295"/>
          </p:nvPr>
        </p:nvSpPr>
        <p:spPr>
          <a:xfrm>
            <a:off x="1428750" y="1196975"/>
            <a:ext cx="7473950" cy="5111750"/>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600"/>
              </a:lnSpc>
              <a:spcBef>
                <a:spcPts val="1200"/>
              </a:spcBef>
              <a:buFontTx/>
              <a:buNone/>
            </a:pPr>
            <a:r>
              <a:rPr lang="zh-CN" altLang="en-US" sz="1800" b="1"/>
              <a:t>（</a:t>
            </a:r>
            <a:r>
              <a:rPr lang="en-US" altLang="zh-CN" sz="1800" b="1"/>
              <a:t>3</a:t>
            </a:r>
            <a:r>
              <a:rPr lang="zh-CN" altLang="en-US" sz="1800" b="1"/>
              <a:t>）岩石锚杆基础钻孔浇灌</a:t>
            </a:r>
            <a:endParaRPr lang="en-US" altLang="zh-CN" sz="1800" b="1"/>
          </a:p>
          <a:p>
            <a:r>
              <a:rPr lang="zh-CN" altLang="en-US" sz="1800" b="1"/>
              <a:t>工作内容：清基定孔，装拆钻机，取水，钻孔，洗孔，安装地脚螺栓及找正，混凝土浇灌，捣固，基面抹平，养护，工器具转移。</a:t>
            </a:r>
          </a:p>
          <a:p>
            <a:pPr>
              <a:lnSpc>
                <a:spcPts val="2700"/>
              </a:lnSpc>
              <a:buFont typeface="Wingdings" panose="05000000000000000000" pitchFamily="2" charset="2"/>
              <a:buChar char="Ø"/>
            </a:pPr>
            <a:r>
              <a:rPr lang="zh-CN" altLang="en-US" sz="1800" b="1"/>
              <a:t>工程量计算规则：按孔径、孔深套用定额，以“</a:t>
            </a:r>
            <a:r>
              <a:rPr lang="en-US" altLang="zh-CN" sz="1800" b="1"/>
              <a:t>m</a:t>
            </a:r>
            <a:r>
              <a:rPr lang="zh-CN" altLang="en-US" sz="1800" b="1"/>
              <a:t>”为计算单位。</a:t>
            </a:r>
          </a:p>
          <a:p>
            <a:pPr>
              <a:lnSpc>
                <a:spcPts val="2700"/>
              </a:lnSpc>
              <a:buFont typeface="Wingdings" panose="05000000000000000000" pitchFamily="2" charset="2"/>
              <a:buChar char="Ø"/>
            </a:pPr>
            <a:r>
              <a:rPr lang="zh-CN" altLang="en-US" sz="1800" b="1"/>
              <a:t>装置性材料：地脚螺栓、砂、石、水泥、水。</a:t>
            </a:r>
          </a:p>
          <a:p>
            <a:pPr>
              <a:lnSpc>
                <a:spcPts val="2700"/>
              </a:lnSpc>
              <a:buFont typeface="Wingdings" panose="05000000000000000000" pitchFamily="2" charset="2"/>
              <a:buChar char="Ø"/>
            </a:pPr>
            <a:r>
              <a:rPr lang="zh-CN" altLang="en-US" sz="1800" b="1"/>
              <a:t>相关使用说明</a:t>
            </a:r>
          </a:p>
          <a:p>
            <a:pPr>
              <a:lnSpc>
                <a:spcPts val="2700"/>
              </a:lnSpc>
              <a:buFontTx/>
              <a:buNone/>
            </a:pPr>
            <a:r>
              <a:rPr lang="en-US" altLang="zh-CN" sz="1800" b="1"/>
              <a:t>      </a:t>
            </a:r>
            <a:r>
              <a:rPr lang="zh-CN" altLang="en-US" sz="1800" b="1"/>
              <a:t>岩石基础包括直锚式、承台式、嵌固式。岩石锚杆基础钻孔浇灌适用于直锚式、承台式。定额中不包括承台浇制，如有就另外套一般基础混凝土搅拌及浇制定额。嵌固式岩石基础套用第二章和本章现浇基础定额。</a:t>
            </a:r>
            <a:endParaRPr lang="en-US" altLang="zh-CN" sz="1800" b="1"/>
          </a:p>
          <a:p>
            <a:pPr>
              <a:lnSpc>
                <a:spcPts val="2700"/>
              </a:lnSpc>
              <a:buFont typeface="Wingdings" panose="05000000000000000000" pitchFamily="2" charset="2"/>
              <a:buChar char="Ø"/>
            </a:pPr>
            <a:endParaRPr lang="en-US" altLang="zh-CN" sz="1800" b="1"/>
          </a:p>
          <a:p>
            <a:pPr>
              <a:lnSpc>
                <a:spcPts val="2500"/>
              </a:lnSpc>
              <a:buFont typeface="Wingdings" panose="05000000000000000000" pitchFamily="2" charset="2"/>
              <a:buChar char="Ø"/>
            </a:pPr>
            <a:endParaRPr lang="zh-CN" altLang="en-US" sz="1800"/>
          </a:p>
          <a:p>
            <a:pPr>
              <a:lnSpc>
                <a:spcPts val="2500"/>
              </a:lnSpc>
              <a:buFontTx/>
              <a:buNone/>
            </a:pPr>
            <a:endParaRPr lang="zh-CN" altLang="en-US" sz="1800" b="1"/>
          </a:p>
          <a:p>
            <a:pPr>
              <a:lnSpc>
                <a:spcPts val="2500"/>
              </a:lnSpc>
              <a:buFontTx/>
              <a:buNone/>
            </a:pPr>
            <a:endParaRPr lang="en-US" altLang="zh-CN" sz="1800" b="1"/>
          </a:p>
          <a:p>
            <a:pPr>
              <a:lnSpc>
                <a:spcPts val="2500"/>
              </a:lnSpc>
              <a:buFontTx/>
              <a:buNone/>
            </a:pPr>
            <a:endParaRPr lang="zh-CN" altLang="en-US" sz="1800"/>
          </a:p>
          <a:p>
            <a:pPr>
              <a:lnSpc>
                <a:spcPts val="2500"/>
              </a:lnSpc>
              <a:buFont typeface="Wingdings" panose="05000000000000000000" pitchFamily="2" charset="2"/>
              <a:buChar char="Ø"/>
            </a:pPr>
            <a:endParaRPr lang="zh-CN" altLang="en-US" sz="1800" b="1"/>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1EEADC76-97FE-4EBD-8119-C8BC982E24BF}"/>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80899" name="Rectangle 3">
            <a:extLst>
              <a:ext uri="{FF2B5EF4-FFF2-40B4-BE49-F238E27FC236}">
                <a16:creationId xmlns:a16="http://schemas.microsoft.com/office/drawing/2014/main" id="{0F6C000C-F8A5-4D41-B948-D1F61CF8E6C4}"/>
              </a:ext>
            </a:extLst>
          </p:cNvPr>
          <p:cNvSpPr>
            <a:spLocks noGrp="1" noChangeArrowheads="1"/>
          </p:cNvSpPr>
          <p:nvPr>
            <p:ph type="body" idx="4294967295"/>
          </p:nvPr>
        </p:nvSpPr>
        <p:spPr>
          <a:xfrm>
            <a:off x="1428750" y="1196975"/>
            <a:ext cx="7473950" cy="5111750"/>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600"/>
              </a:lnSpc>
              <a:spcBef>
                <a:spcPts val="1200"/>
              </a:spcBef>
              <a:buFontTx/>
              <a:buNone/>
            </a:pPr>
            <a:r>
              <a:rPr lang="zh-CN" altLang="en-US" sz="1800" b="1"/>
              <a:t>（</a:t>
            </a:r>
            <a:r>
              <a:rPr lang="en-US" altLang="zh-CN" sz="1800" b="1"/>
              <a:t>4</a:t>
            </a:r>
            <a:r>
              <a:rPr lang="zh-CN" altLang="en-US" sz="1800" b="1"/>
              <a:t>）灌注桩基础</a:t>
            </a:r>
            <a:endParaRPr lang="en-US" altLang="zh-CN" sz="1800" b="1"/>
          </a:p>
          <a:p>
            <a:pPr>
              <a:lnSpc>
                <a:spcPts val="2600"/>
              </a:lnSpc>
              <a:spcBef>
                <a:spcPts val="1200"/>
              </a:spcBef>
              <a:buFontTx/>
              <a:buNone/>
            </a:pPr>
            <a:r>
              <a:rPr lang="zh-CN" altLang="en-US" sz="1800" b="1"/>
              <a:t>       灌注桩基础包括机械推钻和桩基础混凝土浇灌。</a:t>
            </a:r>
            <a:endParaRPr lang="en-US" altLang="zh-CN" sz="1800" b="1"/>
          </a:p>
          <a:p>
            <a:pPr>
              <a:lnSpc>
                <a:spcPts val="2600"/>
              </a:lnSpc>
              <a:spcBef>
                <a:spcPts val="1200"/>
              </a:spcBef>
              <a:buFontTx/>
              <a:buNone/>
            </a:pPr>
            <a:r>
              <a:rPr lang="en-US" altLang="zh-CN" sz="1800" b="1"/>
              <a:t>A</a:t>
            </a:r>
            <a:r>
              <a:rPr lang="zh-CN" altLang="en-US" sz="1800" b="1"/>
              <a:t>、机械推钻</a:t>
            </a:r>
            <a:endParaRPr lang="en-US" altLang="zh-CN" sz="1800" b="1"/>
          </a:p>
          <a:p>
            <a:pPr>
              <a:lnSpc>
                <a:spcPts val="2600"/>
              </a:lnSpc>
              <a:buFont typeface="Wingdings" panose="05000000000000000000" pitchFamily="2" charset="2"/>
              <a:buChar char="Ø"/>
            </a:pPr>
            <a:r>
              <a:rPr lang="zh-CN" altLang="en-US" sz="1800" b="1"/>
              <a:t>工作内容：</a:t>
            </a:r>
          </a:p>
          <a:p>
            <a:r>
              <a:rPr lang="en-US" altLang="zh-CN" sz="1800" b="1"/>
              <a:t> </a:t>
            </a:r>
            <a:r>
              <a:rPr lang="zh-CN" altLang="en-US" sz="1800" b="1"/>
              <a:t>包括准备，钻台、钻架、水、电源、护筒等装拆，机具就（退）位，泥浆池挖、填，钻孔，供水，出土，造浆，清孔，工器具转移。</a:t>
            </a:r>
            <a:r>
              <a:rPr lang="en-US" altLang="zh-CN" sz="1800" b="1"/>
              <a:t>      </a:t>
            </a:r>
            <a:r>
              <a:rPr lang="zh-CN" altLang="en-US" sz="1800" b="1"/>
              <a:t>灌注桩基础定额中不包括基础防沉台、承台和框梁的浇制工作，如有就另套用一般基础混凝土搅拌及浇制定额。</a:t>
            </a:r>
          </a:p>
          <a:p>
            <a:pPr>
              <a:lnSpc>
                <a:spcPts val="2600"/>
              </a:lnSpc>
              <a:buFontTx/>
              <a:buNone/>
            </a:pPr>
            <a:r>
              <a:rPr lang="en-US" altLang="zh-CN" sz="1800" b="1"/>
              <a:t>      </a:t>
            </a:r>
            <a:r>
              <a:rPr lang="zh-CN" altLang="en-US" sz="1800" b="1"/>
              <a:t>灌注桩基础定额中未包括泥浆清运，如果超过</a:t>
            </a:r>
            <a:r>
              <a:rPr lang="en-US" altLang="zh-CN" sz="1800" b="1"/>
              <a:t>100</a:t>
            </a:r>
            <a:r>
              <a:rPr lang="zh-CN" altLang="en-US" sz="1800" b="1"/>
              <a:t>米的运输，另套用运输定额。 </a:t>
            </a:r>
          </a:p>
          <a:p>
            <a:pPr>
              <a:buFontTx/>
              <a:buNone/>
            </a:pPr>
            <a:endParaRPr lang="zh-CN" altLang="en-US" sz="1800"/>
          </a:p>
          <a:p>
            <a:pPr>
              <a:lnSpc>
                <a:spcPts val="2600"/>
              </a:lnSpc>
              <a:spcBef>
                <a:spcPts val="1200"/>
              </a:spcBef>
              <a:buFontTx/>
              <a:buNone/>
            </a:pPr>
            <a:endParaRPr lang="en-US" altLang="zh-CN" sz="1800" b="1"/>
          </a:p>
          <a:p>
            <a:pPr>
              <a:lnSpc>
                <a:spcPts val="2500"/>
              </a:lnSpc>
              <a:buFont typeface="Wingdings" panose="05000000000000000000" pitchFamily="2" charset="2"/>
              <a:buChar char="Ø"/>
            </a:pPr>
            <a:endParaRPr lang="zh-CN" altLang="en-US" sz="1800"/>
          </a:p>
          <a:p>
            <a:pPr>
              <a:lnSpc>
                <a:spcPts val="2500"/>
              </a:lnSpc>
              <a:buFontTx/>
              <a:buNone/>
            </a:pPr>
            <a:endParaRPr lang="zh-CN" altLang="en-US" sz="1800" b="1"/>
          </a:p>
          <a:p>
            <a:pPr>
              <a:lnSpc>
                <a:spcPts val="2500"/>
              </a:lnSpc>
              <a:buFontTx/>
              <a:buNone/>
            </a:pPr>
            <a:endParaRPr lang="en-US" altLang="zh-CN" sz="1800" b="1"/>
          </a:p>
          <a:p>
            <a:pPr>
              <a:lnSpc>
                <a:spcPts val="2500"/>
              </a:lnSpc>
              <a:buFontTx/>
              <a:buNone/>
            </a:pPr>
            <a:endParaRPr lang="zh-CN" altLang="en-US" sz="1800"/>
          </a:p>
          <a:p>
            <a:pPr>
              <a:lnSpc>
                <a:spcPts val="2500"/>
              </a:lnSpc>
              <a:buFont typeface="Wingdings" panose="05000000000000000000" pitchFamily="2" charset="2"/>
              <a:buChar char="Ø"/>
            </a:pPr>
            <a:endParaRPr lang="zh-CN" altLang="en-US" sz="1800" b="1"/>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A4993D29-E140-4839-92A1-08BAA5E3787D}"/>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81923" name="Rectangle 3">
            <a:extLst>
              <a:ext uri="{FF2B5EF4-FFF2-40B4-BE49-F238E27FC236}">
                <a16:creationId xmlns:a16="http://schemas.microsoft.com/office/drawing/2014/main" id="{BCC464A1-BA0A-402A-9C3D-638E07C79CE4}"/>
              </a:ext>
            </a:extLst>
          </p:cNvPr>
          <p:cNvSpPr>
            <a:spLocks noGrp="1" noChangeArrowheads="1"/>
          </p:cNvSpPr>
          <p:nvPr>
            <p:ph type="body" idx="4294967295"/>
          </p:nvPr>
        </p:nvSpPr>
        <p:spPr>
          <a:xfrm>
            <a:off x="1428750" y="1196975"/>
            <a:ext cx="7473950" cy="5111750"/>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600"/>
              </a:lnSpc>
              <a:spcBef>
                <a:spcPts val="1200"/>
              </a:spcBef>
              <a:buFontTx/>
              <a:buNone/>
            </a:pPr>
            <a:r>
              <a:rPr lang="zh-CN" altLang="en-US" sz="1800" b="1"/>
              <a:t>（</a:t>
            </a:r>
            <a:r>
              <a:rPr lang="en-US" altLang="zh-CN" sz="1800" b="1"/>
              <a:t>4</a:t>
            </a:r>
            <a:r>
              <a:rPr lang="zh-CN" altLang="en-US" sz="1800" b="1"/>
              <a:t>）钻孔灌注桩基础</a:t>
            </a:r>
            <a:endParaRPr lang="en-US" altLang="zh-CN" sz="1800" b="1"/>
          </a:p>
          <a:p>
            <a:pPr>
              <a:lnSpc>
                <a:spcPts val="2600"/>
              </a:lnSpc>
              <a:spcBef>
                <a:spcPts val="1200"/>
              </a:spcBef>
              <a:buFontTx/>
              <a:buNone/>
            </a:pPr>
            <a:r>
              <a:rPr lang="en-US" altLang="zh-CN" sz="1800" b="1"/>
              <a:t>A</a:t>
            </a:r>
            <a:r>
              <a:rPr lang="zh-CN" altLang="en-US" sz="1800" b="1"/>
              <a:t>、机械推钻</a:t>
            </a:r>
            <a:endParaRPr lang="en-US" altLang="zh-CN" sz="1800" b="1"/>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a:t>
            </a:r>
            <a:r>
              <a:rPr lang="zh-CN" altLang="en-US" sz="1800" b="1"/>
              <a:t>分土质和孔径、孔深以“</a:t>
            </a:r>
            <a:r>
              <a:rPr lang="en-US" altLang="zh-CN" sz="1800" b="1"/>
              <a:t>m</a:t>
            </a:r>
            <a:r>
              <a:rPr lang="zh-CN" altLang="en-US" sz="1800" b="1"/>
              <a:t>”为计量单位，凡一孔中有不同土质 时，应按设计提供的地质资料分层计算。</a:t>
            </a:r>
          </a:p>
          <a:p>
            <a:pPr>
              <a:lnSpc>
                <a:spcPts val="2600"/>
              </a:lnSpc>
              <a:buFont typeface="Wingdings" panose="05000000000000000000" pitchFamily="2" charset="2"/>
              <a:buChar char="Ø"/>
            </a:pPr>
            <a:r>
              <a:rPr lang="zh-CN" altLang="en-US" sz="1800" b="1"/>
              <a:t>相关使用说明</a:t>
            </a:r>
          </a:p>
          <a:p>
            <a:pPr>
              <a:lnSpc>
                <a:spcPts val="2600"/>
              </a:lnSpc>
              <a:buFontTx/>
              <a:buNone/>
            </a:pPr>
            <a:r>
              <a:rPr lang="en-US" altLang="zh-CN" sz="1800" b="1"/>
              <a:t>      </a:t>
            </a:r>
            <a:r>
              <a:rPr lang="zh-CN" altLang="en-US" sz="1800" b="1"/>
              <a:t>定额子目按总深度套用，工程量分层按各层深度计算。</a:t>
            </a:r>
            <a:endParaRPr lang="en-US" altLang="zh-CN" sz="1800" b="1"/>
          </a:p>
          <a:p>
            <a:pPr>
              <a:lnSpc>
                <a:spcPts val="2600"/>
              </a:lnSpc>
              <a:buFontTx/>
              <a:buNone/>
            </a:pPr>
            <a:r>
              <a:rPr lang="en-US" altLang="zh-CN" sz="1800" b="1"/>
              <a:t>      </a:t>
            </a:r>
            <a:r>
              <a:rPr lang="zh-CN" altLang="en-US" sz="1800" b="1"/>
              <a:t>机械推钻成孔砂砾石定额中成孔机械按卷扬机带冲抓锥（冲击锥）冲孔综合考虑，实际使用时，不同机械不作调整。</a:t>
            </a:r>
          </a:p>
          <a:p>
            <a:pPr>
              <a:buFontTx/>
              <a:buNone/>
            </a:pPr>
            <a:endParaRPr lang="zh-CN" altLang="en-US" sz="1800"/>
          </a:p>
          <a:p>
            <a:pPr>
              <a:lnSpc>
                <a:spcPts val="2600"/>
              </a:lnSpc>
              <a:spcBef>
                <a:spcPts val="1200"/>
              </a:spcBef>
              <a:buFontTx/>
              <a:buNone/>
            </a:pPr>
            <a:endParaRPr lang="en-US" altLang="zh-CN" sz="1800" b="1"/>
          </a:p>
          <a:p>
            <a:pPr>
              <a:lnSpc>
                <a:spcPts val="2500"/>
              </a:lnSpc>
              <a:buFont typeface="Wingdings" panose="05000000000000000000" pitchFamily="2" charset="2"/>
              <a:buChar char="Ø"/>
            </a:pPr>
            <a:endParaRPr lang="zh-CN" altLang="en-US" sz="1800"/>
          </a:p>
          <a:p>
            <a:pPr>
              <a:lnSpc>
                <a:spcPts val="2500"/>
              </a:lnSpc>
              <a:buFontTx/>
              <a:buNone/>
            </a:pPr>
            <a:endParaRPr lang="zh-CN" altLang="en-US" sz="1800" b="1"/>
          </a:p>
          <a:p>
            <a:pPr>
              <a:lnSpc>
                <a:spcPts val="2500"/>
              </a:lnSpc>
              <a:buFontTx/>
              <a:buNone/>
            </a:pPr>
            <a:endParaRPr lang="en-US" altLang="zh-CN" sz="1800" b="1"/>
          </a:p>
          <a:p>
            <a:pPr>
              <a:lnSpc>
                <a:spcPts val="2500"/>
              </a:lnSpc>
              <a:buFontTx/>
              <a:buNone/>
            </a:pPr>
            <a:endParaRPr lang="zh-CN" altLang="en-US" sz="1800"/>
          </a:p>
          <a:p>
            <a:pPr>
              <a:lnSpc>
                <a:spcPts val="2500"/>
              </a:lnSpc>
              <a:buFont typeface="Wingdings" panose="05000000000000000000" pitchFamily="2" charset="2"/>
              <a:buChar char="Ø"/>
            </a:pPr>
            <a:endParaRPr lang="zh-CN" altLang="en-US" sz="1800" b="1"/>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48F798E7-36B4-49EA-9CA9-6C81D8678B04}"/>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82947" name="Rectangle 3">
            <a:extLst>
              <a:ext uri="{FF2B5EF4-FFF2-40B4-BE49-F238E27FC236}">
                <a16:creationId xmlns:a16="http://schemas.microsoft.com/office/drawing/2014/main" id="{998C5919-1DE6-40DD-8C49-13E1E7E3BE5A}"/>
              </a:ext>
            </a:extLst>
          </p:cNvPr>
          <p:cNvSpPr>
            <a:spLocks noGrp="1" noChangeArrowheads="1"/>
          </p:cNvSpPr>
          <p:nvPr>
            <p:ph type="body" idx="4294967295"/>
          </p:nvPr>
        </p:nvSpPr>
        <p:spPr>
          <a:xfrm>
            <a:off x="1428750" y="1196975"/>
            <a:ext cx="7473950" cy="5111750"/>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600"/>
              </a:lnSpc>
              <a:spcBef>
                <a:spcPts val="1200"/>
              </a:spcBef>
              <a:buFontTx/>
              <a:buNone/>
            </a:pPr>
            <a:r>
              <a:rPr lang="zh-CN" altLang="en-US" sz="1800" b="1"/>
              <a:t>（</a:t>
            </a:r>
            <a:r>
              <a:rPr lang="en-US" altLang="zh-CN" sz="1800" b="1"/>
              <a:t>4</a:t>
            </a:r>
            <a:r>
              <a:rPr lang="zh-CN" altLang="en-US" sz="1800" b="1"/>
              <a:t>）灌注桩基础</a:t>
            </a:r>
            <a:endParaRPr lang="en-US" altLang="zh-CN" sz="1800" b="1"/>
          </a:p>
          <a:p>
            <a:pPr>
              <a:lnSpc>
                <a:spcPts val="2600"/>
              </a:lnSpc>
              <a:spcBef>
                <a:spcPts val="1200"/>
              </a:spcBef>
              <a:buFontTx/>
              <a:buNone/>
            </a:pPr>
            <a:r>
              <a:rPr lang="en-US" altLang="zh-CN" sz="1800" b="1"/>
              <a:t>B</a:t>
            </a:r>
            <a:r>
              <a:rPr lang="zh-CN" altLang="en-US" sz="1800" b="1"/>
              <a:t>、桩基础混凝土浇灌</a:t>
            </a:r>
            <a:endParaRPr lang="en-US" altLang="zh-CN" sz="1800" b="1"/>
          </a:p>
          <a:p>
            <a:pPr>
              <a:lnSpc>
                <a:spcPts val="2600"/>
              </a:lnSpc>
              <a:buFont typeface="Wingdings" panose="05000000000000000000" pitchFamily="2" charset="2"/>
              <a:buChar char="Ø"/>
            </a:pPr>
            <a:r>
              <a:rPr lang="en-US" altLang="zh-CN" sz="1800"/>
              <a:t> </a:t>
            </a:r>
            <a:r>
              <a:rPr lang="zh-CN" altLang="en-US" sz="1800" b="1"/>
              <a:t>工作内容</a:t>
            </a:r>
          </a:p>
          <a:p>
            <a:r>
              <a:rPr lang="zh-CN" altLang="en-US" sz="1800" b="1"/>
              <a:t>钢筋笼安装，地脚螺栓（插入式角钢）安装，筛洗砂石，混凝土搅拌及浇制（或混凝土运输浇制），捣固，养护，基面抹平，工器具转移</a:t>
            </a:r>
            <a:endParaRPr lang="en-US" altLang="zh-CN" sz="1800" b="1"/>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1</a:t>
            </a:r>
            <a:r>
              <a:rPr lang="zh-CN" altLang="en-US" sz="1800" b="1"/>
              <a:t>）按孔深以浇灌混凝土立方米为单位，工程量应包括混凝土超灌量。</a:t>
            </a:r>
          </a:p>
          <a:p>
            <a:pPr>
              <a:lnSpc>
                <a:spcPts val="2600"/>
              </a:lnSpc>
              <a:buFontTx/>
              <a:buNone/>
            </a:pPr>
            <a:r>
              <a:rPr lang="en-US" altLang="zh-CN" sz="1800" b="1"/>
              <a:t>  2</a:t>
            </a:r>
            <a:r>
              <a:rPr lang="zh-CN" altLang="en-US" sz="1800" b="1"/>
              <a:t>）工程量＝设计量×（</a:t>
            </a:r>
            <a:r>
              <a:rPr lang="en-US" altLang="zh-CN" sz="1800" b="1"/>
              <a:t>1+</a:t>
            </a:r>
            <a:r>
              <a:rPr lang="zh-CN" altLang="en-US" sz="1800" b="1"/>
              <a:t>超灌量），损耗另计。</a:t>
            </a:r>
            <a:endParaRPr lang="en-US" altLang="zh-CN" sz="1800" b="1"/>
          </a:p>
          <a:p>
            <a:pPr>
              <a:lnSpc>
                <a:spcPts val="2600"/>
              </a:lnSpc>
              <a:buFont typeface="Wingdings" panose="05000000000000000000" pitchFamily="2" charset="2"/>
              <a:buChar char="Ø"/>
            </a:pPr>
            <a:r>
              <a:rPr lang="en-US" altLang="zh-CN" sz="1800" b="1"/>
              <a:t> </a:t>
            </a:r>
            <a:r>
              <a:rPr lang="zh-CN" altLang="en-US" sz="1800" b="1"/>
              <a:t>相关使用说明：</a:t>
            </a:r>
            <a:r>
              <a:rPr lang="en-US" altLang="zh-CN" sz="1800" b="1"/>
              <a:t> </a:t>
            </a:r>
            <a:r>
              <a:rPr lang="zh-CN" altLang="en-US" sz="1800" b="1"/>
              <a:t>挖孔基础（包括挖孔桩基础、掏挖式基础），坑深</a:t>
            </a:r>
            <a:r>
              <a:rPr lang="en-US" altLang="zh-CN" sz="1800" b="1"/>
              <a:t>5m</a:t>
            </a:r>
            <a:r>
              <a:rPr lang="zh-CN" altLang="en-US" sz="1800" b="1"/>
              <a:t>以上的，套用桩基础混凝土浇灌定额；坑深</a:t>
            </a:r>
            <a:r>
              <a:rPr lang="en-US" altLang="zh-CN" sz="1800" b="1"/>
              <a:t>5</a:t>
            </a:r>
            <a:r>
              <a:rPr lang="zh-CN" altLang="en-US" sz="1800" b="1"/>
              <a:t>米以内的，套用现浇基础混凝土搅拌及浇制定额。</a:t>
            </a:r>
          </a:p>
          <a:p>
            <a:pPr>
              <a:lnSpc>
                <a:spcPts val="2600"/>
              </a:lnSpc>
              <a:buFontTx/>
              <a:buNone/>
            </a:pPr>
            <a:endParaRPr lang="zh-CN" altLang="en-US" sz="1800" b="1"/>
          </a:p>
          <a:p>
            <a:pPr>
              <a:lnSpc>
                <a:spcPts val="2600"/>
              </a:lnSpc>
              <a:spcBef>
                <a:spcPts val="1200"/>
              </a:spcBef>
              <a:buFontTx/>
              <a:buNone/>
            </a:pPr>
            <a:endParaRPr lang="en-US" altLang="zh-CN" sz="1800" b="1"/>
          </a:p>
          <a:p>
            <a:pPr>
              <a:buFontTx/>
              <a:buNone/>
            </a:pPr>
            <a:endParaRPr lang="zh-CN" altLang="en-US" sz="1800"/>
          </a:p>
          <a:p>
            <a:pPr>
              <a:lnSpc>
                <a:spcPts val="2600"/>
              </a:lnSpc>
              <a:spcBef>
                <a:spcPts val="1200"/>
              </a:spcBef>
              <a:buFontTx/>
              <a:buNone/>
            </a:pPr>
            <a:endParaRPr lang="en-US" altLang="zh-CN" sz="1800" b="1"/>
          </a:p>
          <a:p>
            <a:pPr>
              <a:lnSpc>
                <a:spcPts val="2500"/>
              </a:lnSpc>
              <a:buFont typeface="Wingdings" panose="05000000000000000000" pitchFamily="2" charset="2"/>
              <a:buChar char="Ø"/>
            </a:pPr>
            <a:endParaRPr lang="zh-CN" altLang="en-US" sz="1800"/>
          </a:p>
          <a:p>
            <a:pPr>
              <a:lnSpc>
                <a:spcPts val="2500"/>
              </a:lnSpc>
              <a:buFontTx/>
              <a:buNone/>
            </a:pPr>
            <a:endParaRPr lang="zh-CN" altLang="en-US" sz="1800" b="1"/>
          </a:p>
          <a:p>
            <a:pPr>
              <a:lnSpc>
                <a:spcPts val="2500"/>
              </a:lnSpc>
              <a:buFontTx/>
              <a:buNone/>
            </a:pPr>
            <a:endParaRPr lang="en-US" altLang="zh-CN" sz="1800" b="1"/>
          </a:p>
          <a:p>
            <a:pPr>
              <a:lnSpc>
                <a:spcPts val="2500"/>
              </a:lnSpc>
              <a:buFontTx/>
              <a:buNone/>
            </a:pPr>
            <a:endParaRPr lang="zh-CN" altLang="en-US" sz="1800"/>
          </a:p>
          <a:p>
            <a:pPr>
              <a:lnSpc>
                <a:spcPts val="2500"/>
              </a:lnSpc>
              <a:buFont typeface="Wingdings" panose="05000000000000000000" pitchFamily="2" charset="2"/>
              <a:buChar char="Ø"/>
            </a:pPr>
            <a:endParaRPr lang="zh-CN" altLang="en-US" sz="1800" b="1"/>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2D2F1BAE-8F01-481A-8490-DD00F80E7049}"/>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83971" name="Rectangle 3">
            <a:extLst>
              <a:ext uri="{FF2B5EF4-FFF2-40B4-BE49-F238E27FC236}">
                <a16:creationId xmlns:a16="http://schemas.microsoft.com/office/drawing/2014/main" id="{0B91615B-A292-4F1E-ACC0-408FF22563C9}"/>
              </a:ext>
            </a:extLst>
          </p:cNvPr>
          <p:cNvSpPr>
            <a:spLocks noGrp="1" noChangeArrowheads="1"/>
          </p:cNvSpPr>
          <p:nvPr>
            <p:ph type="body" idx="4294967295"/>
          </p:nvPr>
        </p:nvSpPr>
        <p:spPr>
          <a:xfrm>
            <a:off x="1428750" y="1196975"/>
            <a:ext cx="7473950" cy="5661025"/>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600"/>
              </a:lnSpc>
              <a:spcBef>
                <a:spcPts val="1200"/>
              </a:spcBef>
              <a:buFontTx/>
              <a:buNone/>
            </a:pPr>
            <a:r>
              <a:rPr lang="zh-CN" altLang="en-US" sz="1800" b="1"/>
              <a:t>（</a:t>
            </a:r>
            <a:r>
              <a:rPr lang="en-US" altLang="zh-CN" sz="1800" b="1"/>
              <a:t>5</a:t>
            </a:r>
            <a:r>
              <a:rPr lang="zh-CN" altLang="en-US" sz="1800" b="1"/>
              <a:t>）预制桩基础</a:t>
            </a:r>
            <a:endParaRPr lang="en-US" altLang="zh-CN" sz="1800" b="1"/>
          </a:p>
          <a:p>
            <a:pPr>
              <a:lnSpc>
                <a:spcPts val="2600"/>
              </a:lnSpc>
              <a:buFontTx/>
              <a:buNone/>
            </a:pPr>
            <a:r>
              <a:rPr lang="zh-CN" altLang="en-US" sz="1800" b="1"/>
              <a:t>        预制桩基础包括打、送桩和接桩、截桩</a:t>
            </a:r>
            <a:endParaRPr lang="en-US" altLang="zh-CN" sz="1800" b="1"/>
          </a:p>
          <a:p>
            <a:pPr>
              <a:lnSpc>
                <a:spcPts val="2600"/>
              </a:lnSpc>
              <a:buFontTx/>
              <a:buNone/>
            </a:pPr>
            <a:r>
              <a:rPr lang="en-US" altLang="zh-CN" sz="1800" b="1"/>
              <a:t>       A</a:t>
            </a:r>
            <a:r>
              <a:rPr lang="zh-CN" altLang="en-US" sz="1800" b="1"/>
              <a:t>、打、送桩</a:t>
            </a:r>
            <a:endParaRPr lang="en-US" altLang="zh-CN" sz="1800" b="1"/>
          </a:p>
          <a:p>
            <a:pPr>
              <a:lnSpc>
                <a:spcPts val="2400"/>
              </a:lnSpc>
              <a:buFont typeface="Wingdings" panose="05000000000000000000" pitchFamily="2" charset="2"/>
              <a:buChar char="Ø"/>
            </a:pPr>
            <a:r>
              <a:rPr lang="zh-CN" altLang="en-US" sz="1800" b="1"/>
              <a:t>工作内容：</a:t>
            </a:r>
            <a:r>
              <a:rPr lang="en-US" altLang="zh-CN" sz="1800" b="1"/>
              <a:t>  </a:t>
            </a:r>
            <a:r>
              <a:rPr lang="zh-CN" altLang="en-US" sz="1800" b="1"/>
              <a:t>测量、放桩位线、准备打桩机械、移动打桩机、</a:t>
            </a:r>
            <a:r>
              <a:rPr lang="en-US" altLang="zh-CN" sz="1800" b="1"/>
              <a:t>100m</a:t>
            </a:r>
            <a:r>
              <a:rPr lang="zh-CN" altLang="en-US" sz="1800" b="1"/>
              <a:t>以内的运桩、吊装就位、安卸桩帽、校正、打桩；吊安送桩器，送桩、拔放送桩器，工器具移运。</a:t>
            </a:r>
            <a:endParaRPr lang="en-US" altLang="zh-CN" sz="1800" b="1"/>
          </a:p>
          <a:p>
            <a:pPr>
              <a:lnSpc>
                <a:spcPts val="2400"/>
              </a:lnSpc>
              <a:buFont typeface="Wingdings" panose="05000000000000000000" pitchFamily="2" charset="2"/>
              <a:buChar char="Ø"/>
            </a:pPr>
            <a:r>
              <a:rPr lang="zh-CN" altLang="en-US" sz="1800" b="1"/>
              <a:t>工程量计算规则</a:t>
            </a:r>
          </a:p>
          <a:p>
            <a:pPr>
              <a:lnSpc>
                <a:spcPts val="2400"/>
              </a:lnSpc>
              <a:buFontTx/>
              <a:buNone/>
            </a:pPr>
            <a:r>
              <a:rPr lang="en-US" altLang="zh-CN" sz="1800" b="1"/>
              <a:t>      1</a:t>
            </a:r>
            <a:r>
              <a:rPr lang="zh-CN" altLang="en-US" sz="1800" b="1"/>
              <a:t>）打桩按桩长以体积“</a:t>
            </a:r>
            <a:r>
              <a:rPr lang="en-US" altLang="zh-CN" sz="1800" b="1"/>
              <a:t>m</a:t>
            </a:r>
            <a:r>
              <a:rPr lang="en-US" altLang="zh-CN" sz="1800" b="1" baseline="30000"/>
              <a:t>3</a:t>
            </a:r>
            <a:r>
              <a:rPr lang="en-US" altLang="zh-CN" sz="1800" b="1"/>
              <a:t>”为计量单位，打预制桩的体积，按设计全长乘以桩的截面面积，扣除桩尖的虚体体积。</a:t>
            </a:r>
          </a:p>
          <a:p>
            <a:pPr>
              <a:lnSpc>
                <a:spcPts val="2400"/>
              </a:lnSpc>
              <a:buFontTx/>
              <a:buNone/>
            </a:pPr>
            <a:r>
              <a:rPr lang="en-US" altLang="zh-CN" sz="1800" b="1"/>
              <a:t>      2</a:t>
            </a:r>
            <a:r>
              <a:rPr lang="zh-CN" altLang="en-US" sz="1800" b="1"/>
              <a:t>）送桩按桩体积“</a:t>
            </a:r>
            <a:r>
              <a:rPr lang="en-US" altLang="zh-CN" sz="1800" b="1"/>
              <a:t>m</a:t>
            </a:r>
            <a:r>
              <a:rPr lang="en-US" altLang="zh-CN" sz="1800" b="1" baseline="30000"/>
              <a:t>3</a:t>
            </a:r>
            <a:r>
              <a:rPr lang="en-US" altLang="zh-CN" sz="1800" b="1"/>
              <a:t>”为计量单位，送桩体积按桩截面面积乘以设计桩顶面标高至自然地坪另加0.5m</a:t>
            </a:r>
            <a:r>
              <a:rPr lang="zh-CN" altLang="en-US" sz="1800" b="1"/>
              <a:t>长度计算。</a:t>
            </a:r>
            <a:endParaRPr lang="en-US" altLang="zh-CN" sz="1800" b="1"/>
          </a:p>
          <a:p>
            <a:pPr>
              <a:lnSpc>
                <a:spcPts val="2400"/>
              </a:lnSpc>
              <a:buFont typeface="Wingdings" panose="05000000000000000000" pitchFamily="2" charset="2"/>
              <a:buChar char="Ø"/>
            </a:pPr>
            <a:r>
              <a:rPr lang="zh-CN" altLang="en-US" sz="1800" b="1"/>
              <a:t>装置性材料：混凝土预制桩。</a:t>
            </a:r>
          </a:p>
          <a:p>
            <a:endParaRPr lang="en-US" altLang="zh-CN" sz="1800" b="1"/>
          </a:p>
          <a:p>
            <a:pPr>
              <a:buFontTx/>
              <a:buNone/>
            </a:pPr>
            <a:endParaRPr lang="zh-CN" altLang="en-US" sz="1800"/>
          </a:p>
          <a:p>
            <a:pPr>
              <a:lnSpc>
                <a:spcPts val="2600"/>
              </a:lnSpc>
              <a:spcBef>
                <a:spcPts val="1200"/>
              </a:spcBef>
              <a:buFontTx/>
              <a:buNone/>
            </a:pPr>
            <a:endParaRPr lang="en-US" altLang="zh-CN" sz="1800" b="1"/>
          </a:p>
          <a:p>
            <a:pPr>
              <a:lnSpc>
                <a:spcPts val="2500"/>
              </a:lnSpc>
              <a:buFont typeface="Wingdings" panose="05000000000000000000" pitchFamily="2" charset="2"/>
              <a:buChar char="Ø"/>
            </a:pPr>
            <a:endParaRPr lang="zh-CN" altLang="en-US" sz="1800"/>
          </a:p>
          <a:p>
            <a:pPr>
              <a:lnSpc>
                <a:spcPts val="2500"/>
              </a:lnSpc>
              <a:buFontTx/>
              <a:buNone/>
            </a:pPr>
            <a:endParaRPr lang="zh-CN" altLang="en-US" sz="1800" b="1"/>
          </a:p>
          <a:p>
            <a:pPr>
              <a:lnSpc>
                <a:spcPts val="2500"/>
              </a:lnSpc>
              <a:buFontTx/>
              <a:buNone/>
            </a:pPr>
            <a:endParaRPr lang="en-US" altLang="zh-CN" sz="1800" b="1"/>
          </a:p>
          <a:p>
            <a:pPr>
              <a:lnSpc>
                <a:spcPts val="2500"/>
              </a:lnSpc>
              <a:buFontTx/>
              <a:buNone/>
            </a:pPr>
            <a:endParaRPr lang="zh-CN" altLang="en-US" sz="1800"/>
          </a:p>
          <a:p>
            <a:pPr>
              <a:lnSpc>
                <a:spcPts val="2500"/>
              </a:lnSpc>
              <a:buFont typeface="Wingdings" panose="05000000000000000000" pitchFamily="2" charset="2"/>
              <a:buChar char="Ø"/>
            </a:pPr>
            <a:endParaRPr lang="zh-CN" altLang="en-US" sz="1800" b="1"/>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15438308-CA54-474E-BC8A-7496F8F465E9}"/>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84995" name="Rectangle 3">
            <a:extLst>
              <a:ext uri="{FF2B5EF4-FFF2-40B4-BE49-F238E27FC236}">
                <a16:creationId xmlns:a16="http://schemas.microsoft.com/office/drawing/2014/main" id="{AB0DD545-1019-403A-B12C-DFBBD455DE4D}"/>
              </a:ext>
            </a:extLst>
          </p:cNvPr>
          <p:cNvSpPr>
            <a:spLocks noGrp="1" noChangeArrowheads="1"/>
          </p:cNvSpPr>
          <p:nvPr>
            <p:ph type="body" idx="4294967295"/>
          </p:nvPr>
        </p:nvSpPr>
        <p:spPr>
          <a:xfrm>
            <a:off x="1428750" y="981075"/>
            <a:ext cx="7473950" cy="5876925"/>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600"/>
              </a:lnSpc>
              <a:spcBef>
                <a:spcPts val="1200"/>
              </a:spcBef>
              <a:buFontTx/>
              <a:buNone/>
            </a:pPr>
            <a:r>
              <a:rPr lang="zh-CN" altLang="en-US" sz="1800" b="1"/>
              <a:t>（</a:t>
            </a:r>
            <a:r>
              <a:rPr lang="en-US" altLang="zh-CN" sz="1800" b="1"/>
              <a:t>6</a:t>
            </a:r>
            <a:r>
              <a:rPr lang="zh-CN" altLang="en-US" sz="1800" b="1"/>
              <a:t>）预制桩基础</a:t>
            </a:r>
            <a:endParaRPr lang="en-US" altLang="zh-CN" sz="1800" b="1"/>
          </a:p>
          <a:p>
            <a:pPr>
              <a:lnSpc>
                <a:spcPts val="2600"/>
              </a:lnSpc>
              <a:buFontTx/>
              <a:buNone/>
            </a:pPr>
            <a:r>
              <a:rPr lang="en-US" altLang="zh-CN" sz="1800" b="1"/>
              <a:t>        B</a:t>
            </a:r>
            <a:r>
              <a:rPr lang="zh-CN" altLang="en-US" sz="1800" b="1"/>
              <a:t>、接桩</a:t>
            </a:r>
            <a:endParaRPr lang="en-US" altLang="zh-CN" sz="1800" b="1"/>
          </a:p>
          <a:p>
            <a:pPr>
              <a:lnSpc>
                <a:spcPts val="2600"/>
              </a:lnSpc>
              <a:buFont typeface="Wingdings" panose="05000000000000000000" pitchFamily="2" charset="2"/>
              <a:buChar char="Ø"/>
            </a:pPr>
            <a:r>
              <a:rPr lang="zh-CN" altLang="en-US" sz="1800" b="1"/>
              <a:t>工作内容</a:t>
            </a:r>
          </a:p>
          <a:p>
            <a:pPr>
              <a:lnSpc>
                <a:spcPts val="2600"/>
              </a:lnSpc>
              <a:buFontTx/>
              <a:buNone/>
            </a:pPr>
            <a:r>
              <a:rPr lang="en-US" altLang="zh-CN" sz="1800" b="1"/>
              <a:t>      </a:t>
            </a:r>
            <a:r>
              <a:rPr lang="zh-CN" altLang="en-US" sz="1800" b="1"/>
              <a:t>准备焊接工具，对上、下节桩，桩顶垫平放置接桩角铁，焊接，溶制，运送，灌注胶泥，安放、拆卸夹箍，工器具移运。</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a:t>
            </a:r>
            <a:r>
              <a:rPr lang="zh-CN" altLang="en-US" sz="1800" b="1"/>
              <a:t>接桩按接桩的方式设置定额子目，以接头“个”为计量单位。</a:t>
            </a:r>
          </a:p>
          <a:p>
            <a:pPr>
              <a:lnSpc>
                <a:spcPts val="2600"/>
              </a:lnSpc>
              <a:buFontTx/>
              <a:buNone/>
            </a:pPr>
            <a:r>
              <a:rPr lang="en-US" altLang="zh-CN" sz="1800" b="1"/>
              <a:t>       C</a:t>
            </a:r>
            <a:r>
              <a:rPr lang="zh-CN" altLang="en-US" sz="1800" b="1"/>
              <a:t>、截桩</a:t>
            </a:r>
          </a:p>
          <a:p>
            <a:pPr>
              <a:lnSpc>
                <a:spcPts val="2600"/>
              </a:lnSpc>
              <a:buFont typeface="Wingdings" panose="05000000000000000000" pitchFamily="2" charset="2"/>
              <a:buChar char="Ø"/>
            </a:pPr>
            <a:r>
              <a:rPr lang="zh-CN" altLang="en-US" sz="1800" b="1"/>
              <a:t>工作内容</a:t>
            </a:r>
          </a:p>
          <a:p>
            <a:pPr>
              <a:lnSpc>
                <a:spcPts val="2600"/>
              </a:lnSpc>
              <a:buFontTx/>
              <a:buNone/>
            </a:pPr>
            <a:r>
              <a:rPr lang="en-US" altLang="zh-CN" sz="1800" b="1"/>
              <a:t>      </a:t>
            </a:r>
            <a:r>
              <a:rPr lang="zh-CN" altLang="en-US" sz="1800" b="1"/>
              <a:t>准备工具，截桩头，工器具移运。</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a:t>
            </a:r>
            <a:r>
              <a:rPr lang="zh-CN" altLang="en-US" sz="1800" b="1"/>
              <a:t>截桩分单桩截面直径</a:t>
            </a:r>
            <a:r>
              <a:rPr lang="en-US" altLang="zh-CN" sz="1800" b="1"/>
              <a:t>500mm</a:t>
            </a:r>
            <a:r>
              <a:rPr lang="zh-CN" altLang="en-US" sz="1800" b="1"/>
              <a:t>以内、</a:t>
            </a:r>
            <a:r>
              <a:rPr lang="en-US" altLang="zh-CN" sz="1800" b="1"/>
              <a:t>500mm</a:t>
            </a:r>
            <a:r>
              <a:rPr lang="zh-CN" altLang="en-US" sz="1800" b="1"/>
              <a:t>以上以</a:t>
            </a:r>
            <a:r>
              <a:rPr lang="en-US" altLang="zh-CN" sz="1800" b="1"/>
              <a:t>“</a:t>
            </a:r>
            <a:r>
              <a:rPr lang="zh-CN" altLang="en-US" sz="1800" b="1"/>
              <a:t>根</a:t>
            </a:r>
            <a:r>
              <a:rPr lang="en-US" altLang="zh-CN" sz="1800" b="1"/>
              <a:t>”</a:t>
            </a:r>
            <a:r>
              <a:rPr lang="zh-CN" altLang="en-US" sz="1800" b="1"/>
              <a:t>为计量单位</a:t>
            </a:r>
          </a:p>
          <a:p>
            <a:endParaRPr lang="en-US" altLang="zh-CN" sz="1800" b="1"/>
          </a:p>
          <a:p>
            <a:pPr>
              <a:buFontTx/>
              <a:buNone/>
            </a:pPr>
            <a:endParaRPr lang="zh-CN" altLang="en-US" sz="1800"/>
          </a:p>
          <a:p>
            <a:pPr>
              <a:lnSpc>
                <a:spcPts val="2600"/>
              </a:lnSpc>
              <a:spcBef>
                <a:spcPts val="1200"/>
              </a:spcBef>
              <a:buFontTx/>
              <a:buNone/>
            </a:pPr>
            <a:endParaRPr lang="en-US" altLang="zh-CN" sz="1800" b="1"/>
          </a:p>
          <a:p>
            <a:pPr>
              <a:lnSpc>
                <a:spcPts val="2500"/>
              </a:lnSpc>
              <a:buFont typeface="Wingdings" panose="05000000000000000000" pitchFamily="2" charset="2"/>
              <a:buChar char="Ø"/>
            </a:pPr>
            <a:endParaRPr lang="zh-CN" altLang="en-US" sz="1800"/>
          </a:p>
          <a:p>
            <a:pPr>
              <a:lnSpc>
                <a:spcPts val="2500"/>
              </a:lnSpc>
              <a:buFontTx/>
              <a:buNone/>
            </a:pPr>
            <a:endParaRPr lang="zh-CN" altLang="en-US" sz="1800" b="1"/>
          </a:p>
          <a:p>
            <a:pPr>
              <a:lnSpc>
                <a:spcPts val="2500"/>
              </a:lnSpc>
              <a:buFontTx/>
              <a:buNone/>
            </a:pPr>
            <a:endParaRPr lang="en-US" altLang="zh-CN" sz="1800" b="1"/>
          </a:p>
          <a:p>
            <a:pPr>
              <a:lnSpc>
                <a:spcPts val="2500"/>
              </a:lnSpc>
              <a:buFontTx/>
              <a:buNone/>
            </a:pPr>
            <a:endParaRPr lang="zh-CN" altLang="en-US" sz="1800"/>
          </a:p>
          <a:p>
            <a:pPr>
              <a:lnSpc>
                <a:spcPts val="2500"/>
              </a:lnSpc>
              <a:buFont typeface="Wingdings" panose="05000000000000000000" pitchFamily="2" charset="2"/>
              <a:buChar char="Ø"/>
            </a:pPr>
            <a:endParaRPr lang="zh-CN" altLang="en-US" sz="1800" b="1"/>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CD6880C1-82BF-45B2-A4EE-0CF41B0798B3}"/>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86019" name="Rectangle 3">
            <a:extLst>
              <a:ext uri="{FF2B5EF4-FFF2-40B4-BE49-F238E27FC236}">
                <a16:creationId xmlns:a16="http://schemas.microsoft.com/office/drawing/2014/main" id="{33A4EF1D-A0FF-4A9F-91B5-5FED195D7970}"/>
              </a:ext>
            </a:extLst>
          </p:cNvPr>
          <p:cNvSpPr>
            <a:spLocks noGrp="1" noChangeArrowheads="1"/>
          </p:cNvSpPr>
          <p:nvPr>
            <p:ph type="body" idx="4294967295"/>
          </p:nvPr>
        </p:nvSpPr>
        <p:spPr>
          <a:xfrm>
            <a:off x="1428750" y="1196975"/>
            <a:ext cx="7473950" cy="5111750"/>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600"/>
              </a:lnSpc>
              <a:spcBef>
                <a:spcPts val="1200"/>
              </a:spcBef>
              <a:buFontTx/>
              <a:buNone/>
            </a:pPr>
            <a:r>
              <a:rPr lang="zh-CN" altLang="en-US" sz="1800" b="1"/>
              <a:t>（</a:t>
            </a:r>
            <a:r>
              <a:rPr lang="en-US" altLang="zh-CN" sz="1800" b="1"/>
              <a:t>7</a:t>
            </a:r>
            <a:r>
              <a:rPr lang="zh-CN" altLang="en-US" sz="1800" b="1"/>
              <a:t>）钢管桩基础</a:t>
            </a:r>
            <a:endParaRPr lang="en-US" altLang="zh-CN" sz="1800" b="1"/>
          </a:p>
          <a:p>
            <a:pPr>
              <a:lnSpc>
                <a:spcPts val="2600"/>
              </a:lnSpc>
              <a:buFont typeface="Wingdings" panose="05000000000000000000" pitchFamily="2" charset="2"/>
              <a:buChar char="Ø"/>
            </a:pPr>
            <a:r>
              <a:rPr lang="zh-CN" altLang="en-US" sz="1800" b="1"/>
              <a:t>工作内容</a:t>
            </a:r>
          </a:p>
          <a:p>
            <a:r>
              <a:rPr lang="en-US" altLang="zh-CN" sz="1800" b="1"/>
              <a:t>      </a:t>
            </a:r>
            <a:r>
              <a:rPr lang="zh-CN" altLang="en-US" sz="1800" b="1"/>
              <a:t>包括准备，测量、放桩位线、准备打桩机械、移动打桩机、场内</a:t>
            </a:r>
            <a:r>
              <a:rPr lang="en-US" altLang="zh-CN" sz="1800" b="1"/>
              <a:t>100m</a:t>
            </a:r>
            <a:r>
              <a:rPr lang="zh-CN" altLang="en-US" sz="1800" b="1"/>
              <a:t>内运桩、吊机就位、</a:t>
            </a:r>
            <a:r>
              <a:rPr lang="en-US" altLang="zh-CN" sz="1800" b="1"/>
              <a:t> </a:t>
            </a:r>
            <a:r>
              <a:rPr lang="zh-CN" altLang="en-US" sz="1800" b="1"/>
              <a:t>安放桩帽、校正、</a:t>
            </a:r>
            <a:r>
              <a:rPr lang="en-US" altLang="zh-CN" sz="1800" b="1"/>
              <a:t> </a:t>
            </a:r>
            <a:r>
              <a:rPr lang="zh-CN" altLang="en-US" sz="1800" b="1"/>
              <a:t>打桩、工器具转移</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1</a:t>
            </a:r>
            <a:r>
              <a:rPr lang="zh-CN" altLang="en-US" sz="1800" b="1"/>
              <a:t>）按桩径和桩长</a:t>
            </a:r>
            <a:r>
              <a:rPr lang="en-US" altLang="zh-CN" sz="1800" b="1"/>
              <a:t>9m</a:t>
            </a:r>
            <a:r>
              <a:rPr lang="zh-CN" altLang="en-US" sz="1800" b="1"/>
              <a:t>以内和</a:t>
            </a:r>
            <a:r>
              <a:rPr lang="en-US" altLang="zh-CN" sz="1800" b="1"/>
              <a:t>9m</a:t>
            </a:r>
            <a:r>
              <a:rPr lang="zh-CN" altLang="en-US" sz="1800" b="1"/>
              <a:t>以上，以</a:t>
            </a:r>
            <a:r>
              <a:rPr lang="en-US" altLang="zh-CN" sz="1800" b="1"/>
              <a:t>“</a:t>
            </a:r>
            <a:r>
              <a:rPr lang="zh-CN" altLang="en-US" sz="1800" b="1"/>
              <a:t>根</a:t>
            </a:r>
            <a:r>
              <a:rPr lang="en-US" altLang="zh-CN" sz="1800" b="1"/>
              <a:t>”</a:t>
            </a:r>
            <a:r>
              <a:rPr lang="zh-CN" altLang="en-US" sz="1800" b="1"/>
              <a:t>为计量单位。</a:t>
            </a:r>
          </a:p>
          <a:p>
            <a:pPr>
              <a:lnSpc>
                <a:spcPts val="2600"/>
              </a:lnSpc>
              <a:buFontTx/>
              <a:buNone/>
            </a:pPr>
            <a:r>
              <a:rPr lang="en-US" altLang="zh-CN" sz="1800" b="1"/>
              <a:t>     2</a:t>
            </a:r>
            <a:r>
              <a:rPr lang="zh-CN" altLang="en-US" sz="1800" b="1"/>
              <a:t>）定额只包括钢管桩桩身部分，混凝土及基础垫层另套现浇基础相应定额。其施工机械进场若需进行场地修筑，可按实另外计列。</a:t>
            </a:r>
          </a:p>
          <a:p>
            <a:pPr>
              <a:buFontTx/>
              <a:buNone/>
            </a:pPr>
            <a:endParaRPr lang="zh-CN" altLang="en-US" sz="1800"/>
          </a:p>
          <a:p>
            <a:pPr>
              <a:lnSpc>
                <a:spcPts val="2600"/>
              </a:lnSpc>
              <a:spcBef>
                <a:spcPts val="1200"/>
              </a:spcBef>
              <a:buFontTx/>
              <a:buNone/>
            </a:pPr>
            <a:endParaRPr lang="en-US" altLang="zh-CN" sz="1800" b="1"/>
          </a:p>
          <a:p>
            <a:pPr>
              <a:lnSpc>
                <a:spcPts val="2500"/>
              </a:lnSpc>
              <a:buFont typeface="Wingdings" panose="05000000000000000000" pitchFamily="2" charset="2"/>
              <a:buChar char="Ø"/>
            </a:pPr>
            <a:endParaRPr lang="zh-CN" altLang="en-US" sz="1800"/>
          </a:p>
          <a:p>
            <a:pPr>
              <a:lnSpc>
                <a:spcPts val="2500"/>
              </a:lnSpc>
              <a:buFontTx/>
              <a:buNone/>
            </a:pPr>
            <a:endParaRPr lang="zh-CN" altLang="en-US" sz="1800" b="1"/>
          </a:p>
          <a:p>
            <a:pPr>
              <a:lnSpc>
                <a:spcPts val="2500"/>
              </a:lnSpc>
              <a:buFontTx/>
              <a:buNone/>
            </a:pPr>
            <a:endParaRPr lang="en-US" altLang="zh-CN" sz="1800" b="1"/>
          </a:p>
          <a:p>
            <a:pPr>
              <a:lnSpc>
                <a:spcPts val="2500"/>
              </a:lnSpc>
              <a:buFontTx/>
              <a:buNone/>
            </a:pPr>
            <a:endParaRPr lang="zh-CN" altLang="en-US" sz="1800"/>
          </a:p>
          <a:p>
            <a:pPr>
              <a:lnSpc>
                <a:spcPts val="2500"/>
              </a:lnSpc>
              <a:buFont typeface="Wingdings" panose="05000000000000000000" pitchFamily="2" charset="2"/>
              <a:buChar char="Ø"/>
            </a:pPr>
            <a:endParaRPr lang="zh-CN" altLang="en-US" sz="1800" b="1"/>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321D8947-E5C1-49E1-B9B3-5510DA33977A}"/>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87043" name="Rectangle 3">
            <a:extLst>
              <a:ext uri="{FF2B5EF4-FFF2-40B4-BE49-F238E27FC236}">
                <a16:creationId xmlns:a16="http://schemas.microsoft.com/office/drawing/2014/main" id="{B1D14853-1B50-4BC3-981C-AD623E3BD325}"/>
              </a:ext>
            </a:extLst>
          </p:cNvPr>
          <p:cNvSpPr>
            <a:spLocks noGrp="1" noChangeArrowheads="1"/>
          </p:cNvSpPr>
          <p:nvPr>
            <p:ph type="body" idx="4294967295"/>
          </p:nvPr>
        </p:nvSpPr>
        <p:spPr>
          <a:xfrm>
            <a:off x="1428750" y="1196975"/>
            <a:ext cx="7473950" cy="5111750"/>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600"/>
              </a:lnSpc>
              <a:spcBef>
                <a:spcPts val="1200"/>
              </a:spcBef>
              <a:buFontTx/>
              <a:buNone/>
            </a:pPr>
            <a:r>
              <a:rPr lang="zh-CN" altLang="en-US" sz="1800" b="1"/>
              <a:t>（</a:t>
            </a:r>
            <a:r>
              <a:rPr lang="en-US" altLang="zh-CN" sz="1800" b="1"/>
              <a:t>8</a:t>
            </a:r>
            <a:r>
              <a:rPr lang="zh-CN" altLang="en-US" sz="1800" b="1"/>
              <a:t>）人工挖孔桩基础护壁</a:t>
            </a:r>
            <a:endParaRPr lang="en-US" altLang="zh-CN" sz="1800" b="1"/>
          </a:p>
          <a:p>
            <a:pPr>
              <a:lnSpc>
                <a:spcPts val="2600"/>
              </a:lnSpc>
              <a:buFont typeface="Wingdings" panose="05000000000000000000" pitchFamily="2" charset="2"/>
              <a:buChar char="Ø"/>
            </a:pPr>
            <a:r>
              <a:rPr lang="en-US" altLang="zh-CN" sz="1800"/>
              <a:t> </a:t>
            </a:r>
            <a:r>
              <a:rPr lang="zh-CN" altLang="en-US" sz="1800" b="1"/>
              <a:t>工作内容</a:t>
            </a:r>
          </a:p>
          <a:p>
            <a:pPr>
              <a:lnSpc>
                <a:spcPts val="2600"/>
              </a:lnSpc>
              <a:buFontTx/>
              <a:buNone/>
            </a:pPr>
            <a:r>
              <a:rPr lang="en-US" altLang="zh-CN" sz="1800" b="1"/>
              <a:t>      </a:t>
            </a:r>
            <a:r>
              <a:rPr lang="zh-CN" altLang="en-US" sz="1800" b="1"/>
              <a:t>现浇混凝土护壁的砂石筛洗，混凝土搅拌、护壁、养护，工器具转移</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1</a:t>
            </a:r>
            <a:r>
              <a:rPr lang="zh-CN" altLang="en-US" sz="1800" b="1"/>
              <a:t>）现浇护壁：定额分有筋、无筋，按施工图设计图纸计算工程量，以体积“</a:t>
            </a:r>
            <a:r>
              <a:rPr lang="en-US" altLang="zh-CN" sz="1800" b="1"/>
              <a:t>m</a:t>
            </a:r>
            <a:r>
              <a:rPr lang="en-US" altLang="zh-CN" sz="1800" b="1" baseline="30000"/>
              <a:t>3</a:t>
            </a:r>
            <a:r>
              <a:rPr lang="en-US" altLang="zh-CN" sz="1800" b="1"/>
              <a:t>”为计量单位，。</a:t>
            </a:r>
            <a:endParaRPr lang="zh-CN" altLang="en-US" sz="1800" b="1"/>
          </a:p>
          <a:p>
            <a:pPr>
              <a:lnSpc>
                <a:spcPts val="2600"/>
              </a:lnSpc>
              <a:buFontTx/>
              <a:buNone/>
            </a:pPr>
            <a:r>
              <a:rPr lang="en-US" altLang="zh-CN" sz="1800" b="1"/>
              <a:t>      2</a:t>
            </a:r>
            <a:r>
              <a:rPr lang="zh-CN" altLang="en-US" sz="1800" b="1"/>
              <a:t>）预制护壁：如为混凝土管护壁，是用设计给定的管长</a:t>
            </a:r>
            <a:r>
              <a:rPr lang="en-US" altLang="zh-CN" sz="1800" b="1"/>
              <a:t>(</a:t>
            </a:r>
            <a:r>
              <a:rPr lang="zh-CN" altLang="en-US" sz="1800" b="1"/>
              <a:t>坑深、桩深</a:t>
            </a:r>
            <a:r>
              <a:rPr lang="en-US" altLang="zh-CN" sz="1800" b="1"/>
              <a:t>)</a:t>
            </a:r>
            <a:r>
              <a:rPr lang="zh-CN" altLang="en-US" sz="1800" b="1"/>
              <a:t>、管型计算其体积，然后套用预制混凝土管护壁定额。</a:t>
            </a:r>
          </a:p>
          <a:p>
            <a:pPr>
              <a:lnSpc>
                <a:spcPts val="2600"/>
              </a:lnSpc>
              <a:buFont typeface="Wingdings" panose="05000000000000000000" pitchFamily="2" charset="2"/>
              <a:buChar char="Ø"/>
            </a:pPr>
            <a:r>
              <a:rPr lang="zh-CN" altLang="en-US" sz="1800" b="1"/>
              <a:t>装置性材料</a:t>
            </a:r>
          </a:p>
          <a:p>
            <a:pPr>
              <a:lnSpc>
                <a:spcPts val="2600"/>
              </a:lnSpc>
              <a:buFontTx/>
              <a:buNone/>
            </a:pPr>
            <a:r>
              <a:rPr lang="en-US" altLang="zh-CN" sz="1800" b="1"/>
              <a:t>      </a:t>
            </a:r>
            <a:r>
              <a:rPr lang="zh-CN" altLang="en-US" sz="1800" b="1"/>
              <a:t>砂、石、水泥、水，混凝土预制件。</a:t>
            </a:r>
          </a:p>
          <a:p>
            <a:pPr>
              <a:lnSpc>
                <a:spcPts val="2600"/>
              </a:lnSpc>
              <a:spcBef>
                <a:spcPts val="1200"/>
              </a:spcBef>
              <a:buFontTx/>
              <a:buNone/>
            </a:pPr>
            <a:endParaRPr lang="en-US" altLang="zh-CN" sz="1800" b="1"/>
          </a:p>
          <a:p>
            <a:pPr>
              <a:lnSpc>
                <a:spcPts val="2500"/>
              </a:lnSpc>
              <a:buFont typeface="Wingdings" panose="05000000000000000000" pitchFamily="2" charset="2"/>
              <a:buChar char="Ø"/>
            </a:pPr>
            <a:endParaRPr lang="zh-CN" altLang="en-US" sz="1800"/>
          </a:p>
          <a:p>
            <a:pPr>
              <a:lnSpc>
                <a:spcPts val="2500"/>
              </a:lnSpc>
              <a:buFontTx/>
              <a:buNone/>
            </a:pPr>
            <a:endParaRPr lang="zh-CN" altLang="en-US" sz="1800" b="1"/>
          </a:p>
          <a:p>
            <a:pPr>
              <a:lnSpc>
                <a:spcPts val="2500"/>
              </a:lnSpc>
              <a:buFontTx/>
              <a:buNone/>
            </a:pPr>
            <a:endParaRPr lang="en-US" altLang="zh-CN" sz="1800" b="1"/>
          </a:p>
          <a:p>
            <a:pPr>
              <a:lnSpc>
                <a:spcPts val="2500"/>
              </a:lnSpc>
              <a:buFontTx/>
              <a:buNone/>
            </a:pPr>
            <a:endParaRPr lang="zh-CN" altLang="en-US" sz="1800"/>
          </a:p>
          <a:p>
            <a:pPr>
              <a:lnSpc>
                <a:spcPts val="2500"/>
              </a:lnSpc>
              <a:buFont typeface="Wingdings" panose="05000000000000000000" pitchFamily="2" charset="2"/>
              <a:buChar char="Ø"/>
            </a:pPr>
            <a:endParaRPr lang="zh-CN" altLang="en-US" sz="1800" b="1"/>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8107557B-889F-474A-91DD-99D832F488A9}"/>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88067" name="Rectangle 3">
            <a:extLst>
              <a:ext uri="{FF2B5EF4-FFF2-40B4-BE49-F238E27FC236}">
                <a16:creationId xmlns:a16="http://schemas.microsoft.com/office/drawing/2014/main" id="{28C5FD4B-B59D-43CE-9885-7C269A751F40}"/>
              </a:ext>
            </a:extLst>
          </p:cNvPr>
          <p:cNvSpPr>
            <a:spLocks noGrp="1" noChangeArrowheads="1"/>
          </p:cNvSpPr>
          <p:nvPr>
            <p:ph type="body" idx="4294967295"/>
          </p:nvPr>
        </p:nvSpPr>
        <p:spPr>
          <a:xfrm>
            <a:off x="1428750" y="981075"/>
            <a:ext cx="7473950" cy="5876925"/>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600"/>
              </a:lnSpc>
              <a:spcBef>
                <a:spcPts val="1200"/>
              </a:spcBef>
              <a:buFontTx/>
              <a:buNone/>
            </a:pPr>
            <a:r>
              <a:rPr lang="zh-CN" altLang="en-US" sz="1800" b="1"/>
              <a:t>（</a:t>
            </a:r>
            <a:r>
              <a:rPr lang="en-US" altLang="zh-CN" sz="1800" b="1"/>
              <a:t>9</a:t>
            </a:r>
            <a:r>
              <a:rPr lang="zh-CN" altLang="en-US" sz="1800" b="1"/>
              <a:t>）护坡、挡土墙及排洪沟砌筑</a:t>
            </a:r>
            <a:endParaRPr lang="en-US" altLang="zh-CN" sz="1800" b="1"/>
          </a:p>
          <a:p>
            <a:pPr>
              <a:lnSpc>
                <a:spcPts val="2500"/>
              </a:lnSpc>
              <a:buFont typeface="Wingdings" panose="05000000000000000000" pitchFamily="2" charset="2"/>
              <a:buChar char="Ø"/>
            </a:pPr>
            <a:r>
              <a:rPr lang="en-US" altLang="zh-CN" sz="1800"/>
              <a:t> </a:t>
            </a:r>
            <a:r>
              <a:rPr lang="zh-CN" altLang="en-US" sz="1800" b="1"/>
              <a:t>工作内容：材料移运，选料，砂浆配拌，砌筑，找正，上浆，沟缝，混凝土护坡、挡土墙的模板安装及拆除，钢筋组扎及安装，搅拌浇制，养护，工器具转移。</a:t>
            </a:r>
          </a:p>
          <a:p>
            <a:pPr>
              <a:lnSpc>
                <a:spcPts val="2500"/>
              </a:lnSpc>
              <a:buFont typeface="Wingdings" panose="05000000000000000000" pitchFamily="2" charset="2"/>
              <a:buChar char="Ø"/>
            </a:pPr>
            <a:r>
              <a:rPr lang="zh-CN" altLang="en-US" sz="1800" b="1"/>
              <a:t>工程量计算规则：</a:t>
            </a:r>
            <a:r>
              <a:rPr lang="en-US" altLang="zh-CN" sz="1800" b="1"/>
              <a:t> </a:t>
            </a:r>
            <a:r>
              <a:rPr lang="zh-CN" altLang="en-US" sz="1800" b="1"/>
              <a:t>按设计图示实砌体积以“</a:t>
            </a:r>
            <a:r>
              <a:rPr lang="en-US" altLang="zh-CN" sz="1800" b="1"/>
              <a:t>m</a:t>
            </a:r>
            <a:r>
              <a:rPr lang="en-US" altLang="zh-CN" sz="1800" b="1" baseline="30000"/>
              <a:t>3</a:t>
            </a:r>
            <a:r>
              <a:rPr lang="en-US" altLang="zh-CN" sz="1800" b="1"/>
              <a:t>”为计量单位计算</a:t>
            </a:r>
            <a:endParaRPr lang="zh-CN" altLang="en-US" sz="1800" b="1"/>
          </a:p>
          <a:p>
            <a:pPr>
              <a:lnSpc>
                <a:spcPts val="2500"/>
              </a:lnSpc>
              <a:buFont typeface="Wingdings" panose="05000000000000000000" pitchFamily="2" charset="2"/>
              <a:buChar char="Ø"/>
            </a:pPr>
            <a:r>
              <a:rPr lang="zh-CN" altLang="en-US" sz="1800" b="1"/>
              <a:t>装置性材料：</a:t>
            </a:r>
            <a:r>
              <a:rPr lang="en-US" altLang="zh-CN" sz="1800" b="1"/>
              <a:t>   </a:t>
            </a:r>
            <a:r>
              <a:rPr lang="zh-CN" altLang="en-US" sz="1800" b="1"/>
              <a:t>砂、石、水泥、水、钢筋。</a:t>
            </a:r>
          </a:p>
          <a:p>
            <a:pPr>
              <a:lnSpc>
                <a:spcPts val="2500"/>
              </a:lnSpc>
              <a:buFont typeface="Wingdings" panose="05000000000000000000" pitchFamily="2" charset="2"/>
              <a:buChar char="Ø"/>
            </a:pPr>
            <a:r>
              <a:rPr lang="zh-CN" altLang="en-US" sz="1800" b="1"/>
              <a:t>相关使用说明</a:t>
            </a:r>
          </a:p>
          <a:p>
            <a:pPr>
              <a:lnSpc>
                <a:spcPts val="2500"/>
              </a:lnSpc>
              <a:buFontTx/>
              <a:buNone/>
            </a:pPr>
            <a:r>
              <a:rPr lang="en-US" altLang="zh-CN" sz="1800" b="1"/>
              <a:t>      1</a:t>
            </a:r>
            <a:r>
              <a:rPr lang="zh-CN" altLang="en-US" sz="1800" b="1"/>
              <a:t>）锥形护坡和挡土墙内侧如需要填土时，可套用“土、石方工程”中</a:t>
            </a:r>
            <a:r>
              <a:rPr lang="en-US" altLang="zh-CN" sz="1800" b="1"/>
              <a:t>2.0m</a:t>
            </a:r>
            <a:r>
              <a:rPr lang="zh-CN" altLang="en-US" sz="1800" b="1"/>
              <a:t>以内普通土定额和相应的运输定额。</a:t>
            </a:r>
          </a:p>
          <a:p>
            <a:pPr>
              <a:lnSpc>
                <a:spcPts val="2500"/>
              </a:lnSpc>
              <a:buFontTx/>
              <a:buNone/>
            </a:pPr>
            <a:r>
              <a:rPr lang="en-US" altLang="zh-CN" sz="1800" b="1"/>
              <a:t>     2</a:t>
            </a:r>
            <a:r>
              <a:rPr lang="zh-CN" altLang="en-US" sz="1800" b="1"/>
              <a:t>）浆砌护坡和挡土墙砌筑中的砂浆用量，应按设计规定计算，如设计未做规定时，其砂浆用量可为护坡和挡土墙体积的</a:t>
            </a:r>
            <a:r>
              <a:rPr lang="en-US" altLang="zh-CN" sz="1800" b="1"/>
              <a:t>20</a:t>
            </a:r>
            <a:r>
              <a:rPr lang="zh-CN" altLang="en-US" sz="1800" b="1"/>
              <a:t>％计列。</a:t>
            </a:r>
          </a:p>
          <a:p>
            <a:pPr>
              <a:lnSpc>
                <a:spcPts val="2600"/>
              </a:lnSpc>
              <a:spcBef>
                <a:spcPts val="1200"/>
              </a:spcBef>
              <a:buFontTx/>
              <a:buNone/>
            </a:pPr>
            <a:endParaRPr lang="zh-CN" altLang="en-US" sz="1800" b="1"/>
          </a:p>
          <a:p>
            <a:pPr>
              <a:lnSpc>
                <a:spcPts val="2600"/>
              </a:lnSpc>
              <a:spcBef>
                <a:spcPts val="1200"/>
              </a:spcBef>
              <a:buFontTx/>
              <a:buNone/>
            </a:pPr>
            <a:endParaRPr lang="en-US" altLang="zh-CN" sz="1800" b="1"/>
          </a:p>
          <a:p>
            <a:pPr>
              <a:lnSpc>
                <a:spcPts val="2500"/>
              </a:lnSpc>
              <a:buFont typeface="Wingdings" panose="05000000000000000000" pitchFamily="2" charset="2"/>
              <a:buChar char="Ø"/>
            </a:pPr>
            <a:endParaRPr lang="zh-CN" altLang="en-US" sz="1800"/>
          </a:p>
          <a:p>
            <a:pPr>
              <a:lnSpc>
                <a:spcPts val="2500"/>
              </a:lnSpc>
              <a:buFontTx/>
              <a:buNone/>
            </a:pPr>
            <a:endParaRPr lang="zh-CN" altLang="en-US" sz="1800" b="1"/>
          </a:p>
          <a:p>
            <a:pPr>
              <a:lnSpc>
                <a:spcPts val="2500"/>
              </a:lnSpc>
              <a:buFontTx/>
              <a:buNone/>
            </a:pPr>
            <a:endParaRPr lang="en-US" altLang="zh-CN" sz="1800" b="1"/>
          </a:p>
          <a:p>
            <a:pPr>
              <a:lnSpc>
                <a:spcPts val="2500"/>
              </a:lnSpc>
              <a:buFontTx/>
              <a:buNone/>
            </a:pPr>
            <a:endParaRPr lang="zh-CN" altLang="en-US" sz="1800"/>
          </a:p>
          <a:p>
            <a:pPr>
              <a:lnSpc>
                <a:spcPts val="2500"/>
              </a:lnSpc>
              <a:buFont typeface="Wingdings" panose="05000000000000000000" pitchFamily="2" charset="2"/>
              <a:buChar char="Ø"/>
            </a:pPr>
            <a:endParaRPr lang="zh-CN" altLang="en-US" sz="1800" b="1"/>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40D77C42-E0B6-462D-AC42-82A058593235}"/>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89091" name="Rectangle 3">
            <a:extLst>
              <a:ext uri="{FF2B5EF4-FFF2-40B4-BE49-F238E27FC236}">
                <a16:creationId xmlns:a16="http://schemas.microsoft.com/office/drawing/2014/main" id="{9DC72293-3491-46E7-BBD9-3F8276004DCA}"/>
              </a:ext>
            </a:extLst>
          </p:cNvPr>
          <p:cNvSpPr>
            <a:spLocks noGrp="1" noChangeArrowheads="1"/>
          </p:cNvSpPr>
          <p:nvPr>
            <p:ph type="body" idx="4294967295"/>
          </p:nvPr>
        </p:nvSpPr>
        <p:spPr>
          <a:xfrm>
            <a:off x="1428750" y="1196975"/>
            <a:ext cx="7473950" cy="5111750"/>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600"/>
              </a:lnSpc>
              <a:spcBef>
                <a:spcPts val="1200"/>
              </a:spcBef>
              <a:buFontTx/>
              <a:buNone/>
            </a:pPr>
            <a:r>
              <a:rPr lang="zh-CN" altLang="en-US" sz="1800" b="1"/>
              <a:t>（</a:t>
            </a:r>
            <a:r>
              <a:rPr lang="en-US" altLang="zh-CN" sz="1800" b="1"/>
              <a:t>10</a:t>
            </a:r>
            <a:r>
              <a:rPr lang="zh-CN" altLang="en-US" sz="1800" b="1"/>
              <a:t>）喷射混凝土护坡</a:t>
            </a:r>
            <a:endParaRPr lang="en-US" altLang="zh-CN" sz="1800" b="1"/>
          </a:p>
          <a:p>
            <a:pPr>
              <a:lnSpc>
                <a:spcPts val="2600"/>
              </a:lnSpc>
              <a:buFont typeface="Wingdings" panose="05000000000000000000" pitchFamily="2" charset="2"/>
              <a:buChar char="Ø"/>
            </a:pPr>
            <a:r>
              <a:rPr lang="zh-CN" altLang="en-US" sz="1800" b="1"/>
              <a:t>工作内容</a:t>
            </a:r>
          </a:p>
          <a:p>
            <a:pPr>
              <a:lnSpc>
                <a:spcPts val="2600"/>
              </a:lnSpc>
              <a:buFontTx/>
              <a:buNone/>
            </a:pPr>
            <a:r>
              <a:rPr lang="en-US" altLang="zh-CN" sz="1800" b="1"/>
              <a:t>     </a:t>
            </a:r>
            <a:r>
              <a:rPr lang="zh-CN" altLang="en-US" sz="1800" b="1"/>
              <a:t>挂网：挂网、绑扎、混凝土块支垫、点焊锚杆；</a:t>
            </a:r>
          </a:p>
          <a:p>
            <a:pPr>
              <a:lnSpc>
                <a:spcPts val="2600"/>
              </a:lnSpc>
              <a:buFontTx/>
              <a:buNone/>
            </a:pPr>
            <a:r>
              <a:rPr lang="en-US" altLang="zh-CN" sz="1800" b="1"/>
              <a:t>     </a:t>
            </a:r>
            <a:r>
              <a:rPr lang="zh-CN" altLang="en-US" sz="1800" b="1"/>
              <a:t>喷混凝土：坡面清理及湿润；脚手架的搭设、移动、拆除；排水孔的设置；混凝土配运料、拌和、运输、喷射、养护，工器具移运。</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a:t>
            </a:r>
            <a:r>
              <a:rPr lang="zh-CN" altLang="en-US" sz="1800" b="1"/>
              <a:t>挂网以重量“</a:t>
            </a:r>
            <a:r>
              <a:rPr lang="en-US" altLang="zh-CN" sz="1800" b="1"/>
              <a:t>t</a:t>
            </a:r>
            <a:r>
              <a:rPr lang="zh-CN" altLang="en-US" sz="1800" b="1"/>
              <a:t>”为计量单位计算，</a:t>
            </a:r>
          </a:p>
          <a:p>
            <a:pPr>
              <a:lnSpc>
                <a:spcPts val="2600"/>
              </a:lnSpc>
              <a:buFontTx/>
              <a:buNone/>
            </a:pPr>
            <a:r>
              <a:rPr lang="en-US" altLang="zh-CN" sz="1800" b="1"/>
              <a:t>     </a:t>
            </a:r>
            <a:r>
              <a:rPr lang="zh-CN" altLang="en-US" sz="1800" b="1"/>
              <a:t>喷射混凝土按设计图示以“</a:t>
            </a:r>
            <a:r>
              <a:rPr lang="en-US" altLang="zh-CN" sz="1800" b="1"/>
              <a:t>m</a:t>
            </a:r>
            <a:r>
              <a:rPr lang="en-US" altLang="zh-CN" sz="1800" b="1" baseline="30000"/>
              <a:t>3</a:t>
            </a:r>
            <a:r>
              <a:rPr lang="zh-CN" altLang="en-US" sz="1800" b="1"/>
              <a:t>”为计量单位计算。</a:t>
            </a:r>
            <a:endParaRPr lang="en-US" altLang="zh-CN" sz="1800" b="1"/>
          </a:p>
          <a:p>
            <a:pPr>
              <a:lnSpc>
                <a:spcPts val="2600"/>
              </a:lnSpc>
              <a:buFont typeface="Wingdings" panose="05000000000000000000" pitchFamily="2" charset="2"/>
              <a:buChar char="Ø"/>
            </a:pPr>
            <a:r>
              <a:rPr lang="zh-CN" altLang="en-US" sz="1800" b="1"/>
              <a:t>装置性材料</a:t>
            </a:r>
            <a:r>
              <a:rPr lang="en-US" altLang="zh-CN" sz="1800" b="1"/>
              <a:t> </a:t>
            </a:r>
          </a:p>
          <a:p>
            <a:pPr>
              <a:lnSpc>
                <a:spcPts val="2600"/>
              </a:lnSpc>
              <a:buFontTx/>
              <a:buNone/>
            </a:pPr>
            <a:r>
              <a:rPr lang="en-US" altLang="zh-CN" sz="1800" b="1"/>
              <a:t>     </a:t>
            </a:r>
            <a:r>
              <a:rPr lang="zh-CN" altLang="en-US" sz="1800" b="1"/>
              <a:t>砂、石、水泥、水、铁丝网。</a:t>
            </a:r>
          </a:p>
          <a:p>
            <a:pPr>
              <a:lnSpc>
                <a:spcPts val="2600"/>
              </a:lnSpc>
              <a:buFontTx/>
              <a:buNone/>
            </a:pPr>
            <a:endParaRPr lang="zh-CN" altLang="en-US" sz="1800" b="1"/>
          </a:p>
          <a:p>
            <a:pPr>
              <a:lnSpc>
                <a:spcPts val="2600"/>
              </a:lnSpc>
              <a:spcBef>
                <a:spcPts val="1200"/>
              </a:spcBef>
              <a:buFontTx/>
              <a:buNone/>
            </a:pPr>
            <a:endParaRPr lang="zh-CN" altLang="en-US" sz="1800" b="1"/>
          </a:p>
          <a:p>
            <a:pPr>
              <a:lnSpc>
                <a:spcPts val="2600"/>
              </a:lnSpc>
              <a:spcBef>
                <a:spcPts val="1200"/>
              </a:spcBef>
              <a:buFontTx/>
              <a:buNone/>
            </a:pPr>
            <a:endParaRPr lang="en-US" altLang="zh-CN" sz="1800" b="1"/>
          </a:p>
          <a:p>
            <a:pPr>
              <a:lnSpc>
                <a:spcPts val="2500"/>
              </a:lnSpc>
              <a:buFont typeface="Wingdings" panose="05000000000000000000" pitchFamily="2" charset="2"/>
              <a:buChar char="Ø"/>
            </a:pPr>
            <a:endParaRPr lang="zh-CN" altLang="en-US" sz="1800"/>
          </a:p>
          <a:p>
            <a:pPr>
              <a:lnSpc>
                <a:spcPts val="2500"/>
              </a:lnSpc>
              <a:buFontTx/>
              <a:buNone/>
            </a:pPr>
            <a:endParaRPr lang="zh-CN" altLang="en-US" sz="1800" b="1"/>
          </a:p>
          <a:p>
            <a:pPr>
              <a:lnSpc>
                <a:spcPts val="2500"/>
              </a:lnSpc>
              <a:buFontTx/>
              <a:buNone/>
            </a:pPr>
            <a:endParaRPr lang="en-US" altLang="zh-CN" sz="1800" b="1"/>
          </a:p>
          <a:p>
            <a:pPr>
              <a:lnSpc>
                <a:spcPts val="2500"/>
              </a:lnSpc>
              <a:buFontTx/>
              <a:buNone/>
            </a:pPr>
            <a:endParaRPr lang="zh-CN" altLang="en-US" sz="1800"/>
          </a:p>
          <a:p>
            <a:pPr>
              <a:lnSpc>
                <a:spcPts val="2500"/>
              </a:lnSpc>
              <a:buFont typeface="Wingdings" panose="05000000000000000000" pitchFamily="2" charset="2"/>
              <a:buChar char="Ø"/>
            </a:pPr>
            <a:endParaRPr lang="zh-CN" altLang="en-US" sz="1800" b="1"/>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ECF7E3D0-0BB9-49CD-BDA7-101A6A27D721}"/>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90115" name="Rectangle 3">
            <a:extLst>
              <a:ext uri="{FF2B5EF4-FFF2-40B4-BE49-F238E27FC236}">
                <a16:creationId xmlns:a16="http://schemas.microsoft.com/office/drawing/2014/main" id="{E257B3A3-AB21-4AD6-A958-4B9F52C4BD66}"/>
              </a:ext>
            </a:extLst>
          </p:cNvPr>
          <p:cNvSpPr>
            <a:spLocks noGrp="1" noChangeArrowheads="1"/>
          </p:cNvSpPr>
          <p:nvPr>
            <p:ph type="body" idx="4294967295"/>
          </p:nvPr>
        </p:nvSpPr>
        <p:spPr>
          <a:xfrm>
            <a:off x="1428750" y="981075"/>
            <a:ext cx="7473950" cy="5761038"/>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600"/>
              </a:lnSpc>
              <a:spcBef>
                <a:spcPts val="1200"/>
              </a:spcBef>
              <a:buFontTx/>
              <a:buNone/>
            </a:pPr>
            <a:r>
              <a:rPr lang="zh-CN" altLang="en-US" sz="1800" b="1"/>
              <a:t>（</a:t>
            </a:r>
            <a:r>
              <a:rPr lang="en-US" altLang="zh-CN" sz="1800" b="1"/>
              <a:t>11</a:t>
            </a:r>
            <a:r>
              <a:rPr lang="zh-CN" altLang="en-US" sz="1800" b="1"/>
              <a:t>）混凝土基础防护</a:t>
            </a:r>
            <a:endParaRPr lang="en-US" altLang="zh-CN" sz="1800" b="1"/>
          </a:p>
          <a:p>
            <a:pPr>
              <a:lnSpc>
                <a:spcPts val="2200"/>
              </a:lnSpc>
              <a:buFont typeface="Wingdings" panose="05000000000000000000" pitchFamily="2" charset="2"/>
              <a:buChar char="Ø"/>
            </a:pPr>
            <a:r>
              <a:rPr lang="zh-CN" altLang="en-US" sz="1800" b="1"/>
              <a:t>工作内容</a:t>
            </a:r>
          </a:p>
          <a:p>
            <a:pPr>
              <a:lnSpc>
                <a:spcPts val="2200"/>
              </a:lnSpc>
              <a:buFontTx/>
              <a:buNone/>
            </a:pPr>
            <a:r>
              <a:rPr lang="en-US" altLang="zh-CN" sz="1800" b="1"/>
              <a:t>      </a:t>
            </a:r>
            <a:r>
              <a:rPr lang="zh-CN" altLang="en-US" sz="1800" b="1"/>
              <a:t>混凝土基础防腐：</a:t>
            </a:r>
            <a:r>
              <a:rPr lang="en-US" altLang="zh-CN" sz="1800" b="1"/>
              <a:t> </a:t>
            </a:r>
            <a:r>
              <a:rPr lang="zh-CN" altLang="en-US" sz="1800" b="1"/>
              <a:t>混凝土基础表面除垢、清洗，一般防腐的是表面涂刷两遍沥青，特殊防腐的是按设计要求表面涂刷特殊材料，定额中已经综合考虑特殊材料的涂刷次数。</a:t>
            </a:r>
            <a:endParaRPr lang="en-US" altLang="zh-CN" sz="1800" b="1"/>
          </a:p>
          <a:p>
            <a:pPr>
              <a:lnSpc>
                <a:spcPts val="2200"/>
              </a:lnSpc>
              <a:buFontTx/>
              <a:buNone/>
            </a:pPr>
            <a:r>
              <a:rPr lang="zh-CN" altLang="en-US" sz="1800" b="1"/>
              <a:t>      混凝土基础阴极保护：材料移运，外观检查，埋设镁合金阳极，测试桩，参比电极，接点放热焊接，清理现场，工器具移运。</a:t>
            </a:r>
          </a:p>
          <a:p>
            <a:pPr>
              <a:lnSpc>
                <a:spcPts val="2200"/>
              </a:lnSpc>
              <a:buFont typeface="Wingdings" panose="05000000000000000000" pitchFamily="2" charset="2"/>
              <a:buChar char="Ø"/>
            </a:pPr>
            <a:r>
              <a:rPr lang="zh-CN" altLang="en-US" sz="1800" b="1"/>
              <a:t>工程量计算规则</a:t>
            </a:r>
          </a:p>
          <a:p>
            <a:pPr>
              <a:lnSpc>
                <a:spcPts val="2200"/>
              </a:lnSpc>
              <a:buFontTx/>
              <a:buNone/>
            </a:pPr>
            <a:r>
              <a:rPr lang="en-US" altLang="zh-CN" sz="1800" b="1"/>
              <a:t>     1</a:t>
            </a:r>
            <a:r>
              <a:rPr lang="zh-CN" altLang="en-US" sz="1800" b="1"/>
              <a:t>）混凝土基础防腐，按需涂刷面积以“</a:t>
            </a:r>
            <a:r>
              <a:rPr lang="en-US" altLang="zh-CN" sz="1800" b="1"/>
              <a:t>m</a:t>
            </a:r>
            <a:r>
              <a:rPr lang="en-US" altLang="zh-CN" sz="1800" b="1" baseline="30000"/>
              <a:t>2</a:t>
            </a:r>
            <a:r>
              <a:rPr lang="en-US" altLang="zh-CN" sz="1800" b="1"/>
              <a:t>”为计量单位计算。</a:t>
            </a:r>
            <a:endParaRPr lang="zh-CN" altLang="en-US" sz="1800" b="1"/>
          </a:p>
          <a:p>
            <a:pPr>
              <a:lnSpc>
                <a:spcPts val="2200"/>
              </a:lnSpc>
              <a:buFontTx/>
              <a:buNone/>
            </a:pPr>
            <a:r>
              <a:rPr lang="en-US" altLang="zh-CN" sz="1800" b="1"/>
              <a:t>     2</a:t>
            </a:r>
            <a:r>
              <a:rPr lang="zh-CN" altLang="en-US" sz="1800" b="1"/>
              <a:t>）镁合金阳极安装以“套”为单位计算。</a:t>
            </a:r>
          </a:p>
          <a:p>
            <a:pPr>
              <a:lnSpc>
                <a:spcPts val="2200"/>
              </a:lnSpc>
              <a:buFontTx/>
              <a:buNone/>
            </a:pPr>
            <a:r>
              <a:rPr lang="en-US" altLang="zh-CN" sz="1800" b="1"/>
              <a:t>     3</a:t>
            </a:r>
            <a:r>
              <a:rPr lang="zh-CN" altLang="en-US" sz="1800" b="1"/>
              <a:t>）测试桩及参比</a:t>
            </a:r>
            <a:r>
              <a:rPr lang="zh-CN" altLang="en-US" sz="1800" b="1">
                <a:solidFill>
                  <a:srgbClr val="FF0000"/>
                </a:solidFill>
              </a:rPr>
              <a:t>电极</a:t>
            </a:r>
            <a:r>
              <a:rPr lang="zh-CN" altLang="en-US" sz="1800" b="1"/>
              <a:t>安装以“处”为单位计算。</a:t>
            </a:r>
          </a:p>
          <a:p>
            <a:pPr>
              <a:lnSpc>
                <a:spcPts val="2200"/>
              </a:lnSpc>
              <a:buFont typeface="Wingdings" panose="05000000000000000000" pitchFamily="2" charset="2"/>
              <a:buChar char="Ø"/>
            </a:pPr>
            <a:r>
              <a:rPr lang="zh-CN" altLang="en-US" sz="1800" b="1"/>
              <a:t>相关使用说明</a:t>
            </a:r>
          </a:p>
          <a:p>
            <a:pPr>
              <a:lnSpc>
                <a:spcPts val="2200"/>
              </a:lnSpc>
              <a:buFontTx/>
              <a:buNone/>
            </a:pPr>
            <a:r>
              <a:rPr lang="en-US" altLang="zh-CN" sz="1800" b="1"/>
              <a:t>      1</a:t>
            </a:r>
            <a:r>
              <a:rPr lang="zh-CN" altLang="en-US" sz="1800" b="1"/>
              <a:t>）一般材料防腐的材料是作为消耗性材料在定额中综合考虑。</a:t>
            </a:r>
          </a:p>
          <a:p>
            <a:pPr>
              <a:lnSpc>
                <a:spcPts val="2200"/>
              </a:lnSpc>
              <a:buFontTx/>
              <a:buNone/>
            </a:pPr>
            <a:r>
              <a:rPr lang="en-US" altLang="zh-CN" sz="1800" b="1"/>
              <a:t>      2</a:t>
            </a:r>
            <a:r>
              <a:rPr lang="zh-CN" altLang="en-US" sz="1800" b="1"/>
              <a:t>）特殊材料防腐中的特殊防腐材料是作为装置性材料另外计算。</a:t>
            </a:r>
          </a:p>
          <a:p>
            <a:pPr>
              <a:lnSpc>
                <a:spcPts val="2600"/>
              </a:lnSpc>
              <a:spcBef>
                <a:spcPts val="1200"/>
              </a:spcBef>
              <a:buFontTx/>
              <a:buNone/>
            </a:pPr>
            <a:endParaRPr lang="en-US" altLang="zh-CN" sz="1800" b="1"/>
          </a:p>
          <a:p>
            <a:pPr>
              <a:lnSpc>
                <a:spcPts val="2500"/>
              </a:lnSpc>
              <a:buFont typeface="Wingdings" panose="05000000000000000000" pitchFamily="2" charset="2"/>
              <a:buChar char="Ø"/>
            </a:pPr>
            <a:endParaRPr lang="zh-CN" altLang="en-US" sz="1800"/>
          </a:p>
          <a:p>
            <a:pPr>
              <a:lnSpc>
                <a:spcPts val="2500"/>
              </a:lnSpc>
              <a:buFontTx/>
              <a:buNone/>
            </a:pPr>
            <a:endParaRPr lang="zh-CN" altLang="en-US" sz="1800" b="1"/>
          </a:p>
          <a:p>
            <a:pPr>
              <a:lnSpc>
                <a:spcPts val="2500"/>
              </a:lnSpc>
              <a:buFontTx/>
              <a:buNone/>
            </a:pPr>
            <a:endParaRPr lang="en-US" altLang="zh-CN" sz="1800" b="1"/>
          </a:p>
          <a:p>
            <a:pPr>
              <a:lnSpc>
                <a:spcPts val="2500"/>
              </a:lnSpc>
              <a:buFontTx/>
              <a:buNone/>
            </a:pPr>
            <a:endParaRPr lang="zh-CN" altLang="en-US" sz="1800"/>
          </a:p>
          <a:p>
            <a:pPr>
              <a:lnSpc>
                <a:spcPts val="2500"/>
              </a:lnSpc>
              <a:buFont typeface="Wingdings" panose="05000000000000000000" pitchFamily="2" charset="2"/>
              <a:buChar char="Ø"/>
            </a:pPr>
            <a:endParaRPr lang="zh-CN" altLang="en-US" sz="1800" b="1"/>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B0077680-4873-4875-8809-53234F485933}"/>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91139" name="Rectangle 3">
            <a:extLst>
              <a:ext uri="{FF2B5EF4-FFF2-40B4-BE49-F238E27FC236}">
                <a16:creationId xmlns:a16="http://schemas.microsoft.com/office/drawing/2014/main" id="{649B9936-EC3F-44A4-AA63-23690468C1F7}"/>
              </a:ext>
            </a:extLst>
          </p:cNvPr>
          <p:cNvSpPr>
            <a:spLocks noGrp="1" noChangeArrowheads="1"/>
          </p:cNvSpPr>
          <p:nvPr>
            <p:ph type="body" idx="4294967295"/>
          </p:nvPr>
        </p:nvSpPr>
        <p:spPr>
          <a:xfrm>
            <a:off x="1428750" y="1196975"/>
            <a:ext cx="7473950" cy="5111750"/>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600"/>
              </a:lnSpc>
              <a:spcBef>
                <a:spcPts val="1200"/>
              </a:spcBef>
              <a:buFontTx/>
              <a:buNone/>
            </a:pPr>
            <a:r>
              <a:rPr lang="zh-CN" altLang="en-US" sz="1800" b="1"/>
              <a:t>（</a:t>
            </a:r>
            <a:r>
              <a:rPr lang="en-US" altLang="zh-CN" sz="1800" b="1"/>
              <a:t>12</a:t>
            </a:r>
            <a:r>
              <a:rPr lang="zh-CN" altLang="en-US" sz="1800" b="1"/>
              <a:t>）拉线棒防腐</a:t>
            </a:r>
            <a:endParaRPr lang="en-US" altLang="zh-CN" sz="1800" b="1"/>
          </a:p>
          <a:p>
            <a:pPr>
              <a:lnSpc>
                <a:spcPts val="2600"/>
              </a:lnSpc>
              <a:buFont typeface="Wingdings" panose="05000000000000000000" pitchFamily="2" charset="2"/>
              <a:buChar char="Ø"/>
            </a:pPr>
            <a:r>
              <a:rPr lang="zh-CN" altLang="en-US" sz="1800" b="1"/>
              <a:t>工作内容</a:t>
            </a:r>
          </a:p>
          <a:p>
            <a:pPr>
              <a:lnSpc>
                <a:spcPts val="2600"/>
              </a:lnSpc>
              <a:buFontTx/>
              <a:buNone/>
            </a:pPr>
            <a:r>
              <a:rPr lang="en-US" altLang="zh-CN" sz="1800" b="1"/>
              <a:t>     </a:t>
            </a:r>
            <a:r>
              <a:rPr lang="zh-CN" altLang="en-US" sz="1800" b="1"/>
              <a:t>沥青清漆防腐：涂刷二遍沥青清漆，工器具转移。</a:t>
            </a:r>
          </a:p>
          <a:p>
            <a:pPr>
              <a:lnSpc>
                <a:spcPts val="2600"/>
              </a:lnSpc>
              <a:buFontTx/>
              <a:buNone/>
            </a:pPr>
            <a:r>
              <a:rPr lang="en-US" altLang="zh-CN" sz="1800" b="1"/>
              <a:t>     </a:t>
            </a:r>
            <a:r>
              <a:rPr lang="zh-CN" altLang="en-US" sz="1800" b="1"/>
              <a:t>三油二麻沥青防腐：溶化沥青，缠绕二遍麻片包，每层依次涂刷沥青，工器具转移。</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a:t>
            </a:r>
            <a:r>
              <a:rPr lang="zh-CN" altLang="en-US" sz="1800" b="1"/>
              <a:t>区分防腐材料，按拉线棒长度以拉线棒“根”数为计量单位。</a:t>
            </a:r>
            <a:endParaRPr lang="en-US" altLang="zh-CN" sz="1800" b="1"/>
          </a:p>
          <a:p>
            <a:pPr>
              <a:lnSpc>
                <a:spcPts val="2500"/>
              </a:lnSpc>
              <a:buFont typeface="Wingdings" panose="05000000000000000000" pitchFamily="2" charset="2"/>
              <a:buChar char="Ø"/>
            </a:pPr>
            <a:endParaRPr lang="zh-CN" altLang="en-US" sz="1800"/>
          </a:p>
          <a:p>
            <a:pPr>
              <a:lnSpc>
                <a:spcPts val="2500"/>
              </a:lnSpc>
              <a:buFontTx/>
              <a:buNone/>
            </a:pPr>
            <a:endParaRPr lang="zh-CN" altLang="en-US" sz="1800" b="1"/>
          </a:p>
          <a:p>
            <a:pPr>
              <a:lnSpc>
                <a:spcPts val="2500"/>
              </a:lnSpc>
              <a:buFontTx/>
              <a:buNone/>
            </a:pPr>
            <a:endParaRPr lang="en-US" altLang="zh-CN" sz="1800" b="1"/>
          </a:p>
          <a:p>
            <a:pPr>
              <a:lnSpc>
                <a:spcPts val="2500"/>
              </a:lnSpc>
              <a:buFontTx/>
              <a:buNone/>
            </a:pPr>
            <a:endParaRPr lang="zh-CN" altLang="en-US" sz="1800"/>
          </a:p>
          <a:p>
            <a:pPr>
              <a:lnSpc>
                <a:spcPts val="2500"/>
              </a:lnSpc>
              <a:buFont typeface="Wingdings" panose="05000000000000000000" pitchFamily="2" charset="2"/>
              <a:buChar char="Ø"/>
            </a:pPr>
            <a:endParaRPr lang="zh-CN" altLang="en-US" sz="1800" b="1"/>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FFB72975-EF0C-42B0-944D-F0BE60C76C3D}"/>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92163" name="Rectangle 3">
            <a:extLst>
              <a:ext uri="{FF2B5EF4-FFF2-40B4-BE49-F238E27FC236}">
                <a16:creationId xmlns:a16="http://schemas.microsoft.com/office/drawing/2014/main" id="{ABE84D0C-1E90-45E3-9C2B-4DC3070BED13}"/>
              </a:ext>
            </a:extLst>
          </p:cNvPr>
          <p:cNvSpPr>
            <a:spLocks noGrp="1" noChangeArrowheads="1"/>
          </p:cNvSpPr>
          <p:nvPr>
            <p:ph type="body" idx="4294967295"/>
          </p:nvPr>
        </p:nvSpPr>
        <p:spPr>
          <a:xfrm>
            <a:off x="1428750" y="981075"/>
            <a:ext cx="7473950" cy="5688013"/>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600"/>
              </a:lnSpc>
              <a:spcBef>
                <a:spcPts val="1200"/>
              </a:spcBef>
              <a:buFontTx/>
              <a:buNone/>
            </a:pPr>
            <a:r>
              <a:rPr lang="zh-CN" altLang="en-US" sz="1800" b="1"/>
              <a:t>（</a:t>
            </a:r>
            <a:r>
              <a:rPr lang="en-US" altLang="zh-CN" sz="1800" b="1"/>
              <a:t>13</a:t>
            </a:r>
            <a:r>
              <a:rPr lang="zh-CN" altLang="en-US" sz="1800" b="1"/>
              <a:t>）接地安装及测量</a:t>
            </a:r>
            <a:endParaRPr lang="en-US" altLang="zh-CN" sz="1800" b="1"/>
          </a:p>
          <a:p>
            <a:pPr>
              <a:lnSpc>
                <a:spcPts val="2600"/>
              </a:lnSpc>
              <a:buFont typeface="Wingdings" panose="05000000000000000000" pitchFamily="2" charset="2"/>
              <a:buChar char="Ø"/>
            </a:pPr>
            <a:r>
              <a:rPr lang="zh-CN" altLang="en-US" sz="1800" b="1"/>
              <a:t>工作内容</a:t>
            </a:r>
          </a:p>
          <a:p>
            <a:pPr>
              <a:lnSpc>
                <a:spcPts val="2600"/>
              </a:lnSpc>
              <a:buFontTx/>
              <a:buNone/>
            </a:pPr>
            <a:r>
              <a:rPr lang="en-US" altLang="zh-CN" sz="1800" b="1"/>
              <a:t>      </a:t>
            </a:r>
            <a:r>
              <a:rPr lang="zh-CN" altLang="en-US" sz="1800" b="1"/>
              <a:t>将接地极打入土中，接地体展开敷设，降阻剂拌合、缠包后敷设，接地电阻测定，接地体连接高空引下线的安装，工器具转移。</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1</a:t>
            </a:r>
            <a:r>
              <a:rPr lang="zh-CN" altLang="en-US" sz="1800" b="1"/>
              <a:t>）接地体加工及制作，以</a:t>
            </a:r>
            <a:r>
              <a:rPr lang="en-US" altLang="zh-CN" sz="1800" b="1"/>
              <a:t>“t”</a:t>
            </a:r>
            <a:r>
              <a:rPr lang="zh-CN" altLang="en-US" sz="1800" b="1"/>
              <a:t>为单位计算，为设计成品重量</a:t>
            </a:r>
          </a:p>
          <a:p>
            <a:pPr>
              <a:lnSpc>
                <a:spcPts val="2600"/>
              </a:lnSpc>
              <a:buFontTx/>
              <a:buNone/>
            </a:pPr>
            <a:r>
              <a:rPr lang="en-US" altLang="zh-CN" sz="1800" b="1"/>
              <a:t>      2</a:t>
            </a:r>
            <a:r>
              <a:rPr lang="zh-CN" altLang="en-US" sz="1800" b="1"/>
              <a:t>）接地极安装，分土质以接地极数量“根”为单位计算。</a:t>
            </a:r>
          </a:p>
          <a:p>
            <a:pPr>
              <a:lnSpc>
                <a:spcPts val="2600"/>
              </a:lnSpc>
              <a:buFontTx/>
              <a:buNone/>
            </a:pPr>
            <a:r>
              <a:rPr lang="en-US" altLang="zh-CN" sz="1800" b="1"/>
              <a:t>      3</a:t>
            </a:r>
            <a:r>
              <a:rPr lang="zh-CN" altLang="en-US" sz="1800" b="1"/>
              <a:t>）接地体敷设分接地体每基敷设长度、是否加降阻剂以</a:t>
            </a:r>
            <a:r>
              <a:rPr lang="en-US" altLang="zh-CN" sz="1800" b="1"/>
              <a:t>“</a:t>
            </a:r>
            <a:r>
              <a:rPr lang="zh-CN" altLang="en-US" sz="1800" b="1"/>
              <a:t>基</a:t>
            </a:r>
            <a:r>
              <a:rPr lang="en-US" altLang="zh-CN" sz="1800" b="1"/>
              <a:t>”</a:t>
            </a:r>
            <a:r>
              <a:rPr lang="zh-CN" altLang="en-US" sz="1800" b="1"/>
              <a:t>为单位计算。</a:t>
            </a:r>
          </a:p>
          <a:p>
            <a:pPr>
              <a:lnSpc>
                <a:spcPts val="2600"/>
              </a:lnSpc>
              <a:buFontTx/>
              <a:buNone/>
            </a:pPr>
            <a:r>
              <a:rPr lang="en-US" altLang="zh-CN" sz="1800" b="1"/>
              <a:t>     4</a:t>
            </a:r>
            <a:r>
              <a:rPr lang="zh-CN" altLang="en-US" sz="1800" b="1"/>
              <a:t>）混凝土杆高空接地引下线，不分长度，以引下线</a:t>
            </a:r>
            <a:r>
              <a:rPr lang="en-US" altLang="zh-CN" sz="1800" b="1"/>
              <a:t>“</a:t>
            </a:r>
            <a:r>
              <a:rPr lang="zh-CN" altLang="en-US" sz="1800" b="1"/>
              <a:t>根</a:t>
            </a:r>
            <a:r>
              <a:rPr lang="en-US" altLang="zh-CN" sz="1800" b="1"/>
              <a:t>”</a:t>
            </a:r>
            <a:r>
              <a:rPr lang="zh-CN" altLang="en-US" sz="1800" b="1"/>
              <a:t>数计算。</a:t>
            </a:r>
          </a:p>
          <a:p>
            <a:pPr>
              <a:lnSpc>
                <a:spcPts val="2600"/>
              </a:lnSpc>
              <a:buFontTx/>
              <a:buNone/>
            </a:pPr>
            <a:r>
              <a:rPr lang="en-US" altLang="zh-CN" sz="1800" b="1"/>
              <a:t>     5</a:t>
            </a:r>
            <a:r>
              <a:rPr lang="zh-CN" altLang="en-US" sz="1800" b="1"/>
              <a:t>）接地电阻测量，以杆塔</a:t>
            </a:r>
            <a:r>
              <a:rPr lang="en-US" altLang="zh-CN" sz="1800" b="1"/>
              <a:t>“</a:t>
            </a:r>
            <a:r>
              <a:rPr lang="zh-CN" altLang="en-US" sz="1800" b="1"/>
              <a:t>基</a:t>
            </a:r>
            <a:r>
              <a:rPr lang="en-US" altLang="zh-CN" sz="1800" b="1"/>
              <a:t>”</a:t>
            </a:r>
            <a:r>
              <a:rPr lang="zh-CN" altLang="en-US" sz="1800" b="1"/>
              <a:t>数为单位计算。</a:t>
            </a:r>
          </a:p>
          <a:p>
            <a:pPr>
              <a:lnSpc>
                <a:spcPts val="2600"/>
              </a:lnSpc>
              <a:buFontTx/>
              <a:buNone/>
            </a:pPr>
            <a:r>
              <a:rPr lang="en-US" altLang="zh-CN" sz="1800" b="1"/>
              <a:t>     6</a:t>
            </a:r>
            <a:r>
              <a:rPr lang="zh-CN" altLang="en-US" sz="1800" b="1"/>
              <a:t>）接地模块，以“块”为计量单位计算。</a:t>
            </a:r>
          </a:p>
          <a:p>
            <a:pPr>
              <a:lnSpc>
                <a:spcPts val="2600"/>
              </a:lnSpc>
              <a:spcBef>
                <a:spcPts val="1200"/>
              </a:spcBef>
              <a:buFontTx/>
              <a:buNone/>
            </a:pPr>
            <a:endParaRPr lang="zh-CN" altLang="en-US" sz="1800"/>
          </a:p>
          <a:p>
            <a:pPr>
              <a:lnSpc>
                <a:spcPts val="2500"/>
              </a:lnSpc>
              <a:buFontTx/>
              <a:buNone/>
            </a:pPr>
            <a:endParaRPr lang="zh-CN" altLang="en-US" sz="1800" b="1"/>
          </a:p>
          <a:p>
            <a:pPr>
              <a:lnSpc>
                <a:spcPts val="2500"/>
              </a:lnSpc>
              <a:buFontTx/>
              <a:buNone/>
            </a:pPr>
            <a:endParaRPr lang="en-US" altLang="zh-CN" sz="1800" b="1"/>
          </a:p>
          <a:p>
            <a:pPr>
              <a:lnSpc>
                <a:spcPts val="2500"/>
              </a:lnSpc>
              <a:buFontTx/>
              <a:buNone/>
            </a:pPr>
            <a:endParaRPr lang="zh-CN" altLang="en-US" sz="1800"/>
          </a:p>
          <a:p>
            <a:pPr>
              <a:lnSpc>
                <a:spcPts val="2500"/>
              </a:lnSpc>
              <a:buFont typeface="Wingdings" panose="05000000000000000000" pitchFamily="2" charset="2"/>
              <a:buChar char="Ø"/>
            </a:pPr>
            <a:endParaRPr lang="zh-CN" altLang="en-US" sz="1800" b="1"/>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4B90015D-8171-49D1-801B-0F68050BCAEF}"/>
              </a:ext>
            </a:extLst>
          </p:cNvPr>
          <p:cNvSpPr>
            <a:spLocks noGrp="1" noChangeArrowheads="1"/>
          </p:cNvSpPr>
          <p:nvPr>
            <p:ph type="title" idx="4294967295"/>
          </p:nvPr>
        </p:nvSpPr>
        <p:spPr>
          <a:xfrm>
            <a:off x="2843213" y="260350"/>
            <a:ext cx="5618162" cy="792163"/>
          </a:xfrm>
        </p:spPr>
        <p:txBody>
          <a:bodyPr/>
          <a:lstStyle/>
          <a:p>
            <a:pPr eaLnBrk="1" hangingPunct="1"/>
            <a:r>
              <a:rPr lang="zh-CN" altLang="en-US" sz="4000" b="1"/>
              <a:t>六、主要修编内容说明</a:t>
            </a:r>
          </a:p>
        </p:txBody>
      </p:sp>
      <p:sp>
        <p:nvSpPr>
          <p:cNvPr id="93187" name="Rectangle 3">
            <a:extLst>
              <a:ext uri="{FF2B5EF4-FFF2-40B4-BE49-F238E27FC236}">
                <a16:creationId xmlns:a16="http://schemas.microsoft.com/office/drawing/2014/main" id="{B7E5EFF9-39C5-400B-BDB9-ED1C6DA3EE6A}"/>
              </a:ext>
            </a:extLst>
          </p:cNvPr>
          <p:cNvSpPr>
            <a:spLocks noGrp="1" noChangeArrowheads="1"/>
          </p:cNvSpPr>
          <p:nvPr>
            <p:ph type="body" idx="4294967295"/>
          </p:nvPr>
        </p:nvSpPr>
        <p:spPr>
          <a:xfrm>
            <a:off x="1428750" y="1196975"/>
            <a:ext cx="7473950" cy="5111750"/>
          </a:xfrm>
        </p:spPr>
        <p:txBody>
          <a:bodyPr/>
          <a:lstStyle/>
          <a:p>
            <a:pPr eaLnBrk="1" hangingPunct="1">
              <a:lnSpc>
                <a:spcPct val="105000"/>
              </a:lnSpc>
              <a:buFontTx/>
              <a:buNone/>
            </a:pPr>
            <a:r>
              <a:rPr lang="zh-CN" altLang="en-US" sz="1400" b="1"/>
              <a:t>        </a:t>
            </a:r>
            <a:r>
              <a:rPr lang="zh-CN" altLang="en-US" sz="2400" b="1">
                <a:solidFill>
                  <a:srgbClr val="7030A0"/>
                </a:solidFill>
              </a:rPr>
              <a:t>（三）基础工程</a:t>
            </a:r>
            <a:endParaRPr lang="en-US" altLang="zh-CN" sz="2400" b="1">
              <a:solidFill>
                <a:srgbClr val="7030A0"/>
              </a:solidFill>
            </a:endParaRPr>
          </a:p>
          <a:p>
            <a:pPr>
              <a:lnSpc>
                <a:spcPts val="2800"/>
              </a:lnSpc>
              <a:spcBef>
                <a:spcPts val="1200"/>
              </a:spcBef>
              <a:buFontTx/>
              <a:buNone/>
            </a:pPr>
            <a:r>
              <a:rPr lang="en-US" altLang="zh-CN" sz="1800" b="1"/>
              <a:t>4</a:t>
            </a:r>
            <a:r>
              <a:rPr lang="zh-CN" altLang="en-US" sz="1800" b="1"/>
              <a:t>、工作内容及工程量计算规则</a:t>
            </a:r>
            <a:endParaRPr lang="en-US" altLang="zh-CN" sz="1800" b="1"/>
          </a:p>
          <a:p>
            <a:pPr>
              <a:lnSpc>
                <a:spcPts val="2600"/>
              </a:lnSpc>
              <a:spcBef>
                <a:spcPts val="1200"/>
              </a:spcBef>
              <a:buFontTx/>
              <a:buNone/>
            </a:pPr>
            <a:r>
              <a:rPr lang="zh-CN" altLang="en-US" sz="1800" b="1"/>
              <a:t>（</a:t>
            </a:r>
            <a:r>
              <a:rPr lang="en-US" altLang="zh-CN" sz="1800" b="1"/>
              <a:t>13</a:t>
            </a:r>
            <a:r>
              <a:rPr lang="zh-CN" altLang="en-US" sz="1800" b="1"/>
              <a:t>）接地安装</a:t>
            </a:r>
            <a:endParaRPr lang="en-US" altLang="zh-CN" sz="1800" b="1"/>
          </a:p>
          <a:p>
            <a:pPr>
              <a:lnSpc>
                <a:spcPts val="2600"/>
              </a:lnSpc>
              <a:buFont typeface="Wingdings" panose="05000000000000000000" pitchFamily="2" charset="2"/>
              <a:buChar char="Ø"/>
            </a:pPr>
            <a:r>
              <a:rPr lang="zh-CN" altLang="en-US" sz="1800" b="1"/>
              <a:t>装置性材料</a:t>
            </a:r>
          </a:p>
          <a:p>
            <a:pPr>
              <a:lnSpc>
                <a:spcPts val="2600"/>
              </a:lnSpc>
              <a:buFontTx/>
              <a:buNone/>
            </a:pPr>
            <a:r>
              <a:rPr lang="en-US" altLang="zh-CN" sz="1800" b="1"/>
              <a:t>      </a:t>
            </a:r>
            <a:r>
              <a:rPr lang="zh-CN" altLang="en-US" sz="1800" b="1"/>
              <a:t>钢管、角钢、圆钢、接地钢带、接地引下线、固定抱箍及螺栓、降阻剂、拌合材料、接地模块。</a:t>
            </a:r>
          </a:p>
          <a:p>
            <a:pPr>
              <a:lnSpc>
                <a:spcPts val="2600"/>
              </a:lnSpc>
              <a:buFont typeface="Wingdings" panose="05000000000000000000" pitchFamily="2" charset="2"/>
              <a:buChar char="Ø"/>
            </a:pPr>
            <a:r>
              <a:rPr lang="zh-CN" altLang="en-US" sz="1800" b="1"/>
              <a:t>相关使用说明</a:t>
            </a:r>
          </a:p>
          <a:p>
            <a:pPr>
              <a:lnSpc>
                <a:spcPts val="2600"/>
              </a:lnSpc>
              <a:buFontTx/>
              <a:buNone/>
            </a:pPr>
            <a:r>
              <a:rPr lang="en-US" altLang="zh-CN" sz="1800" b="1"/>
              <a:t>      1</a:t>
            </a:r>
            <a:r>
              <a:rPr lang="zh-CN" altLang="en-US" sz="1800" b="1"/>
              <a:t>）接地安装不包括接地槽的挖、填方，套用第二章相关子目；</a:t>
            </a:r>
          </a:p>
          <a:p>
            <a:pPr>
              <a:lnSpc>
                <a:spcPts val="2600"/>
              </a:lnSpc>
              <a:buFontTx/>
              <a:buNone/>
            </a:pPr>
            <a:r>
              <a:rPr lang="en-US" altLang="zh-CN" sz="1800" b="1"/>
              <a:t>      2</a:t>
            </a:r>
            <a:r>
              <a:rPr lang="zh-CN" altLang="en-US" sz="1800" b="1"/>
              <a:t>）接地极安装。接地极长度定额按</a:t>
            </a:r>
            <a:r>
              <a:rPr lang="en-US" altLang="zh-CN" sz="1800" b="1"/>
              <a:t>2.5m</a:t>
            </a:r>
            <a:r>
              <a:rPr lang="zh-CN" altLang="en-US" sz="1800" b="1"/>
              <a:t>考虑，若长度超过</a:t>
            </a:r>
            <a:r>
              <a:rPr lang="en-US" altLang="zh-CN" sz="1800" b="1"/>
              <a:t>2.5m</a:t>
            </a:r>
            <a:r>
              <a:rPr lang="zh-CN" altLang="en-US" sz="1800" b="1"/>
              <a:t>时，乘以</a:t>
            </a:r>
            <a:r>
              <a:rPr lang="en-US" altLang="zh-CN" sz="1800" b="1"/>
              <a:t>1.25</a:t>
            </a:r>
            <a:r>
              <a:rPr lang="zh-CN" altLang="en-US" sz="1800" b="1"/>
              <a:t>系数。接地极安装不包括接地极之间的连接，接地极之间的连接套用相应接地体敷设定额。</a:t>
            </a:r>
            <a:endParaRPr lang="en-US" altLang="zh-CN" sz="1800" b="1"/>
          </a:p>
          <a:p>
            <a:pPr>
              <a:lnSpc>
                <a:spcPts val="2600"/>
              </a:lnSpc>
              <a:buFontTx/>
              <a:buNone/>
            </a:pPr>
            <a:r>
              <a:rPr lang="en-US" altLang="zh-CN" sz="1800" b="1"/>
              <a:t>      3</a:t>
            </a:r>
            <a:r>
              <a:rPr lang="zh-CN" altLang="en-US" sz="1800" b="1"/>
              <a:t>）</a:t>
            </a:r>
            <a:r>
              <a:rPr lang="en-US" altLang="zh-CN" sz="1800" b="1"/>
              <a:t>10kV </a:t>
            </a:r>
            <a:r>
              <a:rPr lang="zh-CN" altLang="en-US" sz="1800" b="1"/>
              <a:t>及以上柱上设备及配电装置的接地执行《电网技术改造工程预算定额（</a:t>
            </a:r>
            <a:r>
              <a:rPr lang="en-US" altLang="zh-CN" sz="1800" b="1"/>
              <a:t>2015 </a:t>
            </a:r>
            <a:r>
              <a:rPr lang="zh-CN" altLang="en-US" sz="1800" b="1"/>
              <a:t>年版）第二册电气工程》的相关子目。</a:t>
            </a:r>
          </a:p>
          <a:p>
            <a:pPr>
              <a:lnSpc>
                <a:spcPts val="2600"/>
              </a:lnSpc>
              <a:spcBef>
                <a:spcPts val="1200"/>
              </a:spcBef>
              <a:buFontTx/>
              <a:buNone/>
            </a:pPr>
            <a:endParaRPr lang="zh-CN" altLang="en-US" sz="1800"/>
          </a:p>
          <a:p>
            <a:pPr>
              <a:lnSpc>
                <a:spcPts val="2500"/>
              </a:lnSpc>
              <a:buFontTx/>
              <a:buNone/>
            </a:pPr>
            <a:endParaRPr lang="zh-CN" altLang="en-US" sz="1800" b="1"/>
          </a:p>
          <a:p>
            <a:pPr>
              <a:lnSpc>
                <a:spcPts val="2500"/>
              </a:lnSpc>
              <a:buFontTx/>
              <a:buNone/>
            </a:pPr>
            <a:endParaRPr lang="en-US" altLang="zh-CN" sz="1800" b="1"/>
          </a:p>
          <a:p>
            <a:pPr>
              <a:lnSpc>
                <a:spcPts val="2500"/>
              </a:lnSpc>
              <a:buFontTx/>
              <a:buNone/>
            </a:pPr>
            <a:endParaRPr lang="zh-CN" altLang="en-US" sz="1800"/>
          </a:p>
          <a:p>
            <a:pPr>
              <a:lnSpc>
                <a:spcPts val="2500"/>
              </a:lnSpc>
              <a:buFont typeface="Wingdings" panose="05000000000000000000" pitchFamily="2" charset="2"/>
              <a:buChar char="Ø"/>
            </a:pPr>
            <a:endParaRPr lang="zh-CN" altLang="en-US" sz="1800" b="1"/>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85EBAB20-CA70-4243-9D33-43AC117D0A66}"/>
              </a:ext>
            </a:extLst>
          </p:cNvPr>
          <p:cNvSpPr>
            <a:spLocks noGrp="1" noChangeArrowheads="1"/>
          </p:cNvSpPr>
          <p:nvPr>
            <p:ph type="title" idx="4294967295"/>
          </p:nvPr>
        </p:nvSpPr>
        <p:spPr>
          <a:xfrm>
            <a:off x="2555875" y="476250"/>
            <a:ext cx="6119813" cy="720725"/>
          </a:xfrm>
        </p:spPr>
        <p:txBody>
          <a:bodyPr/>
          <a:lstStyle/>
          <a:p>
            <a:pPr eaLnBrk="1" hangingPunct="1"/>
            <a:r>
              <a:rPr lang="zh-CN" altLang="en-US" sz="4000" b="1"/>
              <a:t>六、主要修编内容说明</a:t>
            </a:r>
          </a:p>
        </p:txBody>
      </p:sp>
      <p:sp>
        <p:nvSpPr>
          <p:cNvPr id="94211" name="Rectangle 3">
            <a:extLst>
              <a:ext uri="{FF2B5EF4-FFF2-40B4-BE49-F238E27FC236}">
                <a16:creationId xmlns:a16="http://schemas.microsoft.com/office/drawing/2014/main" id="{68E0EEE5-493F-4A3D-875C-8B953B61D21E}"/>
              </a:ext>
            </a:extLst>
          </p:cNvPr>
          <p:cNvSpPr>
            <a:spLocks noGrp="1" noChangeArrowheads="1"/>
          </p:cNvSpPr>
          <p:nvPr>
            <p:ph type="body" idx="4294967295"/>
          </p:nvPr>
        </p:nvSpPr>
        <p:spPr>
          <a:xfrm>
            <a:off x="1214438" y="1341438"/>
            <a:ext cx="7929562" cy="4968875"/>
          </a:xfrm>
        </p:spPr>
        <p:txBody>
          <a:bodyPr/>
          <a:lstStyle/>
          <a:p>
            <a:pPr eaLnBrk="1" hangingPunct="1">
              <a:lnSpc>
                <a:spcPct val="150000"/>
              </a:lnSpc>
              <a:buFontTx/>
              <a:buNone/>
            </a:pPr>
            <a:r>
              <a:rPr lang="zh-CN" altLang="en-US" sz="2400" b="1">
                <a:solidFill>
                  <a:srgbClr val="7030A0"/>
                </a:solidFill>
              </a:rPr>
              <a:t>        （四）杆、塔工程</a:t>
            </a:r>
          </a:p>
          <a:p>
            <a:pPr>
              <a:lnSpc>
                <a:spcPts val="2900"/>
              </a:lnSpc>
              <a:buFontTx/>
              <a:buNone/>
            </a:pPr>
            <a:r>
              <a:rPr lang="en-US" altLang="zh-CN" sz="1800" b="1"/>
              <a:t>    1</a:t>
            </a:r>
            <a:r>
              <a:rPr lang="zh-CN" altLang="en-US" sz="1800" b="1"/>
              <a:t>、主要内容及范围</a:t>
            </a:r>
            <a:endParaRPr lang="en-US" altLang="zh-CN" sz="1800" b="1"/>
          </a:p>
          <a:p>
            <a:r>
              <a:rPr lang="en-US" altLang="zh-CN" sz="1800" b="1"/>
              <a:t> </a:t>
            </a:r>
            <a:r>
              <a:rPr lang="zh-CN" altLang="en-US" sz="1800" b="1"/>
              <a:t>本章包括混凝土杆组立，撑杆制作安装，钢环圈焊接及水泥杆封顶、钢管杆组立，铁塔组立，</a:t>
            </a:r>
            <a:r>
              <a:rPr lang="en-US" altLang="zh-CN" sz="1800" b="1"/>
              <a:t>10kV</a:t>
            </a:r>
            <a:r>
              <a:rPr lang="zh-CN" altLang="en-US" sz="1800" b="1"/>
              <a:t>以下横担安装，拉线制作及安装，杆塔刷漆， 杆塔附属设施安装。其中杆塔刷漆，杆塔标志牌安装为新增加内容，原接地安装内容移到第三章。</a:t>
            </a:r>
            <a:endParaRPr lang="en-US" altLang="zh-CN" sz="1800" b="1"/>
          </a:p>
          <a:p>
            <a:pPr>
              <a:lnSpc>
                <a:spcPts val="2900"/>
              </a:lnSpc>
              <a:spcBef>
                <a:spcPts val="1200"/>
              </a:spcBef>
              <a:buFontTx/>
              <a:buNone/>
            </a:pPr>
            <a:r>
              <a:rPr lang="zh-CN" altLang="en-US" sz="1800" b="1"/>
              <a:t>     定额中不包括：杆、塔上涂刷交通警示漆，航空标志（航空警示灯、涂刷标志漆等）安装；铁塔重在 </a:t>
            </a:r>
            <a:r>
              <a:rPr lang="en-US" altLang="zh-CN" sz="1800" b="1"/>
              <a:t>200t </a:t>
            </a:r>
            <a:r>
              <a:rPr lang="zh-CN" altLang="en-US" sz="1800" b="1"/>
              <a:t>以上的组立（如需要时，应按批准的施工组织设计另计）；铁塔、钢管杆、混凝土电杆横担、地线顶架、脚钉（爬梯）、拉线抱箍等组合构件、接地体及接地极的防腐处理，其费用若设计有防腐要求，一般加工制作时按设计已作防腐处理不再计列此项费用，如设计要求防腐处理必须在施工现场进行其费用另计。</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6DB8FD38-4520-49AE-A074-EE570917428C}"/>
              </a:ext>
            </a:extLst>
          </p:cNvPr>
          <p:cNvSpPr>
            <a:spLocks noGrp="1" noChangeArrowheads="1"/>
          </p:cNvSpPr>
          <p:nvPr>
            <p:ph type="title" idx="4294967295"/>
          </p:nvPr>
        </p:nvSpPr>
        <p:spPr>
          <a:xfrm>
            <a:off x="2555875" y="188913"/>
            <a:ext cx="6119813" cy="576262"/>
          </a:xfrm>
        </p:spPr>
        <p:txBody>
          <a:bodyPr/>
          <a:lstStyle/>
          <a:p>
            <a:pPr eaLnBrk="1" hangingPunct="1"/>
            <a:r>
              <a:rPr lang="zh-CN" altLang="en-US" sz="4000" b="1"/>
              <a:t>六、主要修编内容说明</a:t>
            </a:r>
          </a:p>
        </p:txBody>
      </p:sp>
      <p:sp>
        <p:nvSpPr>
          <p:cNvPr id="95235" name="Rectangle 3">
            <a:extLst>
              <a:ext uri="{FF2B5EF4-FFF2-40B4-BE49-F238E27FC236}">
                <a16:creationId xmlns:a16="http://schemas.microsoft.com/office/drawing/2014/main" id="{8F1B0E06-2A34-4753-A400-6E19738F2F20}"/>
              </a:ext>
            </a:extLst>
          </p:cNvPr>
          <p:cNvSpPr>
            <a:spLocks noGrp="1" noChangeArrowheads="1"/>
          </p:cNvSpPr>
          <p:nvPr>
            <p:ph type="body" idx="4294967295"/>
          </p:nvPr>
        </p:nvSpPr>
        <p:spPr>
          <a:xfrm>
            <a:off x="1214438" y="836613"/>
            <a:ext cx="7929562" cy="5905500"/>
          </a:xfrm>
        </p:spPr>
        <p:txBody>
          <a:bodyPr/>
          <a:lstStyle/>
          <a:p>
            <a:pPr eaLnBrk="1" hangingPunct="1">
              <a:lnSpc>
                <a:spcPct val="150000"/>
              </a:lnSpc>
              <a:buFontTx/>
              <a:buNone/>
            </a:pPr>
            <a:r>
              <a:rPr lang="zh-CN" altLang="en-US" sz="2400" b="1">
                <a:solidFill>
                  <a:srgbClr val="7030A0"/>
                </a:solidFill>
              </a:rPr>
              <a:t>        （四）杆塔工程</a:t>
            </a:r>
          </a:p>
          <a:p>
            <a:pPr>
              <a:lnSpc>
                <a:spcPts val="2900"/>
              </a:lnSpc>
              <a:buFontTx/>
              <a:buNone/>
            </a:pPr>
            <a:r>
              <a:rPr lang="en-US" altLang="zh-CN" sz="1800" b="1"/>
              <a:t>   2</a:t>
            </a:r>
            <a:r>
              <a:rPr lang="zh-CN" altLang="en-US" sz="1800" b="1"/>
              <a:t>、</a:t>
            </a:r>
            <a:r>
              <a:rPr lang="en-US" altLang="zh-CN" sz="1800" b="1"/>
              <a:t>2015</a:t>
            </a:r>
            <a:r>
              <a:rPr lang="zh-CN" altLang="en-US" sz="1800" b="1"/>
              <a:t>版预算定额与</a:t>
            </a:r>
            <a:r>
              <a:rPr lang="en-US" altLang="zh-CN" sz="1800" b="1"/>
              <a:t>2010</a:t>
            </a:r>
            <a:r>
              <a:rPr lang="zh-CN" altLang="en-US" sz="1800" b="1"/>
              <a:t>年版预算定额相比的变化：</a:t>
            </a:r>
          </a:p>
          <a:p>
            <a:pPr eaLnBrk="1" hangingPunct="1">
              <a:lnSpc>
                <a:spcPts val="2800"/>
              </a:lnSpc>
              <a:buFontTx/>
              <a:buNone/>
            </a:pPr>
            <a:r>
              <a:rPr lang="zh-CN" altLang="en-US" sz="1800" b="1"/>
              <a:t>（</a:t>
            </a:r>
            <a:r>
              <a:rPr lang="en-US" altLang="zh-CN" sz="1800" b="1"/>
              <a:t>1</a:t>
            </a:r>
            <a:r>
              <a:rPr lang="zh-CN" altLang="en-US" sz="1800" b="1"/>
              <a:t>）新增混凝土方杆和撑杆制作安装定额子目。</a:t>
            </a:r>
          </a:p>
          <a:p>
            <a:pPr eaLnBrk="1" hangingPunct="1">
              <a:lnSpc>
                <a:spcPts val="2900"/>
              </a:lnSpc>
              <a:buFontTx/>
              <a:buNone/>
            </a:pPr>
            <a:r>
              <a:rPr lang="zh-CN" altLang="en-US" sz="1800" b="1"/>
              <a:t>（</a:t>
            </a:r>
            <a:r>
              <a:rPr lang="en-US" altLang="zh-CN" sz="1800" b="1"/>
              <a:t>2</a:t>
            </a:r>
            <a:r>
              <a:rPr lang="zh-CN" altLang="en-US" sz="1800" b="1"/>
              <a:t>）钢管杆组立中单根整根式新增</a:t>
            </a:r>
            <a:r>
              <a:rPr lang="en-US" altLang="zh-CN" sz="1800" b="1"/>
              <a:t>3t</a:t>
            </a:r>
            <a:r>
              <a:rPr lang="zh-CN" altLang="en-US" sz="1800" b="1"/>
              <a:t>以内安装定额子目；单杆分段式安装由“</a:t>
            </a:r>
            <a:r>
              <a:rPr lang="en-US" altLang="zh-CN" sz="1800" b="1"/>
              <a:t>5t</a:t>
            </a:r>
            <a:r>
              <a:rPr lang="zh-CN" altLang="en-US" sz="1800" b="1"/>
              <a:t>以内</a:t>
            </a:r>
            <a:r>
              <a:rPr lang="en-US" altLang="zh-CN" sz="1800" b="1"/>
              <a:t>~60t</a:t>
            </a:r>
            <a:r>
              <a:rPr lang="zh-CN" altLang="en-US" sz="1800" b="1"/>
              <a:t>以上”</a:t>
            </a:r>
            <a:r>
              <a:rPr lang="en-US" altLang="zh-CN" sz="1800" b="1"/>
              <a:t>10 </a:t>
            </a:r>
            <a:r>
              <a:rPr lang="zh-CN" altLang="en-US" sz="1800" b="1"/>
              <a:t>级分类调增到“</a:t>
            </a:r>
            <a:r>
              <a:rPr lang="en-US" altLang="zh-CN" sz="1800" b="1"/>
              <a:t>3 t</a:t>
            </a:r>
            <a:r>
              <a:rPr lang="zh-CN" altLang="en-US" sz="1800" b="1"/>
              <a:t>以内～</a:t>
            </a:r>
            <a:r>
              <a:rPr lang="en-US" altLang="zh-CN" sz="1800" b="1"/>
              <a:t>150 t</a:t>
            </a:r>
            <a:r>
              <a:rPr lang="zh-CN" altLang="en-US" sz="1800" b="1"/>
              <a:t>以上”</a:t>
            </a:r>
            <a:r>
              <a:rPr lang="en-US" altLang="zh-CN" sz="1800" b="1"/>
              <a:t>14</a:t>
            </a:r>
            <a:r>
              <a:rPr lang="zh-CN" altLang="en-US" sz="1800" b="1"/>
              <a:t>级分类。</a:t>
            </a:r>
            <a:endParaRPr lang="en-US" altLang="zh-CN" sz="1800" b="1"/>
          </a:p>
          <a:p>
            <a:pPr eaLnBrk="1" hangingPunct="1">
              <a:lnSpc>
                <a:spcPts val="2900"/>
              </a:lnSpc>
              <a:buFontTx/>
              <a:buNone/>
            </a:pPr>
            <a:r>
              <a:rPr lang="zh-CN" altLang="en-US" sz="1800" b="1"/>
              <a:t>（</a:t>
            </a:r>
            <a:r>
              <a:rPr lang="en-US" altLang="zh-CN" sz="1800" b="1"/>
              <a:t>3</a:t>
            </a:r>
            <a:r>
              <a:rPr lang="zh-CN" altLang="en-US" sz="1800" b="1"/>
              <a:t>）铁塔组立调整为按不同高度及每米塔重设置子目，设置角钢铁塔组立及钢管塔组立两部分，以重量为单位计算，工程量为铁塔总量。</a:t>
            </a:r>
          </a:p>
          <a:p>
            <a:pPr eaLnBrk="1" hangingPunct="1">
              <a:lnSpc>
                <a:spcPts val="2900"/>
              </a:lnSpc>
              <a:buFontTx/>
              <a:buNone/>
            </a:pPr>
            <a:r>
              <a:rPr lang="zh-CN" altLang="en-US" sz="1800" b="1"/>
              <a:t>（</a:t>
            </a:r>
            <a:r>
              <a:rPr lang="en-US" altLang="zh-CN" sz="1800" b="1"/>
              <a:t>4</a:t>
            </a:r>
            <a:r>
              <a:rPr lang="zh-CN" altLang="en-US" sz="1800" b="1"/>
              <a:t>）</a:t>
            </a:r>
            <a:r>
              <a:rPr lang="en-US" altLang="zh-CN" sz="1800" b="1"/>
              <a:t> </a:t>
            </a:r>
            <a:r>
              <a:rPr lang="zh-CN" altLang="en-US" sz="1800" b="1"/>
              <a:t>新增</a:t>
            </a:r>
            <a:r>
              <a:rPr lang="en-US" altLang="zh-CN" sz="1800" b="1"/>
              <a:t>10kV </a:t>
            </a:r>
            <a:r>
              <a:rPr lang="zh-CN" altLang="en-US" sz="1800" b="1"/>
              <a:t>以下横担安装定额子目。</a:t>
            </a:r>
            <a:endParaRPr lang="en-US" altLang="zh-CN" sz="1800" b="1"/>
          </a:p>
          <a:p>
            <a:pPr eaLnBrk="1" hangingPunct="1">
              <a:lnSpc>
                <a:spcPts val="2900"/>
              </a:lnSpc>
              <a:buFontTx/>
              <a:buNone/>
            </a:pPr>
            <a:r>
              <a:rPr lang="zh-CN" altLang="en-US" sz="1800" b="1"/>
              <a:t> （</a:t>
            </a:r>
            <a:r>
              <a:rPr lang="en-US" altLang="zh-CN" sz="1800" b="1"/>
              <a:t>5</a:t>
            </a:r>
            <a:r>
              <a:rPr lang="zh-CN" altLang="en-US" sz="1800" b="1"/>
              <a:t>）拉线制作及安装中增加水平及弓形拉线和拉线保护管筒定额子目。</a:t>
            </a:r>
            <a:endParaRPr lang="en-US" altLang="zh-CN" sz="1800" b="1"/>
          </a:p>
          <a:p>
            <a:pPr eaLnBrk="1" hangingPunct="1">
              <a:lnSpc>
                <a:spcPts val="2900"/>
              </a:lnSpc>
              <a:buFontTx/>
              <a:buNone/>
            </a:pPr>
            <a:r>
              <a:rPr lang="zh-CN" altLang="en-US" sz="1800" b="1"/>
              <a:t> （</a:t>
            </a:r>
            <a:r>
              <a:rPr lang="en-US" altLang="zh-CN" sz="1800" b="1"/>
              <a:t>6</a:t>
            </a:r>
            <a:r>
              <a:rPr lang="zh-CN" altLang="en-US" sz="1800" b="1"/>
              <a:t>）增加杆塔刷漆定额子目。</a:t>
            </a:r>
            <a:endParaRPr lang="en-US" altLang="zh-CN" sz="1800" b="1"/>
          </a:p>
          <a:p>
            <a:pPr eaLnBrk="1" hangingPunct="1">
              <a:lnSpc>
                <a:spcPts val="2900"/>
              </a:lnSpc>
              <a:buFontTx/>
              <a:buNone/>
            </a:pPr>
            <a:r>
              <a:rPr lang="zh-CN" altLang="en-US" sz="1800" b="1"/>
              <a:t> （</a:t>
            </a:r>
            <a:r>
              <a:rPr lang="en-US" altLang="zh-CN" sz="1800" b="1"/>
              <a:t>7</a:t>
            </a:r>
            <a:r>
              <a:rPr lang="zh-CN" altLang="en-US" sz="1800" b="1"/>
              <a:t>）杆塔附属设施安装中，新增接地环、电杆反光膜、设备绝缘护罩、标示牌安装定额子目，取消防坠落定额子目。</a:t>
            </a:r>
            <a:endParaRPr lang="en-US" altLang="zh-CN" sz="1800" b="1"/>
          </a:p>
          <a:p>
            <a:pPr eaLnBrk="1" hangingPunct="1">
              <a:lnSpc>
                <a:spcPts val="2900"/>
              </a:lnSpc>
              <a:buFontTx/>
              <a:buNone/>
            </a:pPr>
            <a:r>
              <a:rPr lang="zh-CN" altLang="en-US" sz="1800" b="1"/>
              <a:t>（</a:t>
            </a:r>
            <a:r>
              <a:rPr lang="en-US" altLang="zh-CN" sz="1800" b="1"/>
              <a:t>8</a:t>
            </a:r>
            <a:r>
              <a:rPr lang="zh-CN" altLang="en-US" sz="1800" b="1"/>
              <a:t>）混凝土电杆线路一次施工工程量按</a:t>
            </a:r>
            <a:r>
              <a:rPr lang="en-US" altLang="zh-CN" sz="1800" b="1"/>
              <a:t>5 </a:t>
            </a:r>
            <a:r>
              <a:rPr lang="zh-CN" altLang="en-US" sz="1800" b="1"/>
              <a:t>根以上考虑的，如</a:t>
            </a:r>
            <a:r>
              <a:rPr lang="en-US" altLang="zh-CN" sz="1800" b="1"/>
              <a:t>5 </a:t>
            </a:r>
            <a:r>
              <a:rPr lang="zh-CN" altLang="en-US" sz="1800" b="1"/>
              <a:t>根以内者，其人工、机械定额乘以系数</a:t>
            </a:r>
            <a:r>
              <a:rPr lang="en-US" altLang="zh-CN" sz="1800" b="1"/>
              <a:t>1.3</a:t>
            </a:r>
            <a:endParaRPr lang="zh-CN" altLang="en-US" sz="1800" b="1"/>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43D06054-59C1-46DF-9750-EF2EAF0E6931}"/>
              </a:ext>
            </a:extLst>
          </p:cNvPr>
          <p:cNvSpPr>
            <a:spLocks noGrp="1" noChangeArrowheads="1"/>
          </p:cNvSpPr>
          <p:nvPr>
            <p:ph type="title" idx="4294967295"/>
          </p:nvPr>
        </p:nvSpPr>
        <p:spPr>
          <a:xfrm>
            <a:off x="2555875" y="476250"/>
            <a:ext cx="6119813" cy="720725"/>
          </a:xfrm>
        </p:spPr>
        <p:txBody>
          <a:bodyPr/>
          <a:lstStyle/>
          <a:p>
            <a:pPr eaLnBrk="1" hangingPunct="1"/>
            <a:r>
              <a:rPr lang="zh-CN" altLang="en-US" sz="4000" b="1"/>
              <a:t>六、主要修编内容说明</a:t>
            </a:r>
          </a:p>
        </p:txBody>
      </p:sp>
      <p:sp>
        <p:nvSpPr>
          <p:cNvPr id="96259" name="Rectangle 3">
            <a:extLst>
              <a:ext uri="{FF2B5EF4-FFF2-40B4-BE49-F238E27FC236}">
                <a16:creationId xmlns:a16="http://schemas.microsoft.com/office/drawing/2014/main" id="{99E5496F-8695-4375-8182-4DEADB3FE3BD}"/>
              </a:ext>
            </a:extLst>
          </p:cNvPr>
          <p:cNvSpPr>
            <a:spLocks noGrp="1" noChangeArrowheads="1"/>
          </p:cNvSpPr>
          <p:nvPr>
            <p:ph type="body" idx="4294967295"/>
          </p:nvPr>
        </p:nvSpPr>
        <p:spPr>
          <a:xfrm>
            <a:off x="1214438" y="1341438"/>
            <a:ext cx="7929562" cy="4968875"/>
          </a:xfrm>
        </p:spPr>
        <p:txBody>
          <a:bodyPr/>
          <a:lstStyle/>
          <a:p>
            <a:pPr eaLnBrk="1" hangingPunct="1">
              <a:lnSpc>
                <a:spcPct val="150000"/>
              </a:lnSpc>
              <a:buFontTx/>
              <a:buNone/>
            </a:pPr>
            <a:r>
              <a:rPr lang="zh-CN" altLang="en-US" sz="2400" b="1">
                <a:solidFill>
                  <a:srgbClr val="7030A0"/>
                </a:solidFill>
              </a:rPr>
              <a:t>        （四）杆塔工程</a:t>
            </a:r>
          </a:p>
          <a:p>
            <a:pPr>
              <a:lnSpc>
                <a:spcPts val="2900"/>
              </a:lnSpc>
              <a:buFontTx/>
              <a:buNone/>
            </a:pPr>
            <a:r>
              <a:rPr lang="en-US" altLang="zh-CN" sz="1800" b="1"/>
              <a:t>   3</a:t>
            </a:r>
            <a:r>
              <a:rPr lang="zh-CN" altLang="en-US" sz="1800" b="1"/>
              <a:t>、工作内容及工程量计算规则</a:t>
            </a:r>
            <a:endParaRPr lang="en-US" altLang="zh-CN" sz="1800" b="1"/>
          </a:p>
          <a:p>
            <a:pPr>
              <a:lnSpc>
                <a:spcPts val="2900"/>
              </a:lnSpc>
              <a:buFontTx/>
              <a:buNone/>
            </a:pPr>
            <a:r>
              <a:rPr lang="zh-CN" altLang="en-US" sz="1800" b="1"/>
              <a:t>（</a:t>
            </a:r>
            <a:r>
              <a:rPr lang="en-US" altLang="zh-CN" sz="1800" b="1"/>
              <a:t>1</a:t>
            </a:r>
            <a:r>
              <a:rPr lang="zh-CN" altLang="en-US" sz="1800" b="1"/>
              <a:t>）混凝土杆组立</a:t>
            </a:r>
            <a:endParaRPr lang="en-US" altLang="zh-CN" sz="1800" b="1"/>
          </a:p>
          <a:p>
            <a:pPr>
              <a:lnSpc>
                <a:spcPts val="2600"/>
              </a:lnSpc>
              <a:buFont typeface="Wingdings" panose="05000000000000000000" pitchFamily="2" charset="2"/>
              <a:buChar char="Ø"/>
            </a:pPr>
            <a:r>
              <a:rPr lang="zh-CN" altLang="en-US" sz="1800" b="1"/>
              <a:t>工作内容</a:t>
            </a:r>
          </a:p>
          <a:p>
            <a:r>
              <a:rPr lang="en-US" altLang="zh-CN" sz="1800" b="1"/>
              <a:t> </a:t>
            </a:r>
            <a:r>
              <a:rPr lang="zh-CN" altLang="en-US" sz="1800" b="1"/>
              <a:t>电杆排列支垫，构件连接，组装，补刷油漆，立杆准备，立杆和调正，装拆临时拉线，清场</a:t>
            </a:r>
            <a:r>
              <a:rPr lang="zh-CN" altLang="en-US" sz="1800"/>
              <a:t>，</a:t>
            </a:r>
            <a:r>
              <a:rPr lang="zh-CN" altLang="en-US" sz="1800" b="1"/>
              <a:t>工器具移运。</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zh-CN" altLang="en-US" sz="1800" b="1"/>
              <a:t>      </a:t>
            </a:r>
            <a:r>
              <a:rPr lang="en-US" altLang="zh-CN" sz="1800" b="1"/>
              <a:t>1</a:t>
            </a:r>
            <a:r>
              <a:rPr lang="zh-CN" altLang="en-US" sz="1800" b="1"/>
              <a:t>）整根式混凝土杆组立分为单杆和双杆，定额以“基”为计量单位计算；分段式混凝土杆定额分为单杆、双杆并以“每基重量”划分子目，定额以“基”为计量单位计算，其中每基重量是指杆身自重与横担、叉梁、脚钉</a:t>
            </a:r>
            <a:r>
              <a:rPr lang="en-US" altLang="zh-CN" sz="1800" b="1"/>
              <a:t>(</a:t>
            </a:r>
            <a:r>
              <a:rPr lang="zh-CN" altLang="en-US" sz="1800" b="1"/>
              <a:t>爬梯</a:t>
            </a:r>
            <a:r>
              <a:rPr lang="en-US" altLang="zh-CN" sz="1800" b="1"/>
              <a:t>)</a:t>
            </a:r>
            <a:r>
              <a:rPr lang="zh-CN" altLang="en-US" sz="1800" b="1"/>
              <a:t>、拉线抱箍等全部杆身组合构件的总重量，不包括材料施工损耗量和底、拉、卡盘的重量。</a:t>
            </a:r>
          </a:p>
          <a:p>
            <a:pPr>
              <a:lnSpc>
                <a:spcPts val="2600"/>
              </a:lnSpc>
              <a:buFontTx/>
              <a:buNone/>
            </a:pPr>
            <a:r>
              <a:rPr lang="zh-CN" altLang="en-US" sz="1800" b="1"/>
              <a:t>    </a:t>
            </a:r>
            <a:endParaRPr lang="zh-CN" altLang="en-US" sz="1800"/>
          </a:p>
          <a:p>
            <a:pPr>
              <a:lnSpc>
                <a:spcPts val="2900"/>
              </a:lnSpc>
              <a:buFontTx/>
              <a:buNone/>
            </a:pPr>
            <a:endParaRPr lang="zh-CN" altLang="en-US" sz="1800" b="1"/>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3620E3E3-DE62-422D-B5AD-664A7F144536}"/>
              </a:ext>
            </a:extLst>
          </p:cNvPr>
          <p:cNvSpPr>
            <a:spLocks noGrp="1" noChangeArrowheads="1"/>
          </p:cNvSpPr>
          <p:nvPr>
            <p:ph type="title" idx="4294967295"/>
          </p:nvPr>
        </p:nvSpPr>
        <p:spPr>
          <a:xfrm>
            <a:off x="2555875" y="476250"/>
            <a:ext cx="6119813" cy="720725"/>
          </a:xfrm>
        </p:spPr>
        <p:txBody>
          <a:bodyPr/>
          <a:lstStyle/>
          <a:p>
            <a:pPr eaLnBrk="1" hangingPunct="1"/>
            <a:r>
              <a:rPr lang="zh-CN" altLang="en-US" sz="4000" b="1"/>
              <a:t>六、主要修编内容说明</a:t>
            </a:r>
          </a:p>
        </p:txBody>
      </p:sp>
      <p:sp>
        <p:nvSpPr>
          <p:cNvPr id="97283" name="Rectangle 3">
            <a:extLst>
              <a:ext uri="{FF2B5EF4-FFF2-40B4-BE49-F238E27FC236}">
                <a16:creationId xmlns:a16="http://schemas.microsoft.com/office/drawing/2014/main" id="{C9BFCDE2-AC65-4E22-B5BB-B8D1CEFB6152}"/>
              </a:ext>
            </a:extLst>
          </p:cNvPr>
          <p:cNvSpPr>
            <a:spLocks noGrp="1" noChangeArrowheads="1"/>
          </p:cNvSpPr>
          <p:nvPr>
            <p:ph type="body" idx="4294967295"/>
          </p:nvPr>
        </p:nvSpPr>
        <p:spPr>
          <a:xfrm>
            <a:off x="1214438" y="1196975"/>
            <a:ext cx="7929562" cy="5661025"/>
          </a:xfrm>
        </p:spPr>
        <p:txBody>
          <a:bodyPr/>
          <a:lstStyle/>
          <a:p>
            <a:pPr eaLnBrk="1" hangingPunct="1">
              <a:lnSpc>
                <a:spcPct val="150000"/>
              </a:lnSpc>
              <a:buFontTx/>
              <a:buNone/>
            </a:pPr>
            <a:r>
              <a:rPr lang="zh-CN" altLang="en-US" sz="2400" b="1">
                <a:solidFill>
                  <a:srgbClr val="7030A0"/>
                </a:solidFill>
              </a:rPr>
              <a:t>        （四）杆塔工程</a:t>
            </a:r>
          </a:p>
          <a:p>
            <a:pPr>
              <a:lnSpc>
                <a:spcPts val="2900"/>
              </a:lnSpc>
              <a:buFontTx/>
              <a:buNone/>
            </a:pPr>
            <a:r>
              <a:rPr lang="en-US" altLang="zh-CN" sz="1800" b="1"/>
              <a:t>   3</a:t>
            </a:r>
            <a:r>
              <a:rPr lang="zh-CN" altLang="en-US" sz="1800" b="1"/>
              <a:t>、工作内容及工程量计算规则</a:t>
            </a:r>
            <a:endParaRPr lang="en-US" altLang="zh-CN" sz="1800" b="1"/>
          </a:p>
          <a:p>
            <a:pPr>
              <a:lnSpc>
                <a:spcPts val="2900"/>
              </a:lnSpc>
              <a:buFontTx/>
              <a:buNone/>
            </a:pPr>
            <a:r>
              <a:rPr lang="zh-CN" altLang="en-US" sz="1800" b="1"/>
              <a:t>（</a:t>
            </a:r>
            <a:r>
              <a:rPr lang="en-US" altLang="zh-CN" sz="1800" b="1"/>
              <a:t>1</a:t>
            </a:r>
            <a:r>
              <a:rPr lang="zh-CN" altLang="en-US" sz="1800" b="1"/>
              <a:t>）混凝土杆组立</a:t>
            </a:r>
            <a:endParaRPr lang="en-US" altLang="zh-CN" sz="1800" b="1"/>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zh-CN" altLang="en-US" sz="1800" b="1"/>
              <a:t>      </a:t>
            </a:r>
            <a:r>
              <a:rPr lang="en-US" altLang="zh-CN" sz="1800" b="1"/>
              <a:t>2</a:t>
            </a:r>
            <a:r>
              <a:rPr lang="zh-CN" altLang="en-US" sz="1800" b="1"/>
              <a:t>）定额以杆型和组合重量的形式表示，已综合考虑了各种电压等级、结构型式、杆高和施工方法。使用时，不能由于电压等级、杆型、施工方法的不同而调整定额。</a:t>
            </a:r>
          </a:p>
          <a:p>
            <a:pPr>
              <a:lnSpc>
                <a:spcPts val="2600"/>
              </a:lnSpc>
              <a:buFont typeface="Wingdings" panose="05000000000000000000" pitchFamily="2" charset="2"/>
              <a:buChar char="Ø"/>
            </a:pPr>
            <a:r>
              <a:rPr lang="zh-CN" altLang="en-US" sz="1800" b="1"/>
              <a:t>装置性材料</a:t>
            </a:r>
          </a:p>
          <a:p>
            <a:pPr>
              <a:lnSpc>
                <a:spcPts val="2600"/>
              </a:lnSpc>
              <a:buFontTx/>
              <a:buNone/>
            </a:pPr>
            <a:r>
              <a:rPr lang="en-US" altLang="zh-CN" sz="1800" b="1"/>
              <a:t>      </a:t>
            </a:r>
            <a:r>
              <a:rPr lang="zh-CN" altLang="en-US" sz="1800" b="1"/>
              <a:t>杆身、横担、叉梁、铁件、抱箍、螺栓等组合件。</a:t>
            </a:r>
          </a:p>
          <a:p>
            <a:pPr>
              <a:lnSpc>
                <a:spcPts val="2600"/>
              </a:lnSpc>
              <a:buFont typeface="Wingdings" panose="05000000000000000000" pitchFamily="2" charset="2"/>
              <a:buChar char="Ø"/>
            </a:pPr>
            <a:r>
              <a:rPr lang="zh-CN" altLang="en-US" sz="1800" b="1"/>
              <a:t>相关使用说明</a:t>
            </a:r>
          </a:p>
          <a:p>
            <a:pPr>
              <a:lnSpc>
                <a:spcPts val="2600"/>
              </a:lnSpc>
              <a:buFontTx/>
              <a:buNone/>
            </a:pPr>
            <a:r>
              <a:rPr lang="zh-CN" altLang="en-US" sz="1800" b="1"/>
              <a:t>       </a:t>
            </a:r>
            <a:r>
              <a:rPr lang="en-US" altLang="zh-CN" sz="1800" b="1"/>
              <a:t>1</a:t>
            </a:r>
            <a:r>
              <a:rPr lang="zh-CN" altLang="en-US" sz="1800" b="1"/>
              <a:t>）工程中如有三联杆组立，可按每根单杆重量套用相应单杆定额乘以</a:t>
            </a:r>
            <a:r>
              <a:rPr lang="en-US" altLang="zh-CN" sz="1800" b="1"/>
              <a:t>2.5</a:t>
            </a:r>
            <a:r>
              <a:rPr lang="zh-CN" altLang="en-US" sz="1800" b="1"/>
              <a:t>的系数。</a:t>
            </a:r>
            <a:endParaRPr lang="en-US" altLang="zh-CN" sz="1800" b="1"/>
          </a:p>
          <a:p>
            <a:pPr>
              <a:lnSpc>
                <a:spcPts val="2600"/>
              </a:lnSpc>
              <a:buFontTx/>
              <a:buNone/>
            </a:pPr>
            <a:r>
              <a:rPr lang="zh-CN" altLang="en-US" sz="1800" b="1"/>
              <a:t>       </a:t>
            </a:r>
            <a:r>
              <a:rPr lang="en-US" altLang="zh-CN" sz="1800" b="1"/>
              <a:t>2</a:t>
            </a:r>
            <a:r>
              <a:rPr lang="zh-CN" altLang="en-US" sz="1800" b="1"/>
              <a:t>）薄壁式混凝土杆组立套用钢管杆组立定额。</a:t>
            </a:r>
          </a:p>
          <a:p>
            <a:endParaRPr lang="zh-CN" altLang="en-US" sz="1800"/>
          </a:p>
          <a:p>
            <a:pPr>
              <a:lnSpc>
                <a:spcPts val="2900"/>
              </a:lnSpc>
              <a:buFontTx/>
              <a:buNone/>
            </a:pPr>
            <a:endParaRPr lang="zh-CN" altLang="en-US" sz="1800" b="1"/>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78F0A281-E828-455D-A575-0E7D21EB2299}"/>
              </a:ext>
            </a:extLst>
          </p:cNvPr>
          <p:cNvSpPr>
            <a:spLocks noGrp="1" noChangeArrowheads="1"/>
          </p:cNvSpPr>
          <p:nvPr>
            <p:ph type="title" idx="4294967295"/>
          </p:nvPr>
        </p:nvSpPr>
        <p:spPr>
          <a:xfrm>
            <a:off x="2555875" y="476250"/>
            <a:ext cx="6119813" cy="720725"/>
          </a:xfrm>
        </p:spPr>
        <p:txBody>
          <a:bodyPr/>
          <a:lstStyle/>
          <a:p>
            <a:pPr eaLnBrk="1" hangingPunct="1"/>
            <a:r>
              <a:rPr lang="zh-CN" altLang="en-US" sz="4000" b="1"/>
              <a:t>六、主要修编内容说明</a:t>
            </a:r>
          </a:p>
        </p:txBody>
      </p:sp>
      <p:sp>
        <p:nvSpPr>
          <p:cNvPr id="98307" name="Rectangle 3">
            <a:extLst>
              <a:ext uri="{FF2B5EF4-FFF2-40B4-BE49-F238E27FC236}">
                <a16:creationId xmlns:a16="http://schemas.microsoft.com/office/drawing/2014/main" id="{A92B3C88-9205-4462-AF5E-D0A39BDD5B22}"/>
              </a:ext>
            </a:extLst>
          </p:cNvPr>
          <p:cNvSpPr>
            <a:spLocks noGrp="1" noChangeArrowheads="1"/>
          </p:cNvSpPr>
          <p:nvPr>
            <p:ph type="body" idx="4294967295"/>
          </p:nvPr>
        </p:nvSpPr>
        <p:spPr>
          <a:xfrm>
            <a:off x="1214438" y="1341438"/>
            <a:ext cx="7929562" cy="4968875"/>
          </a:xfrm>
        </p:spPr>
        <p:txBody>
          <a:bodyPr/>
          <a:lstStyle/>
          <a:p>
            <a:pPr eaLnBrk="1" hangingPunct="1">
              <a:lnSpc>
                <a:spcPct val="150000"/>
              </a:lnSpc>
              <a:buFontTx/>
              <a:buNone/>
            </a:pPr>
            <a:r>
              <a:rPr lang="zh-CN" altLang="en-US" sz="2400" b="1">
                <a:solidFill>
                  <a:srgbClr val="7030A0"/>
                </a:solidFill>
              </a:rPr>
              <a:t>        （四）杆塔工程</a:t>
            </a:r>
          </a:p>
          <a:p>
            <a:pPr>
              <a:lnSpc>
                <a:spcPts val="2900"/>
              </a:lnSpc>
              <a:buFontTx/>
              <a:buNone/>
            </a:pPr>
            <a:r>
              <a:rPr lang="en-US" altLang="zh-CN" sz="1800" b="1"/>
              <a:t>   3</a:t>
            </a:r>
            <a:r>
              <a:rPr lang="zh-CN" altLang="en-US" sz="1800" b="1"/>
              <a:t>、工作内容及工程量计算规则</a:t>
            </a:r>
            <a:endParaRPr lang="en-US" altLang="zh-CN" sz="1800" b="1"/>
          </a:p>
          <a:p>
            <a:pPr>
              <a:lnSpc>
                <a:spcPts val="2900"/>
              </a:lnSpc>
              <a:buFontTx/>
              <a:buNone/>
            </a:pPr>
            <a:r>
              <a:rPr lang="zh-CN" altLang="en-US" sz="1800" b="1"/>
              <a:t>（</a:t>
            </a:r>
            <a:r>
              <a:rPr lang="en-US" altLang="zh-CN" sz="1800" b="1"/>
              <a:t>2</a:t>
            </a:r>
            <a:r>
              <a:rPr lang="zh-CN" altLang="en-US" sz="1800" b="1"/>
              <a:t>）钢环圈焊接及水泥杆封顶</a:t>
            </a:r>
            <a:endParaRPr lang="en-US" altLang="zh-CN" sz="1800" b="1"/>
          </a:p>
          <a:p>
            <a:pPr>
              <a:lnSpc>
                <a:spcPts val="2600"/>
              </a:lnSpc>
              <a:buFont typeface="Wingdings" panose="05000000000000000000" pitchFamily="2" charset="2"/>
              <a:buChar char="Ø"/>
            </a:pPr>
            <a:r>
              <a:rPr lang="zh-CN" altLang="en-US" sz="1800" b="1"/>
              <a:t>工作内容：支垫检查，杆身与焊缝间隙的轻微调整，挖焊接操作坑，焊接和焊口清理，钢圈防锈处理，杆顶头封堵等，工器具移运。</a:t>
            </a:r>
          </a:p>
          <a:p>
            <a:pPr>
              <a:lnSpc>
                <a:spcPts val="2600"/>
              </a:lnSpc>
              <a:buFont typeface="Wingdings" panose="05000000000000000000" pitchFamily="2" charset="2"/>
              <a:buChar char="Ø"/>
            </a:pPr>
            <a:r>
              <a:rPr lang="en-US" altLang="zh-CN" sz="1800" b="1"/>
              <a:t> </a:t>
            </a:r>
            <a:r>
              <a:rPr lang="zh-CN" altLang="en-US" sz="1800" b="1"/>
              <a:t>工程量计算规则</a:t>
            </a:r>
          </a:p>
          <a:p>
            <a:pPr>
              <a:lnSpc>
                <a:spcPts val="2600"/>
              </a:lnSpc>
              <a:buFontTx/>
              <a:buNone/>
            </a:pPr>
            <a:r>
              <a:rPr lang="en-US" altLang="zh-CN" sz="1800" b="1"/>
              <a:t>       1</a:t>
            </a:r>
            <a:r>
              <a:rPr lang="zh-CN" altLang="en-US" sz="1800" b="1"/>
              <a:t>）钢环圈焊接分为电焊和气焊，定额按钢环直径以“个”为计量单位计算。</a:t>
            </a:r>
          </a:p>
          <a:p>
            <a:pPr>
              <a:lnSpc>
                <a:spcPts val="2600"/>
              </a:lnSpc>
              <a:buFontTx/>
              <a:buNone/>
            </a:pPr>
            <a:r>
              <a:rPr lang="en-US" altLang="zh-CN" sz="1800" b="1"/>
              <a:t>       2</a:t>
            </a:r>
            <a:r>
              <a:rPr lang="zh-CN" altLang="en-US" sz="1800" b="1"/>
              <a:t>）水泥杆封顶，定额按封头杆顶直径，以“个”为计量单位计算。</a:t>
            </a:r>
          </a:p>
          <a:p>
            <a:pPr>
              <a:lnSpc>
                <a:spcPts val="2600"/>
              </a:lnSpc>
              <a:buFont typeface="Wingdings" panose="05000000000000000000" pitchFamily="2" charset="2"/>
              <a:buChar char="Ø"/>
            </a:pPr>
            <a:r>
              <a:rPr lang="zh-CN" altLang="en-US" sz="1800" b="1"/>
              <a:t>装置性材料</a:t>
            </a:r>
          </a:p>
          <a:p>
            <a:pPr>
              <a:lnSpc>
                <a:spcPts val="2600"/>
              </a:lnSpc>
              <a:buFontTx/>
              <a:buNone/>
            </a:pPr>
            <a:r>
              <a:rPr lang="en-US" altLang="zh-CN" sz="1800" b="1"/>
              <a:t>       </a:t>
            </a:r>
            <a:r>
              <a:rPr lang="zh-CN" altLang="en-US" sz="1800" b="1"/>
              <a:t>砂、石子、水泥、水。</a:t>
            </a:r>
          </a:p>
          <a:p>
            <a:pPr>
              <a:lnSpc>
                <a:spcPts val="2600"/>
              </a:lnSpc>
              <a:buFont typeface="Wingdings" panose="05000000000000000000" pitchFamily="2" charset="2"/>
              <a:buChar char="Ø"/>
            </a:pPr>
            <a:r>
              <a:rPr lang="zh-CN" altLang="en-US" sz="1800" b="1"/>
              <a:t>相关使用说明：钢环连接定额只包括钢环的连接与防腐处理。</a:t>
            </a:r>
          </a:p>
          <a:p>
            <a:pPr>
              <a:lnSpc>
                <a:spcPts val="2900"/>
              </a:lnSpc>
              <a:buFontTx/>
              <a:buNone/>
            </a:pPr>
            <a:endParaRPr lang="zh-CN" altLang="en-US" sz="1800"/>
          </a:p>
          <a:p>
            <a:pPr>
              <a:lnSpc>
                <a:spcPts val="2900"/>
              </a:lnSpc>
              <a:buFontTx/>
              <a:buNone/>
            </a:pPr>
            <a:endParaRPr lang="zh-CN" altLang="en-US" sz="1800" b="1"/>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250B1C15-13D8-4363-8BAC-96ECD3CF93EF}"/>
              </a:ext>
            </a:extLst>
          </p:cNvPr>
          <p:cNvSpPr>
            <a:spLocks noGrp="1" noChangeArrowheads="1"/>
          </p:cNvSpPr>
          <p:nvPr>
            <p:ph type="title" idx="4294967295"/>
          </p:nvPr>
        </p:nvSpPr>
        <p:spPr>
          <a:xfrm>
            <a:off x="2555875" y="476250"/>
            <a:ext cx="6119813" cy="720725"/>
          </a:xfrm>
        </p:spPr>
        <p:txBody>
          <a:bodyPr/>
          <a:lstStyle/>
          <a:p>
            <a:pPr eaLnBrk="1" hangingPunct="1"/>
            <a:r>
              <a:rPr lang="zh-CN" altLang="en-US" sz="4000" b="1"/>
              <a:t>六、主要修编内容说明</a:t>
            </a:r>
          </a:p>
        </p:txBody>
      </p:sp>
      <p:sp>
        <p:nvSpPr>
          <p:cNvPr id="99331" name="Rectangle 3">
            <a:extLst>
              <a:ext uri="{FF2B5EF4-FFF2-40B4-BE49-F238E27FC236}">
                <a16:creationId xmlns:a16="http://schemas.microsoft.com/office/drawing/2014/main" id="{4B56795E-141F-45E3-B6F7-B56ABF8F0883}"/>
              </a:ext>
            </a:extLst>
          </p:cNvPr>
          <p:cNvSpPr>
            <a:spLocks noGrp="1" noChangeArrowheads="1"/>
          </p:cNvSpPr>
          <p:nvPr>
            <p:ph type="body" idx="4294967295"/>
          </p:nvPr>
        </p:nvSpPr>
        <p:spPr>
          <a:xfrm>
            <a:off x="1214438" y="1052513"/>
            <a:ext cx="7929562" cy="5545137"/>
          </a:xfrm>
        </p:spPr>
        <p:txBody>
          <a:bodyPr/>
          <a:lstStyle/>
          <a:p>
            <a:pPr eaLnBrk="1" hangingPunct="1">
              <a:lnSpc>
                <a:spcPct val="150000"/>
              </a:lnSpc>
              <a:buFontTx/>
              <a:buNone/>
            </a:pPr>
            <a:r>
              <a:rPr lang="zh-CN" altLang="en-US" sz="2400" b="1">
                <a:solidFill>
                  <a:srgbClr val="7030A0"/>
                </a:solidFill>
              </a:rPr>
              <a:t>        （四）杆塔工程</a:t>
            </a:r>
          </a:p>
          <a:p>
            <a:pPr>
              <a:lnSpc>
                <a:spcPts val="2900"/>
              </a:lnSpc>
              <a:buFontTx/>
              <a:buNone/>
            </a:pPr>
            <a:r>
              <a:rPr lang="en-US" altLang="zh-CN" sz="1800" b="1"/>
              <a:t>   3</a:t>
            </a:r>
            <a:r>
              <a:rPr lang="zh-CN" altLang="en-US" sz="1800" b="1"/>
              <a:t>、工作内容及工程量计算规则</a:t>
            </a:r>
            <a:endParaRPr lang="en-US" altLang="zh-CN" sz="1800" b="1"/>
          </a:p>
          <a:p>
            <a:pPr>
              <a:lnSpc>
                <a:spcPts val="2900"/>
              </a:lnSpc>
              <a:buFontTx/>
              <a:buNone/>
            </a:pPr>
            <a:r>
              <a:rPr lang="zh-CN" altLang="en-US" sz="1800" b="1"/>
              <a:t>（</a:t>
            </a:r>
            <a:r>
              <a:rPr lang="en-US" altLang="zh-CN" sz="1800" b="1"/>
              <a:t>3</a:t>
            </a:r>
            <a:r>
              <a:rPr lang="zh-CN" altLang="en-US" sz="1800" b="1"/>
              <a:t>）钢管杆组立</a:t>
            </a:r>
            <a:endParaRPr lang="en-US" altLang="zh-CN" sz="1800" b="1"/>
          </a:p>
          <a:p>
            <a:pPr>
              <a:lnSpc>
                <a:spcPts val="2600"/>
              </a:lnSpc>
              <a:buFont typeface="Wingdings" panose="05000000000000000000" pitchFamily="2" charset="2"/>
              <a:buChar char="Ø"/>
            </a:pPr>
            <a:r>
              <a:rPr lang="zh-CN" altLang="en-US" sz="1800" b="1"/>
              <a:t>工作内容</a:t>
            </a:r>
          </a:p>
          <a:p>
            <a:r>
              <a:rPr lang="en-US" altLang="zh-CN" sz="1800" b="1"/>
              <a:t> </a:t>
            </a:r>
            <a:r>
              <a:rPr lang="zh-CN" altLang="en-US" sz="1800" b="1"/>
              <a:t>地面排列、支垫、组合连接，零星补刷油漆，立杆准备，利用起重吊机等吊装设备进行立杆，利用尖扳手，活动扳手等一般手动工具进行钢管杆的组合、调整，清理现场，工器具移运。</a:t>
            </a:r>
            <a:endParaRPr lang="en-US" altLang="zh-CN" sz="1800" b="1"/>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1</a:t>
            </a:r>
            <a:r>
              <a:rPr lang="zh-CN" altLang="en-US" sz="1800" b="1"/>
              <a:t>）定额分单杆整根式、单根分段式，按每基重量以“基”为计量单位。</a:t>
            </a:r>
          </a:p>
          <a:p>
            <a:pPr>
              <a:lnSpc>
                <a:spcPts val="2600"/>
              </a:lnSpc>
              <a:buFontTx/>
              <a:buNone/>
            </a:pPr>
            <a:r>
              <a:rPr lang="en-US" altLang="zh-CN" sz="1800" b="1"/>
              <a:t>      2</a:t>
            </a:r>
            <a:r>
              <a:rPr lang="zh-CN" altLang="en-US" sz="1800" b="1"/>
              <a:t>）“每基重量”系指钢管杆杆身自重与横担、螺栓、爬梯等全部杆身组合构件的总重量。</a:t>
            </a:r>
          </a:p>
          <a:p>
            <a:pPr>
              <a:lnSpc>
                <a:spcPts val="2600"/>
              </a:lnSpc>
              <a:buFontTx/>
              <a:buNone/>
            </a:pPr>
            <a:r>
              <a:rPr lang="en-US" altLang="zh-CN" sz="1800" b="1"/>
              <a:t>      3</a:t>
            </a:r>
            <a:r>
              <a:rPr lang="zh-CN" altLang="en-US" sz="1800" b="1"/>
              <a:t>）定额已综合考虑了各种电压等级、结构型式、杆高和施工方法。</a:t>
            </a:r>
            <a:endParaRPr lang="en-US" altLang="zh-CN" sz="1800" b="1"/>
          </a:p>
          <a:p>
            <a:pPr>
              <a:lnSpc>
                <a:spcPts val="2600"/>
              </a:lnSpc>
              <a:buFont typeface="Wingdings" panose="05000000000000000000" pitchFamily="2" charset="2"/>
              <a:buChar char="Ø"/>
            </a:pPr>
            <a:r>
              <a:rPr lang="zh-CN" altLang="en-US" sz="1800" b="1"/>
              <a:t>装置性材料：钢管杆杆身、横担、螺栓、爬梯。</a:t>
            </a:r>
          </a:p>
          <a:p>
            <a:pPr>
              <a:lnSpc>
                <a:spcPts val="2600"/>
              </a:lnSpc>
              <a:buFontTx/>
              <a:buNone/>
            </a:pPr>
            <a:endParaRPr lang="zh-CN" altLang="en-US" sz="1800" b="1"/>
          </a:p>
          <a:p>
            <a:pPr>
              <a:lnSpc>
                <a:spcPts val="2900"/>
              </a:lnSpc>
              <a:buFontTx/>
              <a:buNone/>
            </a:pPr>
            <a:endParaRPr lang="zh-CN" altLang="en-US" sz="1800" b="1"/>
          </a:p>
          <a:p>
            <a:pPr>
              <a:lnSpc>
                <a:spcPts val="2900"/>
              </a:lnSpc>
              <a:buFontTx/>
              <a:buNone/>
            </a:pPr>
            <a:endParaRPr lang="zh-CN" altLang="en-US" sz="1800"/>
          </a:p>
          <a:p>
            <a:pPr>
              <a:lnSpc>
                <a:spcPts val="2900"/>
              </a:lnSpc>
              <a:buFontTx/>
              <a:buNone/>
            </a:pPr>
            <a:endParaRPr lang="zh-CN" altLang="en-US" sz="1800" b="1"/>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B4D8F297-D930-4D66-B281-3C8D2C219EE3}"/>
              </a:ext>
            </a:extLst>
          </p:cNvPr>
          <p:cNvSpPr>
            <a:spLocks noGrp="1" noChangeArrowheads="1"/>
          </p:cNvSpPr>
          <p:nvPr>
            <p:ph type="title" idx="4294967295"/>
          </p:nvPr>
        </p:nvSpPr>
        <p:spPr>
          <a:xfrm>
            <a:off x="2555875" y="476250"/>
            <a:ext cx="6119813" cy="720725"/>
          </a:xfrm>
        </p:spPr>
        <p:txBody>
          <a:bodyPr/>
          <a:lstStyle/>
          <a:p>
            <a:pPr eaLnBrk="1" hangingPunct="1"/>
            <a:r>
              <a:rPr lang="zh-CN" altLang="en-US" sz="4000" b="1"/>
              <a:t>六、主要修编内容说明</a:t>
            </a:r>
          </a:p>
        </p:txBody>
      </p:sp>
      <p:sp>
        <p:nvSpPr>
          <p:cNvPr id="100355" name="Rectangle 3">
            <a:extLst>
              <a:ext uri="{FF2B5EF4-FFF2-40B4-BE49-F238E27FC236}">
                <a16:creationId xmlns:a16="http://schemas.microsoft.com/office/drawing/2014/main" id="{71052771-0F53-4523-AE6F-1CEFEC8F4927}"/>
              </a:ext>
            </a:extLst>
          </p:cNvPr>
          <p:cNvSpPr>
            <a:spLocks noGrp="1" noChangeArrowheads="1"/>
          </p:cNvSpPr>
          <p:nvPr>
            <p:ph type="body" idx="4294967295"/>
          </p:nvPr>
        </p:nvSpPr>
        <p:spPr>
          <a:xfrm>
            <a:off x="1214438" y="1125538"/>
            <a:ext cx="7929562" cy="5543550"/>
          </a:xfrm>
        </p:spPr>
        <p:txBody>
          <a:bodyPr/>
          <a:lstStyle/>
          <a:p>
            <a:pPr eaLnBrk="1" hangingPunct="1">
              <a:lnSpc>
                <a:spcPct val="150000"/>
              </a:lnSpc>
              <a:buFontTx/>
              <a:buNone/>
            </a:pPr>
            <a:r>
              <a:rPr lang="zh-CN" altLang="en-US" sz="2400" b="1">
                <a:solidFill>
                  <a:srgbClr val="7030A0"/>
                </a:solidFill>
              </a:rPr>
              <a:t>        （四）杆塔工程</a:t>
            </a:r>
          </a:p>
          <a:p>
            <a:pPr>
              <a:lnSpc>
                <a:spcPts val="2900"/>
              </a:lnSpc>
              <a:buFontTx/>
              <a:buNone/>
            </a:pPr>
            <a:r>
              <a:rPr lang="en-US" altLang="zh-CN" sz="1800" b="1"/>
              <a:t>   3</a:t>
            </a:r>
            <a:r>
              <a:rPr lang="zh-CN" altLang="en-US" sz="1800" b="1"/>
              <a:t>、工作内容及工程量计算规则</a:t>
            </a:r>
            <a:endParaRPr lang="en-US" altLang="zh-CN" sz="1800" b="1"/>
          </a:p>
          <a:p>
            <a:pPr>
              <a:lnSpc>
                <a:spcPts val="2900"/>
              </a:lnSpc>
              <a:buFontTx/>
              <a:buNone/>
            </a:pPr>
            <a:r>
              <a:rPr lang="zh-CN" altLang="en-US" sz="1800" b="1"/>
              <a:t>（</a:t>
            </a:r>
            <a:r>
              <a:rPr lang="en-US" altLang="zh-CN" sz="1800" b="1"/>
              <a:t>4</a:t>
            </a:r>
            <a:r>
              <a:rPr lang="zh-CN" altLang="en-US" sz="1800" b="1"/>
              <a:t>）铁塔组立</a:t>
            </a:r>
            <a:endParaRPr lang="en-US" altLang="zh-CN" sz="1800" b="1"/>
          </a:p>
          <a:p>
            <a:pPr>
              <a:lnSpc>
                <a:spcPts val="2600"/>
              </a:lnSpc>
              <a:buFont typeface="Wingdings" panose="05000000000000000000" pitchFamily="2" charset="2"/>
              <a:buChar char="Ø"/>
            </a:pPr>
            <a:r>
              <a:rPr lang="zh-CN" altLang="en-US" sz="1800" b="1"/>
              <a:t>工作内容</a:t>
            </a:r>
          </a:p>
          <a:p>
            <a:pPr>
              <a:buFontTx/>
              <a:buNone/>
            </a:pPr>
            <a:r>
              <a:rPr lang="en-US" altLang="zh-CN" sz="1800" b="1"/>
              <a:t>      </a:t>
            </a:r>
            <a:r>
              <a:rPr lang="zh-CN" altLang="en-US" sz="1800" b="1"/>
              <a:t>点配料，地面支垫，组合，按施工技术措施进行现场布置，吊装，塔身调整，螺栓紧固及防松防盗，零星补刷油漆，清场，工器具移运。</a:t>
            </a:r>
            <a:endParaRPr lang="en-US" altLang="zh-CN" sz="1800" b="1"/>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1</a:t>
            </a:r>
            <a:r>
              <a:rPr lang="zh-CN" altLang="en-US" sz="1800" b="1"/>
              <a:t>）铁塔组立分为角钢塔组立和钢管塔组立，按“塔全高”和“每米塔重”划分子目，定额以“吨”为计量单位。</a:t>
            </a:r>
          </a:p>
          <a:p>
            <a:pPr>
              <a:lnSpc>
                <a:spcPts val="2600"/>
              </a:lnSpc>
              <a:buFontTx/>
              <a:buNone/>
            </a:pPr>
            <a:r>
              <a:rPr lang="en-US" altLang="zh-CN" sz="1800" b="1"/>
              <a:t>2</a:t>
            </a:r>
            <a:r>
              <a:rPr lang="zh-CN" altLang="en-US" sz="1800" b="1"/>
              <a:t>）塔全高指铁塔最长腿基础顶面至塔头顶的总高度；每米塔重系指塔平均每米的重量，每米塔重计算公式为：每米塔重</a:t>
            </a:r>
            <a:r>
              <a:rPr lang="en-US" altLang="zh-CN" sz="1800" b="1"/>
              <a:t>=</a:t>
            </a:r>
            <a:r>
              <a:rPr lang="zh-CN" altLang="en-US" sz="1800" b="1"/>
              <a:t>铁塔总重量</a:t>
            </a:r>
            <a:r>
              <a:rPr lang="en-US" altLang="zh-CN" sz="1800" b="1"/>
              <a:t>/</a:t>
            </a:r>
            <a:r>
              <a:rPr lang="zh-CN" altLang="en-US" sz="1800" b="1"/>
              <a:t>塔全高</a:t>
            </a:r>
            <a:r>
              <a:rPr lang="en-US" altLang="zh-CN" sz="1800" b="1"/>
              <a:t>                     </a:t>
            </a:r>
            <a:endParaRPr lang="zh-CN" altLang="en-US" sz="1800" b="1"/>
          </a:p>
          <a:p>
            <a:pPr>
              <a:lnSpc>
                <a:spcPts val="2600"/>
              </a:lnSpc>
              <a:buFontTx/>
              <a:buNone/>
            </a:pPr>
            <a:r>
              <a:rPr lang="en-US" altLang="zh-CN" sz="1800" b="1"/>
              <a:t>      </a:t>
            </a:r>
            <a:r>
              <a:rPr lang="zh-CN" altLang="en-US" sz="1800" b="1"/>
              <a:t>铁塔总重量</a:t>
            </a:r>
            <a:r>
              <a:rPr lang="en-US" altLang="zh-CN" sz="1800" b="1"/>
              <a:t>=Σ(</a:t>
            </a:r>
            <a:r>
              <a:rPr lang="zh-CN" altLang="en-US" sz="1800" b="1"/>
              <a:t>铁塔本身所有的型钢、连板、螺栓、脚钉、爬梯等</a:t>
            </a:r>
            <a:r>
              <a:rPr lang="en-US" altLang="zh-CN" sz="1800" b="1"/>
              <a:t>)</a:t>
            </a:r>
            <a:endParaRPr lang="zh-CN" altLang="en-US" sz="1800" b="1"/>
          </a:p>
          <a:p>
            <a:pPr>
              <a:lnSpc>
                <a:spcPts val="2600"/>
              </a:lnSpc>
              <a:buFontTx/>
              <a:buNone/>
            </a:pPr>
            <a:r>
              <a:rPr lang="en-US" altLang="zh-CN" sz="1800" b="1"/>
              <a:t>      </a:t>
            </a:r>
            <a:r>
              <a:rPr lang="zh-CN" altLang="en-US" sz="1800" b="1"/>
              <a:t>铁塔总重量中不包括材料施工损耗</a:t>
            </a:r>
            <a:r>
              <a:rPr lang="en-US" altLang="zh-CN" sz="1800" b="1"/>
              <a:t>0.5</a:t>
            </a:r>
            <a:r>
              <a:rPr lang="zh-CN" altLang="en-US" sz="1800" b="1"/>
              <a:t>％。在计算运输重量和装材价格时应包含材料施工损耗。</a:t>
            </a:r>
            <a:endParaRPr lang="en-US" altLang="zh-CN" sz="1800" b="1"/>
          </a:p>
          <a:p>
            <a:endParaRPr lang="zh-CN" altLang="en-US" sz="1800"/>
          </a:p>
          <a:p>
            <a:pPr>
              <a:lnSpc>
                <a:spcPts val="2900"/>
              </a:lnSpc>
              <a:buFontTx/>
              <a:buNone/>
            </a:pPr>
            <a:endParaRPr lang="zh-CN" altLang="en-US" sz="1800" b="1"/>
          </a:p>
          <a:p>
            <a:pPr>
              <a:lnSpc>
                <a:spcPts val="2900"/>
              </a:lnSpc>
              <a:buFontTx/>
              <a:buNone/>
            </a:pPr>
            <a:endParaRPr lang="zh-CN" altLang="en-US" sz="1800"/>
          </a:p>
          <a:p>
            <a:pPr>
              <a:lnSpc>
                <a:spcPts val="2900"/>
              </a:lnSpc>
              <a:buFontTx/>
              <a:buNone/>
            </a:pPr>
            <a:endParaRPr lang="zh-CN" altLang="en-US" sz="1800" b="1"/>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8BA93865-7B30-453D-A87E-88D9B84E6462}"/>
              </a:ext>
            </a:extLst>
          </p:cNvPr>
          <p:cNvSpPr>
            <a:spLocks noGrp="1" noChangeArrowheads="1"/>
          </p:cNvSpPr>
          <p:nvPr>
            <p:ph type="title" idx="4294967295"/>
          </p:nvPr>
        </p:nvSpPr>
        <p:spPr>
          <a:xfrm>
            <a:off x="2555875" y="476250"/>
            <a:ext cx="6119813" cy="720725"/>
          </a:xfrm>
        </p:spPr>
        <p:txBody>
          <a:bodyPr/>
          <a:lstStyle/>
          <a:p>
            <a:pPr eaLnBrk="1" hangingPunct="1"/>
            <a:r>
              <a:rPr lang="zh-CN" altLang="en-US" sz="4000" b="1"/>
              <a:t>六、主要修编内容说明</a:t>
            </a:r>
          </a:p>
        </p:txBody>
      </p:sp>
      <p:sp>
        <p:nvSpPr>
          <p:cNvPr id="101379" name="Rectangle 3">
            <a:extLst>
              <a:ext uri="{FF2B5EF4-FFF2-40B4-BE49-F238E27FC236}">
                <a16:creationId xmlns:a16="http://schemas.microsoft.com/office/drawing/2014/main" id="{9B338C8F-9D7A-40B1-A482-9D27B87F498B}"/>
              </a:ext>
            </a:extLst>
          </p:cNvPr>
          <p:cNvSpPr>
            <a:spLocks noGrp="1" noChangeArrowheads="1"/>
          </p:cNvSpPr>
          <p:nvPr>
            <p:ph type="body" idx="4294967295"/>
          </p:nvPr>
        </p:nvSpPr>
        <p:spPr>
          <a:xfrm>
            <a:off x="1214438" y="1341438"/>
            <a:ext cx="7929562" cy="5327650"/>
          </a:xfrm>
        </p:spPr>
        <p:txBody>
          <a:bodyPr/>
          <a:lstStyle/>
          <a:p>
            <a:pPr eaLnBrk="1" hangingPunct="1">
              <a:lnSpc>
                <a:spcPct val="150000"/>
              </a:lnSpc>
              <a:buFontTx/>
              <a:buNone/>
            </a:pPr>
            <a:r>
              <a:rPr lang="zh-CN" altLang="en-US" sz="2400" b="1">
                <a:solidFill>
                  <a:srgbClr val="7030A0"/>
                </a:solidFill>
              </a:rPr>
              <a:t>        （四）杆塔工程</a:t>
            </a:r>
          </a:p>
          <a:p>
            <a:pPr>
              <a:lnSpc>
                <a:spcPts val="2900"/>
              </a:lnSpc>
              <a:buFontTx/>
              <a:buNone/>
            </a:pPr>
            <a:r>
              <a:rPr lang="en-US" altLang="zh-CN" sz="1800" b="1"/>
              <a:t>   3</a:t>
            </a:r>
            <a:r>
              <a:rPr lang="zh-CN" altLang="en-US" sz="1800" b="1"/>
              <a:t>、工作内容及工程量计算规则</a:t>
            </a:r>
            <a:endParaRPr lang="en-US" altLang="zh-CN" sz="1800" b="1"/>
          </a:p>
          <a:p>
            <a:pPr>
              <a:lnSpc>
                <a:spcPts val="2900"/>
              </a:lnSpc>
              <a:buFontTx/>
              <a:buNone/>
            </a:pPr>
            <a:r>
              <a:rPr lang="zh-CN" altLang="en-US" sz="1800" b="1"/>
              <a:t>（</a:t>
            </a:r>
            <a:r>
              <a:rPr lang="en-US" altLang="zh-CN" sz="1800" b="1"/>
              <a:t>4</a:t>
            </a:r>
            <a:r>
              <a:rPr lang="zh-CN" altLang="en-US" sz="1800" b="1"/>
              <a:t>）铁塔组立</a:t>
            </a:r>
            <a:endParaRPr lang="en-US" altLang="zh-CN" sz="1800" b="1"/>
          </a:p>
          <a:p>
            <a:pPr>
              <a:lnSpc>
                <a:spcPts val="2700"/>
              </a:lnSpc>
              <a:buFont typeface="Wingdings" panose="05000000000000000000" pitchFamily="2" charset="2"/>
              <a:buChar char="Ø"/>
            </a:pPr>
            <a:r>
              <a:rPr lang="zh-CN" altLang="en-US" sz="1800" b="1"/>
              <a:t>装置性材料：塔材、螺栓、垫片、脚钉。</a:t>
            </a:r>
          </a:p>
          <a:p>
            <a:pPr>
              <a:lnSpc>
                <a:spcPts val="2700"/>
              </a:lnSpc>
              <a:buFont typeface="Wingdings" panose="05000000000000000000" pitchFamily="2" charset="2"/>
              <a:buChar char="Ø"/>
            </a:pPr>
            <a:r>
              <a:rPr lang="zh-CN" altLang="en-US" sz="1800" b="1"/>
              <a:t>相关使用说明</a:t>
            </a:r>
          </a:p>
          <a:p>
            <a:pPr>
              <a:lnSpc>
                <a:spcPts val="2700"/>
              </a:lnSpc>
              <a:buFontTx/>
              <a:buNone/>
            </a:pPr>
            <a:r>
              <a:rPr lang="en-US" altLang="zh-CN" sz="1800" b="1"/>
              <a:t>     1</a:t>
            </a:r>
            <a:r>
              <a:rPr lang="zh-CN" altLang="en-US" sz="1800" b="1"/>
              <a:t>）本节定额对直线塔与耐张转角塔、自立塔与拉线塔作了综合考虑，适用于</a:t>
            </a:r>
            <a:r>
              <a:rPr lang="en-US" altLang="zh-CN" sz="1800" b="1"/>
              <a:t>0.4~1000kV</a:t>
            </a:r>
            <a:r>
              <a:rPr lang="zh-CN" altLang="en-US" sz="1800" b="1"/>
              <a:t>电力架空线路的各种形式的铁塔。</a:t>
            </a:r>
          </a:p>
          <a:p>
            <a:pPr>
              <a:lnSpc>
                <a:spcPts val="2700"/>
              </a:lnSpc>
              <a:buFontTx/>
              <a:buNone/>
            </a:pPr>
            <a:r>
              <a:rPr lang="en-US" altLang="zh-CN" sz="1800" b="1"/>
              <a:t>     2</a:t>
            </a:r>
            <a:r>
              <a:rPr lang="zh-CN" altLang="en-US" sz="1800" b="1"/>
              <a:t>）紧凑型铁塔按相应的铁塔组立定额的人工、机械乘以</a:t>
            </a:r>
            <a:r>
              <a:rPr lang="en-US" altLang="zh-CN" sz="1800" b="1"/>
              <a:t>1.1 </a:t>
            </a:r>
            <a:r>
              <a:rPr lang="zh-CN" altLang="en-US" sz="1800" b="1"/>
              <a:t>的系数。</a:t>
            </a:r>
            <a:endParaRPr lang="en-US" altLang="zh-CN" sz="1800" b="1"/>
          </a:p>
          <a:p>
            <a:pPr>
              <a:lnSpc>
                <a:spcPts val="2700"/>
              </a:lnSpc>
              <a:buFontTx/>
              <a:buNone/>
            </a:pPr>
            <a:r>
              <a:rPr lang="en-US" altLang="zh-CN" sz="1800" b="1"/>
              <a:t>    3</a:t>
            </a:r>
            <a:r>
              <a:rPr lang="zh-CN" altLang="en-US" sz="1800" b="1"/>
              <a:t>）</a:t>
            </a:r>
            <a:r>
              <a:rPr lang="en-US" altLang="zh-CN" sz="1800" b="1"/>
              <a:t>2015</a:t>
            </a:r>
            <a:r>
              <a:rPr lang="zh-CN" altLang="en-US" sz="1800" b="1"/>
              <a:t>版中塔材重量统一取消</a:t>
            </a:r>
            <a:r>
              <a:rPr lang="en-US" altLang="zh-CN" sz="1800" b="1"/>
              <a:t>3%</a:t>
            </a:r>
            <a:r>
              <a:rPr lang="zh-CN" altLang="en-US" sz="1800" b="1"/>
              <a:t>以大代小增加量。</a:t>
            </a:r>
            <a:endParaRPr lang="en-US" altLang="zh-CN" sz="1800" b="1"/>
          </a:p>
          <a:p>
            <a:pPr>
              <a:lnSpc>
                <a:spcPts val="2700"/>
              </a:lnSpc>
              <a:buFontTx/>
              <a:buNone/>
            </a:pPr>
            <a:r>
              <a:rPr lang="en-US" altLang="zh-CN" sz="1800" b="1"/>
              <a:t>    4</a:t>
            </a:r>
            <a:r>
              <a:rPr lang="zh-CN" altLang="en-US" sz="1800" b="1"/>
              <a:t>）钢管塔组立与角钢塔组立施工方法差别大，</a:t>
            </a:r>
            <a:r>
              <a:rPr lang="en-US" altLang="zh-CN" sz="1800" b="1"/>
              <a:t>2015</a:t>
            </a:r>
            <a:r>
              <a:rPr lang="zh-CN" altLang="en-US" sz="1800" b="1"/>
              <a:t>年版定额将“钢管塔组立”与“角钢塔组立”区分开来，增加“钢管塔组立”定额子目内容。</a:t>
            </a:r>
            <a:endParaRPr lang="en-US" altLang="zh-CN" sz="1800" b="1"/>
          </a:p>
          <a:p>
            <a:pPr>
              <a:lnSpc>
                <a:spcPts val="2700"/>
              </a:lnSpc>
              <a:buFontTx/>
              <a:buNone/>
            </a:pPr>
            <a:r>
              <a:rPr lang="en-US" altLang="zh-CN" sz="1800" b="1"/>
              <a:t>    5</a:t>
            </a:r>
            <a:r>
              <a:rPr lang="zh-CN" altLang="en-US" sz="1800" b="1"/>
              <a:t>）定额中不包括航空标志（航空警示灯、涂刷标志漆等）安装等，设计等有要求时费用另计，列入其他费用中</a:t>
            </a:r>
          </a:p>
          <a:p>
            <a:pPr>
              <a:lnSpc>
                <a:spcPts val="2900"/>
              </a:lnSpc>
              <a:buFontTx/>
              <a:buNone/>
            </a:pPr>
            <a:endParaRPr lang="zh-CN" altLang="en-US" sz="1800"/>
          </a:p>
          <a:p>
            <a:pPr>
              <a:lnSpc>
                <a:spcPts val="2900"/>
              </a:lnSpc>
              <a:buFontTx/>
              <a:buNone/>
            </a:pPr>
            <a:endParaRPr lang="zh-CN" altLang="en-US" sz="1800" b="1"/>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E1FA754E-08A5-4926-BFAF-94102F4E2DB1}"/>
              </a:ext>
            </a:extLst>
          </p:cNvPr>
          <p:cNvSpPr>
            <a:spLocks noGrp="1" noChangeArrowheads="1"/>
          </p:cNvSpPr>
          <p:nvPr>
            <p:ph type="title" idx="4294967295"/>
          </p:nvPr>
        </p:nvSpPr>
        <p:spPr>
          <a:xfrm>
            <a:off x="2555875" y="476250"/>
            <a:ext cx="6119813" cy="720725"/>
          </a:xfrm>
        </p:spPr>
        <p:txBody>
          <a:bodyPr/>
          <a:lstStyle/>
          <a:p>
            <a:pPr eaLnBrk="1" hangingPunct="1"/>
            <a:r>
              <a:rPr lang="zh-CN" altLang="en-US" sz="4000" b="1"/>
              <a:t>六、主要修编内容说明</a:t>
            </a:r>
          </a:p>
        </p:txBody>
      </p:sp>
      <p:sp>
        <p:nvSpPr>
          <p:cNvPr id="102403" name="Rectangle 3">
            <a:extLst>
              <a:ext uri="{FF2B5EF4-FFF2-40B4-BE49-F238E27FC236}">
                <a16:creationId xmlns:a16="http://schemas.microsoft.com/office/drawing/2014/main" id="{897EF3CF-D0F7-4EA1-9E54-FF843FF74E09}"/>
              </a:ext>
            </a:extLst>
          </p:cNvPr>
          <p:cNvSpPr>
            <a:spLocks noGrp="1" noChangeArrowheads="1"/>
          </p:cNvSpPr>
          <p:nvPr>
            <p:ph type="body" idx="4294967295"/>
          </p:nvPr>
        </p:nvSpPr>
        <p:spPr>
          <a:xfrm>
            <a:off x="1214438" y="1341438"/>
            <a:ext cx="7929562" cy="4968875"/>
          </a:xfrm>
        </p:spPr>
        <p:txBody>
          <a:bodyPr/>
          <a:lstStyle/>
          <a:p>
            <a:pPr eaLnBrk="1" hangingPunct="1">
              <a:lnSpc>
                <a:spcPct val="150000"/>
              </a:lnSpc>
              <a:buFontTx/>
              <a:buNone/>
            </a:pPr>
            <a:r>
              <a:rPr lang="zh-CN" altLang="en-US" sz="2400" b="1">
                <a:solidFill>
                  <a:srgbClr val="7030A0"/>
                </a:solidFill>
              </a:rPr>
              <a:t>        （四）杆塔工程</a:t>
            </a:r>
          </a:p>
          <a:p>
            <a:pPr>
              <a:lnSpc>
                <a:spcPts val="2900"/>
              </a:lnSpc>
              <a:buFontTx/>
              <a:buNone/>
            </a:pPr>
            <a:r>
              <a:rPr lang="en-US" altLang="zh-CN" sz="1800" b="1"/>
              <a:t>   3</a:t>
            </a:r>
            <a:r>
              <a:rPr lang="zh-CN" altLang="en-US" sz="1800" b="1"/>
              <a:t>、工作内容及工程量计算规则</a:t>
            </a:r>
            <a:endParaRPr lang="en-US" altLang="zh-CN" sz="1800" b="1"/>
          </a:p>
          <a:p>
            <a:pPr>
              <a:lnSpc>
                <a:spcPts val="2900"/>
              </a:lnSpc>
              <a:buFontTx/>
              <a:buNone/>
            </a:pPr>
            <a:r>
              <a:rPr lang="zh-CN" altLang="en-US" sz="1800" b="1"/>
              <a:t>（</a:t>
            </a:r>
            <a:r>
              <a:rPr lang="en-US" altLang="zh-CN" sz="1800" b="1"/>
              <a:t>5</a:t>
            </a:r>
            <a:r>
              <a:rPr lang="zh-CN" altLang="en-US" sz="1800" b="1"/>
              <a:t>）</a:t>
            </a:r>
            <a:r>
              <a:rPr lang="en-US" altLang="zh-CN" sz="1800"/>
              <a:t> </a:t>
            </a:r>
            <a:r>
              <a:rPr lang="en-US" altLang="zh-CN" sz="1800" b="1"/>
              <a:t>10kV </a:t>
            </a:r>
            <a:r>
              <a:rPr lang="zh-CN" altLang="en-US" sz="1800" b="1"/>
              <a:t>以下横担安装</a:t>
            </a:r>
            <a:endParaRPr lang="en-US" altLang="zh-CN" sz="1800" b="1"/>
          </a:p>
          <a:p>
            <a:pPr>
              <a:lnSpc>
                <a:spcPts val="2600"/>
              </a:lnSpc>
              <a:buFont typeface="Wingdings" panose="05000000000000000000" pitchFamily="2" charset="2"/>
              <a:buChar char="Ø"/>
            </a:pPr>
            <a:r>
              <a:rPr lang="zh-CN" altLang="en-US" sz="1800" b="1"/>
              <a:t>工作内容</a:t>
            </a:r>
          </a:p>
          <a:p>
            <a:pPr>
              <a:lnSpc>
                <a:spcPts val="2600"/>
              </a:lnSpc>
              <a:buFontTx/>
              <a:buNone/>
            </a:pPr>
            <a:r>
              <a:rPr lang="zh-CN" altLang="en-US" sz="1800" b="1"/>
              <a:t>      量尺寸，</a:t>
            </a:r>
            <a:r>
              <a:rPr lang="en-US" altLang="zh-CN" sz="1800" b="1"/>
              <a:t> </a:t>
            </a:r>
            <a:r>
              <a:rPr lang="zh-CN" altLang="en-US" sz="1800" b="1"/>
              <a:t>定位，上抱箍，</a:t>
            </a:r>
            <a:r>
              <a:rPr lang="en-US" altLang="zh-CN" sz="1800" b="1"/>
              <a:t> </a:t>
            </a:r>
            <a:r>
              <a:rPr lang="zh-CN" altLang="en-US" sz="1800" b="1"/>
              <a:t>装横担，</a:t>
            </a:r>
            <a:r>
              <a:rPr lang="en-US" altLang="zh-CN" sz="1800" b="1"/>
              <a:t> </a:t>
            </a:r>
            <a:r>
              <a:rPr lang="zh-CN" altLang="en-US" sz="1800" b="1"/>
              <a:t>支撑及顶支座，工器具转移。</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1</a:t>
            </a:r>
            <a:r>
              <a:rPr lang="zh-CN" altLang="en-US" sz="1800" b="1"/>
              <a:t>）</a:t>
            </a:r>
            <a:r>
              <a:rPr lang="en-US" altLang="zh-CN" sz="1800" b="1"/>
              <a:t> 10kV </a:t>
            </a:r>
            <a:r>
              <a:rPr lang="zh-CN" altLang="en-US" sz="1800" b="1"/>
              <a:t>以下横担安装定额线数、电压等级、安装方式和材质分类，以“组”为计量单位。</a:t>
            </a:r>
          </a:p>
          <a:p>
            <a:pPr>
              <a:lnSpc>
                <a:spcPts val="2600"/>
              </a:lnSpc>
              <a:buFontTx/>
              <a:buNone/>
            </a:pPr>
            <a:r>
              <a:rPr lang="en-US" altLang="zh-CN" sz="1800" b="1"/>
              <a:t>      2</a:t>
            </a:r>
            <a:r>
              <a:rPr lang="zh-CN" altLang="en-US" sz="1800" b="1"/>
              <a:t>）</a:t>
            </a:r>
            <a:r>
              <a:rPr lang="en-US" altLang="zh-CN" sz="1800" b="1"/>
              <a:t> 10kV </a:t>
            </a:r>
            <a:r>
              <a:rPr lang="zh-CN" altLang="en-US" sz="1800" b="1"/>
              <a:t>以下横担安装定额按单杆横担安装考虑，若是双杆横担安装，基价乘以系数 </a:t>
            </a:r>
            <a:r>
              <a:rPr lang="en-US" altLang="zh-CN" sz="1800" b="1"/>
              <a:t>2.0</a:t>
            </a:r>
            <a:r>
              <a:rPr lang="zh-CN" altLang="en-US" sz="1800" b="1"/>
              <a:t>。</a:t>
            </a:r>
          </a:p>
          <a:p>
            <a:pPr>
              <a:lnSpc>
                <a:spcPts val="2600"/>
              </a:lnSpc>
              <a:buFont typeface="Wingdings" panose="05000000000000000000" pitchFamily="2" charset="2"/>
              <a:buChar char="Ø"/>
            </a:pPr>
            <a:r>
              <a:rPr lang="en-US" altLang="zh-CN" sz="1800" b="1"/>
              <a:t> </a:t>
            </a:r>
            <a:r>
              <a:rPr lang="zh-CN" altLang="en-US" sz="1800" b="1"/>
              <a:t>装置性材料：横担、</a:t>
            </a:r>
            <a:r>
              <a:rPr lang="en-US" altLang="zh-CN" sz="1800" b="1"/>
              <a:t> </a:t>
            </a:r>
            <a:r>
              <a:rPr lang="zh-CN" altLang="en-US" sz="1800" b="1"/>
              <a:t>连接铁件及螺栓。</a:t>
            </a:r>
          </a:p>
          <a:p>
            <a:pPr>
              <a:lnSpc>
                <a:spcPts val="2600"/>
              </a:lnSpc>
              <a:buFont typeface="Wingdings" panose="05000000000000000000" pitchFamily="2" charset="2"/>
              <a:buChar char="Ø"/>
            </a:pPr>
            <a:endParaRPr lang="zh-CN" altLang="en-US" sz="1800" b="1"/>
          </a:p>
          <a:p>
            <a:pPr>
              <a:lnSpc>
                <a:spcPts val="2900"/>
              </a:lnSpc>
              <a:buFontTx/>
              <a:buNone/>
            </a:pPr>
            <a:endParaRPr lang="zh-CN" altLang="en-US" sz="1800" b="1"/>
          </a:p>
          <a:p>
            <a:pPr>
              <a:lnSpc>
                <a:spcPts val="2900"/>
              </a:lnSpc>
              <a:buFontTx/>
              <a:buNone/>
            </a:pPr>
            <a:endParaRPr lang="zh-CN" altLang="en-US" sz="1800"/>
          </a:p>
          <a:p>
            <a:pPr>
              <a:lnSpc>
                <a:spcPts val="2900"/>
              </a:lnSpc>
              <a:buFontTx/>
              <a:buNone/>
            </a:pPr>
            <a:endParaRPr lang="zh-CN" altLang="en-US" sz="1800" b="1"/>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9F2E0269-6D37-4294-B728-F184CCC60841}"/>
              </a:ext>
            </a:extLst>
          </p:cNvPr>
          <p:cNvSpPr>
            <a:spLocks noGrp="1" noChangeArrowheads="1"/>
          </p:cNvSpPr>
          <p:nvPr>
            <p:ph type="title" idx="4294967295"/>
          </p:nvPr>
        </p:nvSpPr>
        <p:spPr>
          <a:xfrm>
            <a:off x="2555875" y="476250"/>
            <a:ext cx="6119813" cy="720725"/>
          </a:xfrm>
        </p:spPr>
        <p:txBody>
          <a:bodyPr/>
          <a:lstStyle/>
          <a:p>
            <a:pPr eaLnBrk="1" hangingPunct="1"/>
            <a:r>
              <a:rPr lang="zh-CN" altLang="en-US" sz="4000" b="1"/>
              <a:t>六、主要修编内容说明</a:t>
            </a:r>
          </a:p>
        </p:txBody>
      </p:sp>
      <p:sp>
        <p:nvSpPr>
          <p:cNvPr id="103427" name="Rectangle 3">
            <a:extLst>
              <a:ext uri="{FF2B5EF4-FFF2-40B4-BE49-F238E27FC236}">
                <a16:creationId xmlns:a16="http://schemas.microsoft.com/office/drawing/2014/main" id="{27934C63-7C33-4F51-AEAB-DD1F1165B304}"/>
              </a:ext>
            </a:extLst>
          </p:cNvPr>
          <p:cNvSpPr>
            <a:spLocks noGrp="1" noChangeArrowheads="1"/>
          </p:cNvSpPr>
          <p:nvPr>
            <p:ph type="body" idx="4294967295"/>
          </p:nvPr>
        </p:nvSpPr>
        <p:spPr>
          <a:xfrm>
            <a:off x="1214438" y="1125538"/>
            <a:ext cx="7929562" cy="5732462"/>
          </a:xfrm>
        </p:spPr>
        <p:txBody>
          <a:bodyPr/>
          <a:lstStyle/>
          <a:p>
            <a:pPr eaLnBrk="1" hangingPunct="1">
              <a:lnSpc>
                <a:spcPct val="150000"/>
              </a:lnSpc>
              <a:buFontTx/>
              <a:buNone/>
            </a:pPr>
            <a:r>
              <a:rPr lang="zh-CN" altLang="en-US" sz="2400" b="1">
                <a:solidFill>
                  <a:srgbClr val="7030A0"/>
                </a:solidFill>
              </a:rPr>
              <a:t>        （四）杆塔工程</a:t>
            </a:r>
          </a:p>
          <a:p>
            <a:pPr>
              <a:lnSpc>
                <a:spcPts val="2900"/>
              </a:lnSpc>
              <a:buFontTx/>
              <a:buNone/>
            </a:pPr>
            <a:r>
              <a:rPr lang="en-US" altLang="zh-CN" sz="1800" b="1"/>
              <a:t>   3</a:t>
            </a:r>
            <a:r>
              <a:rPr lang="zh-CN" altLang="en-US" sz="1800" b="1"/>
              <a:t>、工作内容及工程量计算规则</a:t>
            </a:r>
            <a:endParaRPr lang="en-US" altLang="zh-CN" sz="1800" b="1"/>
          </a:p>
          <a:p>
            <a:pPr>
              <a:lnSpc>
                <a:spcPts val="2900"/>
              </a:lnSpc>
              <a:buFontTx/>
              <a:buNone/>
            </a:pPr>
            <a:r>
              <a:rPr lang="zh-CN" altLang="en-US" sz="1800" b="1"/>
              <a:t>（</a:t>
            </a:r>
            <a:r>
              <a:rPr lang="en-US" altLang="zh-CN" sz="1800" b="1"/>
              <a:t>6</a:t>
            </a:r>
            <a:r>
              <a:rPr lang="zh-CN" altLang="en-US" sz="1800" b="1"/>
              <a:t>）拉线制作及安装</a:t>
            </a:r>
            <a:endParaRPr lang="en-US" altLang="zh-CN" sz="1800" b="1"/>
          </a:p>
          <a:p>
            <a:pPr>
              <a:lnSpc>
                <a:spcPts val="2600"/>
              </a:lnSpc>
              <a:buFont typeface="Wingdings" panose="05000000000000000000" pitchFamily="2" charset="2"/>
              <a:buChar char="Ø"/>
            </a:pPr>
            <a:r>
              <a:rPr lang="zh-CN" altLang="en-US" sz="1800" b="1"/>
              <a:t>工作内容</a:t>
            </a:r>
          </a:p>
          <a:p>
            <a:pPr>
              <a:lnSpc>
                <a:spcPts val="2600"/>
              </a:lnSpc>
              <a:buFontTx/>
              <a:buNone/>
            </a:pPr>
            <a:r>
              <a:rPr lang="en-US" altLang="zh-CN" sz="1800" b="1"/>
              <a:t>      </a:t>
            </a:r>
            <a:r>
              <a:rPr lang="zh-CN" altLang="en-US" sz="1800" b="1"/>
              <a:t>拉线长度实测、丈量与截割，拉线上下端头制作，拉线安装及调整，工器具转移。</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1</a:t>
            </a:r>
            <a:r>
              <a:rPr lang="zh-CN" altLang="en-US" sz="1800" b="1"/>
              <a:t>）拉线制作及安装定额分楔型线夹式和压接式，按拉线截面以“根”为计量单位计算。</a:t>
            </a:r>
          </a:p>
          <a:p>
            <a:pPr>
              <a:lnSpc>
                <a:spcPts val="2600"/>
              </a:lnSpc>
              <a:buFontTx/>
              <a:buNone/>
            </a:pPr>
            <a:r>
              <a:rPr lang="en-US" altLang="zh-CN" sz="1800" b="1"/>
              <a:t>      2</a:t>
            </a:r>
            <a:r>
              <a:rPr lang="zh-CN" altLang="en-US" sz="1800" b="1"/>
              <a:t>）定额对不同材质和规格已作了综合考虑，它适用于单根拉线的制作与安装，若安装“</a:t>
            </a:r>
            <a:r>
              <a:rPr lang="en-US" altLang="zh-CN" sz="1800" b="1"/>
              <a:t>V</a:t>
            </a:r>
            <a:r>
              <a:rPr lang="zh-CN" altLang="en-US" sz="1800" b="1"/>
              <a:t>”型、“</a:t>
            </a:r>
            <a:r>
              <a:rPr lang="en-US" altLang="zh-CN" sz="1800" b="1"/>
              <a:t>Y</a:t>
            </a:r>
            <a:r>
              <a:rPr lang="zh-CN" altLang="en-US" sz="1800" b="1"/>
              <a:t>”型或双拼拉线时，应按</a:t>
            </a:r>
            <a:r>
              <a:rPr lang="en-US" altLang="zh-CN" sz="1800" b="1"/>
              <a:t>2 </a:t>
            </a:r>
            <a:r>
              <a:rPr lang="zh-CN" altLang="en-US" sz="1800" b="1"/>
              <a:t>根计算。定额内拉线上把高度按</a:t>
            </a:r>
            <a:r>
              <a:rPr lang="en-US" altLang="zh-CN" sz="1800" b="1"/>
              <a:t>40m </a:t>
            </a:r>
            <a:r>
              <a:rPr lang="zh-CN" altLang="en-US" sz="1800" b="1"/>
              <a:t>以内考虑，如超过</a:t>
            </a:r>
            <a:r>
              <a:rPr lang="en-US" altLang="zh-CN" sz="1800" b="1"/>
              <a:t>40m </a:t>
            </a:r>
            <a:r>
              <a:rPr lang="zh-CN" altLang="en-US" sz="1800" b="1"/>
              <a:t>时，按每增高</a:t>
            </a:r>
            <a:r>
              <a:rPr lang="en-US" altLang="zh-CN" sz="1800" b="1"/>
              <a:t>10m </a:t>
            </a:r>
            <a:r>
              <a:rPr lang="zh-CN" altLang="en-US" sz="1800" b="1"/>
              <a:t>乘以</a:t>
            </a:r>
            <a:r>
              <a:rPr lang="en-US" altLang="zh-CN" sz="1800" b="1"/>
              <a:t>1.10 </a:t>
            </a:r>
            <a:r>
              <a:rPr lang="zh-CN" altLang="en-US" sz="1800" b="1"/>
              <a:t>的系数，杆塔高不足</a:t>
            </a:r>
            <a:r>
              <a:rPr lang="en-US" altLang="zh-CN" sz="1800" b="1"/>
              <a:t>10m </a:t>
            </a:r>
            <a:r>
              <a:rPr lang="zh-CN" altLang="en-US" sz="1800" b="1"/>
              <a:t>按</a:t>
            </a:r>
            <a:r>
              <a:rPr lang="en-US" altLang="zh-CN" sz="1800" b="1"/>
              <a:t>10m </a:t>
            </a:r>
            <a:r>
              <a:rPr lang="zh-CN" altLang="en-US" sz="1800" b="1"/>
              <a:t>计。</a:t>
            </a:r>
          </a:p>
          <a:p>
            <a:pPr>
              <a:lnSpc>
                <a:spcPts val="2600"/>
              </a:lnSpc>
              <a:buFont typeface="Wingdings" panose="05000000000000000000" pitchFamily="2" charset="2"/>
              <a:buChar char="Ø"/>
            </a:pPr>
            <a:r>
              <a:rPr lang="en-US" altLang="zh-CN" sz="1800" b="1"/>
              <a:t> </a:t>
            </a:r>
            <a:r>
              <a:rPr lang="zh-CN" altLang="en-US" sz="1800" b="1"/>
              <a:t>装置性材料：拉线、连接金具。</a:t>
            </a:r>
          </a:p>
          <a:p>
            <a:pPr>
              <a:lnSpc>
                <a:spcPts val="2600"/>
              </a:lnSpc>
              <a:buFont typeface="Wingdings" panose="05000000000000000000" pitchFamily="2" charset="2"/>
              <a:buChar char="Ø"/>
            </a:pPr>
            <a:endParaRPr lang="zh-CN" altLang="en-US" sz="1800" b="1"/>
          </a:p>
          <a:p>
            <a:pPr>
              <a:lnSpc>
                <a:spcPts val="2900"/>
              </a:lnSpc>
              <a:buFontTx/>
              <a:buNone/>
            </a:pPr>
            <a:endParaRPr lang="zh-CN" altLang="en-US" sz="1800" b="1"/>
          </a:p>
          <a:p>
            <a:pPr>
              <a:lnSpc>
                <a:spcPts val="2900"/>
              </a:lnSpc>
              <a:buFontTx/>
              <a:buNone/>
            </a:pPr>
            <a:endParaRPr lang="zh-CN" altLang="en-US" sz="1800"/>
          </a:p>
          <a:p>
            <a:pPr>
              <a:lnSpc>
                <a:spcPts val="2900"/>
              </a:lnSpc>
              <a:buFontTx/>
              <a:buNone/>
            </a:pPr>
            <a:endParaRPr lang="zh-CN" altLang="en-US" sz="1800" b="1"/>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567E8366-FEA6-4333-98ED-C1A29A2F28BC}"/>
              </a:ext>
            </a:extLst>
          </p:cNvPr>
          <p:cNvSpPr>
            <a:spLocks noGrp="1" noChangeArrowheads="1"/>
          </p:cNvSpPr>
          <p:nvPr>
            <p:ph type="title" idx="4294967295"/>
          </p:nvPr>
        </p:nvSpPr>
        <p:spPr>
          <a:xfrm>
            <a:off x="2555875" y="476250"/>
            <a:ext cx="6119813" cy="720725"/>
          </a:xfrm>
        </p:spPr>
        <p:txBody>
          <a:bodyPr/>
          <a:lstStyle/>
          <a:p>
            <a:pPr eaLnBrk="1" hangingPunct="1"/>
            <a:r>
              <a:rPr lang="zh-CN" altLang="en-US" sz="4000" b="1"/>
              <a:t>六、主要修编内容说明</a:t>
            </a:r>
          </a:p>
        </p:txBody>
      </p:sp>
      <p:sp>
        <p:nvSpPr>
          <p:cNvPr id="104451" name="Rectangle 3">
            <a:extLst>
              <a:ext uri="{FF2B5EF4-FFF2-40B4-BE49-F238E27FC236}">
                <a16:creationId xmlns:a16="http://schemas.microsoft.com/office/drawing/2014/main" id="{0A8ED557-83D6-491B-B345-B83BF293FADC}"/>
              </a:ext>
            </a:extLst>
          </p:cNvPr>
          <p:cNvSpPr>
            <a:spLocks noGrp="1" noChangeArrowheads="1"/>
          </p:cNvSpPr>
          <p:nvPr>
            <p:ph type="body" idx="4294967295"/>
          </p:nvPr>
        </p:nvSpPr>
        <p:spPr>
          <a:xfrm>
            <a:off x="1214438" y="1341438"/>
            <a:ext cx="7929562" cy="4968875"/>
          </a:xfrm>
        </p:spPr>
        <p:txBody>
          <a:bodyPr/>
          <a:lstStyle/>
          <a:p>
            <a:pPr eaLnBrk="1" hangingPunct="1">
              <a:lnSpc>
                <a:spcPct val="150000"/>
              </a:lnSpc>
              <a:buFontTx/>
              <a:buNone/>
            </a:pPr>
            <a:r>
              <a:rPr lang="zh-CN" altLang="en-US" sz="2400" b="1">
                <a:solidFill>
                  <a:srgbClr val="7030A0"/>
                </a:solidFill>
              </a:rPr>
              <a:t>        （四）杆塔工程</a:t>
            </a:r>
          </a:p>
          <a:p>
            <a:pPr>
              <a:lnSpc>
                <a:spcPts val="2900"/>
              </a:lnSpc>
              <a:buFontTx/>
              <a:buNone/>
            </a:pPr>
            <a:r>
              <a:rPr lang="en-US" altLang="zh-CN" sz="1800" b="1"/>
              <a:t>   3</a:t>
            </a:r>
            <a:r>
              <a:rPr lang="zh-CN" altLang="en-US" sz="1800" b="1"/>
              <a:t>、工作内容及工程量计算规则</a:t>
            </a:r>
            <a:endParaRPr lang="en-US" altLang="zh-CN" sz="1800" b="1"/>
          </a:p>
          <a:p>
            <a:pPr>
              <a:lnSpc>
                <a:spcPts val="2900"/>
              </a:lnSpc>
              <a:buFontTx/>
              <a:buNone/>
            </a:pPr>
            <a:r>
              <a:rPr lang="zh-CN" altLang="en-US" sz="1800" b="1"/>
              <a:t>（</a:t>
            </a:r>
            <a:r>
              <a:rPr lang="en-US" altLang="zh-CN" sz="1800" b="1"/>
              <a:t>7</a:t>
            </a:r>
            <a:r>
              <a:rPr lang="zh-CN" altLang="en-US" sz="1800" b="1"/>
              <a:t>）杆塔刷漆</a:t>
            </a:r>
            <a:endParaRPr lang="en-US" altLang="zh-CN" sz="1800" b="1"/>
          </a:p>
          <a:p>
            <a:pPr>
              <a:lnSpc>
                <a:spcPts val="2800"/>
              </a:lnSpc>
              <a:buFont typeface="Wingdings" panose="05000000000000000000" pitchFamily="2" charset="2"/>
              <a:buChar char="Ø"/>
            </a:pPr>
            <a:r>
              <a:rPr lang="zh-CN" altLang="en-US" sz="1800" b="1"/>
              <a:t>工作内容</a:t>
            </a:r>
          </a:p>
          <a:p>
            <a:pPr>
              <a:lnSpc>
                <a:spcPts val="2800"/>
              </a:lnSpc>
              <a:buFontTx/>
              <a:buNone/>
            </a:pPr>
            <a:r>
              <a:rPr lang="en-US" altLang="zh-CN" sz="1800" b="1"/>
              <a:t>      </a:t>
            </a:r>
            <a:r>
              <a:rPr lang="zh-CN" altLang="en-US" sz="1800" b="1"/>
              <a:t>金属表面除垢、清洗，涂刷底漆、面漆，工器具转移。</a:t>
            </a:r>
          </a:p>
          <a:p>
            <a:pPr>
              <a:lnSpc>
                <a:spcPts val="2800"/>
              </a:lnSpc>
              <a:buFont typeface="Wingdings" panose="05000000000000000000" pitchFamily="2" charset="2"/>
              <a:buChar char="Ø"/>
            </a:pPr>
            <a:r>
              <a:rPr lang="zh-CN" altLang="en-US" sz="1800" b="1"/>
              <a:t>工程量计算规则</a:t>
            </a:r>
          </a:p>
          <a:p>
            <a:pPr>
              <a:lnSpc>
                <a:spcPts val="2800"/>
              </a:lnSpc>
              <a:buFontTx/>
              <a:buNone/>
            </a:pPr>
            <a:r>
              <a:rPr lang="en-US" altLang="zh-CN" sz="1800" b="1"/>
              <a:t>      </a:t>
            </a:r>
            <a:r>
              <a:rPr lang="zh-CN" altLang="en-US" sz="1800" b="1"/>
              <a:t>杆塔刷漆定额分钢管杆、钢管塔刷漆和角钢塔刷漆，按所需刷漆塔材的设计重量“</a:t>
            </a:r>
            <a:r>
              <a:rPr lang="en-US" altLang="zh-CN" sz="1800" b="1"/>
              <a:t>t</a:t>
            </a:r>
            <a:r>
              <a:rPr lang="zh-CN" altLang="en-US" sz="1800" b="1"/>
              <a:t>”</a:t>
            </a:r>
            <a:r>
              <a:rPr lang="en-US" altLang="zh-CN" sz="1800" b="1"/>
              <a:t> </a:t>
            </a:r>
            <a:r>
              <a:rPr lang="zh-CN" altLang="en-US" sz="1800" b="1"/>
              <a:t>为计量单位计算。</a:t>
            </a:r>
          </a:p>
          <a:p>
            <a:pPr>
              <a:lnSpc>
                <a:spcPts val="2800"/>
              </a:lnSpc>
              <a:buFont typeface="Wingdings" panose="05000000000000000000" pitchFamily="2" charset="2"/>
              <a:buChar char="Ø"/>
            </a:pPr>
            <a:r>
              <a:rPr lang="zh-CN" altLang="en-US" sz="1800" b="1"/>
              <a:t>相关使用说明</a:t>
            </a:r>
          </a:p>
          <a:p>
            <a:pPr>
              <a:lnSpc>
                <a:spcPts val="2800"/>
              </a:lnSpc>
              <a:buFontTx/>
              <a:buNone/>
            </a:pPr>
            <a:r>
              <a:rPr lang="en-US" altLang="zh-CN" sz="1800" b="1"/>
              <a:t>      </a:t>
            </a:r>
            <a:r>
              <a:rPr lang="zh-CN" altLang="en-US" sz="1800" b="1"/>
              <a:t>定额中油漆按普通调和漆考虑，如采用其他油漆时可相应调整材料费。</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795AA528-AF82-48DE-96A9-93D5EF0EC0EB}"/>
              </a:ext>
            </a:extLst>
          </p:cNvPr>
          <p:cNvSpPr>
            <a:spLocks noGrp="1" noChangeArrowheads="1"/>
          </p:cNvSpPr>
          <p:nvPr>
            <p:ph type="title" idx="4294967295"/>
          </p:nvPr>
        </p:nvSpPr>
        <p:spPr>
          <a:xfrm>
            <a:off x="2555875" y="476250"/>
            <a:ext cx="6119813" cy="720725"/>
          </a:xfrm>
        </p:spPr>
        <p:txBody>
          <a:bodyPr/>
          <a:lstStyle/>
          <a:p>
            <a:pPr eaLnBrk="1" hangingPunct="1"/>
            <a:r>
              <a:rPr lang="zh-CN" altLang="en-US" sz="4000" b="1"/>
              <a:t>六、主要修编内容说明</a:t>
            </a:r>
          </a:p>
        </p:txBody>
      </p:sp>
      <p:sp>
        <p:nvSpPr>
          <p:cNvPr id="105475" name="Rectangle 3">
            <a:extLst>
              <a:ext uri="{FF2B5EF4-FFF2-40B4-BE49-F238E27FC236}">
                <a16:creationId xmlns:a16="http://schemas.microsoft.com/office/drawing/2014/main" id="{A7371920-6405-4632-B40A-7158AD189A87}"/>
              </a:ext>
            </a:extLst>
          </p:cNvPr>
          <p:cNvSpPr>
            <a:spLocks noGrp="1" noChangeArrowheads="1"/>
          </p:cNvSpPr>
          <p:nvPr>
            <p:ph type="body" idx="4294967295"/>
          </p:nvPr>
        </p:nvSpPr>
        <p:spPr>
          <a:xfrm>
            <a:off x="1214438" y="1341438"/>
            <a:ext cx="7929562" cy="4968875"/>
          </a:xfrm>
        </p:spPr>
        <p:txBody>
          <a:bodyPr/>
          <a:lstStyle/>
          <a:p>
            <a:pPr eaLnBrk="1" hangingPunct="1">
              <a:lnSpc>
                <a:spcPct val="150000"/>
              </a:lnSpc>
              <a:buFontTx/>
              <a:buNone/>
            </a:pPr>
            <a:r>
              <a:rPr lang="zh-CN" altLang="en-US" sz="2400" b="1">
                <a:solidFill>
                  <a:srgbClr val="7030A0"/>
                </a:solidFill>
              </a:rPr>
              <a:t>        （四）杆塔工程</a:t>
            </a:r>
          </a:p>
          <a:p>
            <a:pPr>
              <a:lnSpc>
                <a:spcPts val="2900"/>
              </a:lnSpc>
              <a:buFontTx/>
              <a:buNone/>
            </a:pPr>
            <a:r>
              <a:rPr lang="en-US" altLang="zh-CN" sz="1800" b="1"/>
              <a:t>   3</a:t>
            </a:r>
            <a:r>
              <a:rPr lang="zh-CN" altLang="en-US" sz="1800" b="1"/>
              <a:t>、工作内容及工程量计算规则</a:t>
            </a:r>
            <a:endParaRPr lang="en-US" altLang="zh-CN" sz="1800" b="1"/>
          </a:p>
          <a:p>
            <a:pPr>
              <a:lnSpc>
                <a:spcPts val="2600"/>
              </a:lnSpc>
              <a:buFontTx/>
              <a:buNone/>
            </a:pPr>
            <a:r>
              <a:rPr lang="zh-CN" altLang="en-US" sz="1800" b="1"/>
              <a:t>（</a:t>
            </a:r>
            <a:r>
              <a:rPr lang="en-US" altLang="zh-CN" sz="1800" b="1"/>
              <a:t>7</a:t>
            </a:r>
            <a:r>
              <a:rPr lang="zh-CN" altLang="en-US" sz="1800" b="1"/>
              <a:t>）杆塔附属设施安装</a:t>
            </a:r>
          </a:p>
          <a:p>
            <a:pPr>
              <a:lnSpc>
                <a:spcPts val="2600"/>
              </a:lnSpc>
              <a:buFont typeface="Wingdings" panose="05000000000000000000" pitchFamily="2" charset="2"/>
              <a:buChar char="Ø"/>
            </a:pPr>
            <a:r>
              <a:rPr lang="zh-CN" altLang="en-US" sz="1800" b="1"/>
              <a:t>工作内容</a:t>
            </a:r>
          </a:p>
          <a:p>
            <a:pPr>
              <a:lnSpc>
                <a:spcPts val="2600"/>
              </a:lnSpc>
              <a:buFontTx/>
              <a:buNone/>
            </a:pPr>
            <a:r>
              <a:rPr lang="zh-CN" altLang="en-US" sz="1800" b="1"/>
              <a:t>      外观检查，</a:t>
            </a:r>
            <a:r>
              <a:rPr lang="en-US" altLang="zh-CN" sz="1800" b="1"/>
              <a:t> </a:t>
            </a:r>
            <a:r>
              <a:rPr lang="zh-CN" altLang="en-US" sz="1800" b="1"/>
              <a:t>清点，杆</a:t>
            </a:r>
            <a:r>
              <a:rPr lang="en-US" altLang="zh-CN" sz="1800" b="1"/>
              <a:t> </a:t>
            </a:r>
            <a:r>
              <a:rPr lang="zh-CN" altLang="en-US" sz="1800" b="1"/>
              <a:t>塔上安装，工器具转移，现场清理。</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a:t>
            </a:r>
            <a:r>
              <a:rPr lang="zh-CN" altLang="en-US" sz="1800" b="1"/>
              <a:t>休息平台以“</a:t>
            </a:r>
            <a:r>
              <a:rPr lang="en-US" altLang="zh-CN" sz="1800" b="1"/>
              <a:t>t</a:t>
            </a:r>
            <a:r>
              <a:rPr lang="zh-CN" altLang="en-US" sz="1800" b="1"/>
              <a:t>”为计量单位，接地环以“组”为计量单位，电杆反光膜以电杆反光膜以“套”为计量单位，防鸟装置和设备绝缘护罩以“个”为计量单位，标示牌以“块”为计量单位。 。</a:t>
            </a:r>
          </a:p>
          <a:p>
            <a:pPr>
              <a:lnSpc>
                <a:spcPts val="2600"/>
              </a:lnSpc>
              <a:buFont typeface="Wingdings" panose="05000000000000000000" pitchFamily="2" charset="2"/>
              <a:buChar char="Ø"/>
            </a:pPr>
            <a:r>
              <a:rPr lang="zh-CN" altLang="en-US" sz="1800" b="1"/>
              <a:t>装置性材料</a:t>
            </a:r>
          </a:p>
          <a:p>
            <a:pPr>
              <a:lnSpc>
                <a:spcPts val="2600"/>
              </a:lnSpc>
              <a:buFontTx/>
              <a:buNone/>
            </a:pPr>
            <a:r>
              <a:rPr lang="zh-CN" altLang="en-US" sz="1800" b="1"/>
              <a:t>     休息平台、</a:t>
            </a:r>
            <a:r>
              <a:rPr lang="en-US" altLang="zh-CN" sz="1800" b="1"/>
              <a:t> </a:t>
            </a:r>
            <a:r>
              <a:rPr lang="zh-CN" altLang="en-US" sz="1800" b="1"/>
              <a:t>接地环、</a:t>
            </a:r>
            <a:r>
              <a:rPr lang="en-US" altLang="zh-CN" sz="1800" b="1"/>
              <a:t> </a:t>
            </a:r>
            <a:r>
              <a:rPr lang="zh-CN" altLang="en-US" sz="1800" b="1"/>
              <a:t>设备绝缘罩、</a:t>
            </a:r>
            <a:r>
              <a:rPr lang="en-US" altLang="zh-CN" sz="1800" b="1"/>
              <a:t> </a:t>
            </a:r>
            <a:r>
              <a:rPr lang="zh-CN" altLang="en-US" sz="1800" b="1"/>
              <a:t>杆号牌、</a:t>
            </a:r>
            <a:r>
              <a:rPr lang="en-US" altLang="zh-CN" sz="1800" b="1"/>
              <a:t> </a:t>
            </a:r>
            <a:r>
              <a:rPr lang="zh-CN" altLang="en-US" sz="1800" b="1"/>
              <a:t>相序牌、</a:t>
            </a:r>
            <a:r>
              <a:rPr lang="en-US" altLang="zh-CN" sz="1800" b="1"/>
              <a:t> </a:t>
            </a:r>
            <a:r>
              <a:rPr lang="zh-CN" altLang="en-US" sz="1800" b="1"/>
              <a:t>标示牌、</a:t>
            </a:r>
            <a:r>
              <a:rPr lang="en-US" altLang="zh-CN" sz="1800" b="1"/>
              <a:t> </a:t>
            </a:r>
            <a:r>
              <a:rPr lang="zh-CN" altLang="en-US" sz="1800" b="1"/>
              <a:t>防鸟装置。</a:t>
            </a:r>
          </a:p>
          <a:p>
            <a:pPr>
              <a:lnSpc>
                <a:spcPts val="2600"/>
              </a:lnSpc>
              <a:buFontTx/>
              <a:buNone/>
            </a:pPr>
            <a:r>
              <a:rPr lang="en-US" altLang="zh-CN" sz="1800" b="1"/>
              <a:t>      </a:t>
            </a:r>
            <a:endParaRPr lang="zh-CN" altLang="en-US" sz="1800"/>
          </a:p>
          <a:p>
            <a:pPr>
              <a:lnSpc>
                <a:spcPts val="2900"/>
              </a:lnSpc>
              <a:buFontTx/>
              <a:buNone/>
            </a:pPr>
            <a:endParaRPr lang="zh-CN" altLang="en-US" sz="1800" b="1"/>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B08FA4DB-B81E-49D0-B2CE-F7A837AA470B}"/>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07523" name="Rectangle 3">
            <a:extLst>
              <a:ext uri="{FF2B5EF4-FFF2-40B4-BE49-F238E27FC236}">
                <a16:creationId xmlns:a16="http://schemas.microsoft.com/office/drawing/2014/main" id="{02819F0A-E9BF-40EC-A1D4-0F1BC727A6EE}"/>
              </a:ext>
            </a:extLst>
          </p:cNvPr>
          <p:cNvSpPr>
            <a:spLocks noGrp="1" noChangeArrowheads="1"/>
          </p:cNvSpPr>
          <p:nvPr>
            <p:ph type="body" idx="4294967295"/>
          </p:nvPr>
        </p:nvSpPr>
        <p:spPr>
          <a:xfrm>
            <a:off x="1366838" y="908050"/>
            <a:ext cx="7777162" cy="5949950"/>
          </a:xfrm>
        </p:spPr>
        <p:txBody>
          <a:bodyPr/>
          <a:lstStyle/>
          <a:p>
            <a:pPr eaLnBrk="1" hangingPunct="1">
              <a:lnSpc>
                <a:spcPct val="130000"/>
              </a:lnSpc>
              <a:buFontTx/>
              <a:buNone/>
            </a:pPr>
            <a:r>
              <a:rPr lang="zh-CN" altLang="en-US" sz="2000" b="1"/>
              <a:t>        </a:t>
            </a:r>
            <a:r>
              <a:rPr lang="zh-CN" altLang="en-US" sz="2400" b="1">
                <a:solidFill>
                  <a:srgbClr val="7030A0"/>
                </a:solidFill>
              </a:rPr>
              <a:t>（五）架线工程</a:t>
            </a:r>
            <a:endParaRPr lang="en-US" altLang="zh-CN" sz="2400" b="1">
              <a:solidFill>
                <a:srgbClr val="7030A0"/>
              </a:solidFill>
            </a:endParaRPr>
          </a:p>
          <a:p>
            <a:pPr>
              <a:lnSpc>
                <a:spcPts val="2800"/>
              </a:lnSpc>
              <a:buFontTx/>
              <a:buNone/>
            </a:pPr>
            <a:r>
              <a:rPr lang="en-US" altLang="zh-CN" sz="1800" b="1"/>
              <a:t> 1</a:t>
            </a:r>
            <a:r>
              <a:rPr lang="zh-CN" altLang="en-US" sz="1800" b="1"/>
              <a:t>、主要内容及范围</a:t>
            </a:r>
          </a:p>
          <a:p>
            <a:pPr>
              <a:lnSpc>
                <a:spcPts val="2800"/>
              </a:lnSpc>
              <a:buFontTx/>
              <a:buNone/>
            </a:pPr>
            <a:r>
              <a:rPr lang="en-US" altLang="zh-CN" sz="1800" b="1"/>
              <a:t>      </a:t>
            </a:r>
            <a:r>
              <a:rPr lang="zh-CN" altLang="en-US" sz="1800" b="1"/>
              <a:t>包括：导线、避雷线一般架设，导线、避雷线、复合光纤架空地线（以下简称</a:t>
            </a:r>
            <a:r>
              <a:rPr lang="en-US" altLang="zh-CN" sz="1800" b="1"/>
              <a:t>OPGW</a:t>
            </a:r>
            <a:r>
              <a:rPr lang="zh-CN" altLang="en-US" sz="1800" b="1"/>
              <a:t>）张力架设，导线、避雷线、</a:t>
            </a:r>
            <a:r>
              <a:rPr lang="en-US" altLang="zh-CN" sz="1800" b="1"/>
              <a:t>OPGW </a:t>
            </a:r>
            <a:r>
              <a:rPr lang="zh-CN" altLang="en-US" sz="1800" b="1"/>
              <a:t>跨越架设，耦合屏蔽线安装，</a:t>
            </a:r>
            <a:r>
              <a:rPr lang="en-US" altLang="zh-CN" sz="1800" b="1"/>
              <a:t>OPGW </a:t>
            </a:r>
            <a:r>
              <a:rPr lang="zh-CN" altLang="en-US" sz="1800" b="1"/>
              <a:t>接续与测量，拦河线安装，带电跨越电力线措施；</a:t>
            </a:r>
            <a:r>
              <a:rPr lang="en-US" altLang="zh-CN" sz="1800" b="1"/>
              <a:t>10kV </a:t>
            </a:r>
            <a:r>
              <a:rPr lang="zh-CN" altLang="en-US" sz="1800" b="1"/>
              <a:t>及以下裸铝绞线、钢芯铝绞线、绝缘铜绞线、绝缘铝绞线、钢绞线、集束导线架设，低压架空电力电缆敷设，进户线架设。</a:t>
            </a:r>
            <a:endParaRPr lang="en-US" altLang="zh-CN" sz="1800" b="1"/>
          </a:p>
          <a:p>
            <a:pPr>
              <a:lnSpc>
                <a:spcPts val="2800"/>
              </a:lnSpc>
              <a:buFontTx/>
              <a:buNone/>
            </a:pPr>
            <a:r>
              <a:rPr lang="en-US" altLang="zh-CN" sz="1800" b="1"/>
              <a:t>2</a:t>
            </a:r>
            <a:r>
              <a:rPr lang="zh-CN" altLang="en-US" sz="1800" b="1"/>
              <a:t>、</a:t>
            </a:r>
            <a:r>
              <a:rPr lang="en-US" altLang="zh-CN" sz="1800" b="1"/>
              <a:t>2015</a:t>
            </a:r>
            <a:r>
              <a:rPr lang="zh-CN" altLang="en-US" sz="1800" b="1"/>
              <a:t>版预算定额与</a:t>
            </a:r>
            <a:r>
              <a:rPr lang="en-US" altLang="zh-CN" sz="1800" b="1"/>
              <a:t>2010</a:t>
            </a:r>
            <a:r>
              <a:rPr lang="zh-CN" altLang="en-US" sz="1800" b="1"/>
              <a:t>年版预算定额相比的变化：</a:t>
            </a:r>
          </a:p>
          <a:p>
            <a:pPr eaLnBrk="1" hangingPunct="1">
              <a:lnSpc>
                <a:spcPts val="2600"/>
              </a:lnSpc>
              <a:buFontTx/>
              <a:buNone/>
            </a:pPr>
            <a:r>
              <a:rPr lang="zh-CN" altLang="en-US" sz="1800" b="1"/>
              <a:t>    （</a:t>
            </a:r>
            <a:r>
              <a:rPr lang="en-US" altLang="zh-CN" sz="1800" b="1"/>
              <a:t>1</a:t>
            </a:r>
            <a:r>
              <a:rPr lang="zh-CN" altLang="en-US" sz="1800" b="1"/>
              <a:t>）增加</a:t>
            </a:r>
            <a:r>
              <a:rPr lang="en-US" altLang="zh-CN" sz="1800" b="1"/>
              <a:t>10kV </a:t>
            </a:r>
            <a:r>
              <a:rPr lang="zh-CN" altLang="en-US" sz="1800" b="1"/>
              <a:t>及以下裸铝绞线、钢芯铝绞线、绝缘铜绞线、绝缘铝绞线、钢绞线、集束导线架设，低压架空电力电缆敷设，进户线架设。</a:t>
            </a:r>
            <a:endParaRPr lang="en-US" altLang="zh-CN" sz="1800" b="1"/>
          </a:p>
          <a:p>
            <a:pPr eaLnBrk="1" hangingPunct="1">
              <a:lnSpc>
                <a:spcPts val="2600"/>
              </a:lnSpc>
              <a:buFontTx/>
              <a:buNone/>
            </a:pPr>
            <a:r>
              <a:rPr lang="zh-CN" altLang="en-US" sz="1800" b="1"/>
              <a:t>    （</a:t>
            </a:r>
            <a:r>
              <a:rPr lang="en-US" altLang="zh-CN" sz="1800" b="1"/>
              <a:t>2</a:t>
            </a:r>
            <a:r>
              <a:rPr lang="zh-CN" altLang="en-US" sz="1800" b="1"/>
              <a:t>）耐张、转角塔导线挂线，内容划入附件工程</a:t>
            </a:r>
          </a:p>
          <a:p>
            <a:pPr eaLnBrk="1" hangingPunct="1">
              <a:lnSpc>
                <a:spcPts val="2800"/>
              </a:lnSpc>
              <a:buFontTx/>
              <a:buNone/>
            </a:pPr>
            <a:r>
              <a:rPr lang="zh-CN" altLang="en-US" sz="1800" b="1"/>
              <a:t>    （</a:t>
            </a:r>
            <a:r>
              <a:rPr lang="en-US" altLang="zh-CN" sz="1800" b="1"/>
              <a:t>3</a:t>
            </a:r>
            <a:r>
              <a:rPr lang="zh-CN" altLang="en-US" sz="1800" b="1"/>
              <a:t>）增加张力架线引绳展放子目，分人工展放和飞行器展放两种。</a:t>
            </a:r>
            <a:endParaRPr lang="en-US" altLang="zh-CN" sz="1800" b="1"/>
          </a:p>
          <a:p>
            <a:pPr eaLnBrk="1" hangingPunct="1">
              <a:lnSpc>
                <a:spcPts val="2800"/>
              </a:lnSpc>
              <a:buFontTx/>
              <a:buNone/>
            </a:pPr>
            <a:r>
              <a:rPr lang="zh-CN" altLang="en-US" sz="1800" b="1"/>
              <a:t>    </a:t>
            </a:r>
            <a:endParaRPr lang="en-US" altLang="zh-CN" sz="1800" b="1"/>
          </a:p>
          <a:p>
            <a:pPr eaLnBrk="1" hangingPunct="1">
              <a:lnSpc>
                <a:spcPct val="130000"/>
              </a:lnSpc>
              <a:buFontTx/>
              <a:buNone/>
            </a:pPr>
            <a:endParaRPr lang="zh-CN" altLang="en-US"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7523">
                                            <p:txEl>
                                              <p:pRg st="0" end="0"/>
                                            </p:txEl>
                                          </p:spTgt>
                                        </p:tgtEl>
                                        <p:attrNameLst>
                                          <p:attrName>style.visibility</p:attrName>
                                        </p:attrNameLst>
                                      </p:cBhvr>
                                      <p:to>
                                        <p:strVal val="visible"/>
                                      </p:to>
                                    </p:set>
                                    <p:anim calcmode="lin" valueType="num">
                                      <p:cBhvr additive="base">
                                        <p:cTn id="7" dur="500" fill="hold"/>
                                        <p:tgtEl>
                                          <p:spTgt spid="1075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7523">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07523">
                                            <p:txEl>
                                              <p:pRg st="1" end="1"/>
                                            </p:txEl>
                                          </p:spTgt>
                                        </p:tgtEl>
                                        <p:attrNameLst>
                                          <p:attrName>style.visibility</p:attrName>
                                        </p:attrNameLst>
                                      </p:cBhvr>
                                      <p:to>
                                        <p:strVal val="visible"/>
                                      </p:to>
                                    </p:set>
                                    <p:anim calcmode="lin" valueType="num">
                                      <p:cBhvr additive="base">
                                        <p:cTn id="12" dur="500" fill="hold"/>
                                        <p:tgtEl>
                                          <p:spTgt spid="10752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07523">
                                            <p:txEl>
                                              <p:pRg st="1" end="1"/>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07523">
                                            <p:txEl>
                                              <p:pRg st="2" end="2"/>
                                            </p:txEl>
                                          </p:spTgt>
                                        </p:tgtEl>
                                        <p:attrNameLst>
                                          <p:attrName>style.visibility</p:attrName>
                                        </p:attrNameLst>
                                      </p:cBhvr>
                                      <p:to>
                                        <p:strVal val="visible"/>
                                      </p:to>
                                    </p:set>
                                    <p:anim calcmode="lin" valueType="num">
                                      <p:cBhvr additive="base">
                                        <p:cTn id="17" dur="500" fill="hold"/>
                                        <p:tgtEl>
                                          <p:spTgt spid="10752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07523">
                                            <p:txEl>
                                              <p:pRg st="2" end="2"/>
                                            </p:txEl>
                                          </p:spTgt>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07523">
                                            <p:txEl>
                                              <p:pRg st="3" end="3"/>
                                            </p:txEl>
                                          </p:spTgt>
                                        </p:tgtEl>
                                        <p:attrNameLst>
                                          <p:attrName>style.visibility</p:attrName>
                                        </p:attrNameLst>
                                      </p:cBhvr>
                                      <p:to>
                                        <p:strVal val="visible"/>
                                      </p:to>
                                    </p:set>
                                    <p:anim calcmode="lin" valueType="num">
                                      <p:cBhvr additive="base">
                                        <p:cTn id="22" dur="500" fill="hold"/>
                                        <p:tgtEl>
                                          <p:spTgt spid="10752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07523">
                                            <p:txEl>
                                              <p:pRg st="3" end="3"/>
                                            </p:txEl>
                                          </p:spTgt>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07523">
                                            <p:txEl>
                                              <p:pRg st="4" end="4"/>
                                            </p:txEl>
                                          </p:spTgt>
                                        </p:tgtEl>
                                        <p:attrNameLst>
                                          <p:attrName>style.visibility</p:attrName>
                                        </p:attrNameLst>
                                      </p:cBhvr>
                                      <p:to>
                                        <p:strVal val="visible"/>
                                      </p:to>
                                    </p:set>
                                    <p:anim calcmode="lin" valueType="num">
                                      <p:cBhvr additive="base">
                                        <p:cTn id="27" dur="500" fill="hold"/>
                                        <p:tgtEl>
                                          <p:spTgt spid="10752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07523">
                                            <p:txEl>
                                              <p:pRg st="4" end="4"/>
                                            </p:txEl>
                                          </p:spTgt>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07523">
                                            <p:txEl>
                                              <p:pRg st="5" end="5"/>
                                            </p:txEl>
                                          </p:spTgt>
                                        </p:tgtEl>
                                        <p:attrNameLst>
                                          <p:attrName>style.visibility</p:attrName>
                                        </p:attrNameLst>
                                      </p:cBhvr>
                                      <p:to>
                                        <p:strVal val="visible"/>
                                      </p:to>
                                    </p:set>
                                    <p:anim calcmode="lin" valueType="num">
                                      <p:cBhvr additive="base">
                                        <p:cTn id="32" dur="500" fill="hold"/>
                                        <p:tgtEl>
                                          <p:spTgt spid="107523">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07523">
                                            <p:txEl>
                                              <p:pRg st="5" end="5"/>
                                            </p:txEl>
                                          </p:spTgt>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07523">
                                            <p:txEl>
                                              <p:pRg st="6" end="6"/>
                                            </p:txEl>
                                          </p:spTgt>
                                        </p:tgtEl>
                                        <p:attrNameLst>
                                          <p:attrName>style.visibility</p:attrName>
                                        </p:attrNameLst>
                                      </p:cBhvr>
                                      <p:to>
                                        <p:strVal val="visible"/>
                                      </p:to>
                                    </p:set>
                                    <p:anim calcmode="lin" valueType="num">
                                      <p:cBhvr additive="base">
                                        <p:cTn id="37" dur="500" fill="hold"/>
                                        <p:tgtEl>
                                          <p:spTgt spid="10752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7523">
                                            <p:txEl>
                                              <p:pRg st="6" end="6"/>
                                            </p:txEl>
                                          </p:spTgt>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07523">
                                            <p:txEl>
                                              <p:pRg st="7" end="7"/>
                                            </p:txEl>
                                          </p:spTgt>
                                        </p:tgtEl>
                                        <p:attrNameLst>
                                          <p:attrName>style.visibility</p:attrName>
                                        </p:attrNameLst>
                                      </p:cBhvr>
                                      <p:to>
                                        <p:strVal val="visible"/>
                                      </p:to>
                                    </p:set>
                                    <p:anim calcmode="lin" valueType="num">
                                      <p:cBhvr additive="base">
                                        <p:cTn id="42" dur="500" fill="hold"/>
                                        <p:tgtEl>
                                          <p:spTgt spid="107523">
                                            <p:txEl>
                                              <p:pRg st="7" end="7"/>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10752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3" grpId="0" build="allAtOnce" autoUpdateAnimBg="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6F66C8D1-EBC2-42EF-9811-E600DFB637EE}"/>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08547" name="Rectangle 3">
            <a:extLst>
              <a:ext uri="{FF2B5EF4-FFF2-40B4-BE49-F238E27FC236}">
                <a16:creationId xmlns:a16="http://schemas.microsoft.com/office/drawing/2014/main" id="{E336383F-C492-43AA-B5CC-41A21302AB87}"/>
              </a:ext>
            </a:extLst>
          </p:cNvPr>
          <p:cNvSpPr>
            <a:spLocks noGrp="1" noChangeArrowheads="1"/>
          </p:cNvSpPr>
          <p:nvPr>
            <p:ph type="body" idx="4294967295"/>
          </p:nvPr>
        </p:nvSpPr>
        <p:spPr>
          <a:xfrm>
            <a:off x="1366838" y="908050"/>
            <a:ext cx="7777162" cy="5949950"/>
          </a:xfrm>
        </p:spPr>
        <p:txBody>
          <a:bodyPr/>
          <a:lstStyle/>
          <a:p>
            <a:pPr eaLnBrk="1" hangingPunct="1">
              <a:lnSpc>
                <a:spcPct val="130000"/>
              </a:lnSpc>
              <a:buFontTx/>
              <a:buNone/>
            </a:pPr>
            <a:r>
              <a:rPr lang="zh-CN" altLang="en-US" sz="2000" b="1"/>
              <a:t>        </a:t>
            </a:r>
            <a:r>
              <a:rPr lang="zh-CN" altLang="en-US" sz="2400" b="1">
                <a:solidFill>
                  <a:srgbClr val="7030A0"/>
                </a:solidFill>
              </a:rPr>
              <a:t>（五）架线工程</a:t>
            </a:r>
            <a:endParaRPr lang="en-US" altLang="zh-CN" sz="2400" b="1">
              <a:solidFill>
                <a:srgbClr val="7030A0"/>
              </a:solidFill>
            </a:endParaRPr>
          </a:p>
          <a:p>
            <a:pPr>
              <a:lnSpc>
                <a:spcPts val="2800"/>
              </a:lnSpc>
              <a:buFontTx/>
              <a:buNone/>
            </a:pPr>
            <a:r>
              <a:rPr lang="en-US" altLang="zh-CN" sz="1800" b="1"/>
              <a:t>2</a:t>
            </a:r>
            <a:r>
              <a:rPr lang="zh-CN" altLang="en-US" sz="1800" b="1"/>
              <a:t>、</a:t>
            </a:r>
            <a:r>
              <a:rPr lang="en-US" altLang="zh-CN" sz="1800" b="1"/>
              <a:t>2015</a:t>
            </a:r>
            <a:r>
              <a:rPr lang="zh-CN" altLang="en-US" sz="1800" b="1"/>
              <a:t>版预算定额与</a:t>
            </a:r>
            <a:r>
              <a:rPr lang="en-US" altLang="zh-CN" sz="1800" b="1"/>
              <a:t>2010</a:t>
            </a:r>
            <a:r>
              <a:rPr lang="zh-CN" altLang="en-US" sz="1800" b="1"/>
              <a:t>年版预算定额相比的变化：</a:t>
            </a:r>
          </a:p>
          <a:p>
            <a:pPr eaLnBrk="1" hangingPunct="1">
              <a:lnSpc>
                <a:spcPts val="2600"/>
              </a:lnSpc>
              <a:buFontTx/>
              <a:buNone/>
            </a:pPr>
            <a:r>
              <a:rPr lang="zh-CN" altLang="en-US" sz="1800" b="1"/>
              <a:t>（</a:t>
            </a:r>
            <a:r>
              <a:rPr lang="en-US" altLang="zh-CN" sz="1800" b="1"/>
              <a:t>4</a:t>
            </a:r>
            <a:r>
              <a:rPr lang="zh-CN" altLang="en-US" sz="1800" b="1"/>
              <a:t>）补充张力放、紧线</a:t>
            </a:r>
            <a:r>
              <a:rPr lang="en-US" altLang="zh-CN" sz="1800" b="1"/>
              <a:t>2×800m m</a:t>
            </a:r>
            <a:r>
              <a:rPr lang="en-US" altLang="zh-CN" sz="1800" b="1" baseline="30000"/>
              <a:t>2</a:t>
            </a:r>
            <a:r>
              <a:rPr lang="zh-CN" altLang="en-US" sz="1800" b="1"/>
              <a:t>以内、</a:t>
            </a:r>
            <a:r>
              <a:rPr lang="en-US" altLang="zh-CN" sz="1800" b="1"/>
              <a:t>2×900m m</a:t>
            </a:r>
            <a:r>
              <a:rPr lang="en-US" altLang="zh-CN" sz="1800" b="1" baseline="30000"/>
              <a:t>2</a:t>
            </a:r>
            <a:r>
              <a:rPr lang="zh-CN" altLang="en-US" sz="1800" b="1"/>
              <a:t>以内、</a:t>
            </a:r>
            <a:r>
              <a:rPr lang="en-US" altLang="zh-CN" sz="1800" b="1"/>
              <a:t> 2×1000m m</a:t>
            </a:r>
            <a:r>
              <a:rPr lang="en-US" altLang="zh-CN" sz="1800" b="1" baseline="30000"/>
              <a:t>2</a:t>
            </a:r>
            <a:r>
              <a:rPr lang="zh-CN" altLang="en-US" sz="1800" b="1"/>
              <a:t>以内、</a:t>
            </a:r>
            <a:r>
              <a:rPr lang="en-US" altLang="zh-CN" sz="1800" b="1"/>
              <a:t>4×800m m</a:t>
            </a:r>
            <a:r>
              <a:rPr lang="en-US" altLang="zh-CN" sz="1800" b="1" baseline="30000"/>
              <a:t>2</a:t>
            </a:r>
            <a:r>
              <a:rPr lang="zh-CN" altLang="en-US" sz="1800" b="1"/>
              <a:t>以内、</a:t>
            </a:r>
            <a:r>
              <a:rPr lang="en-US" altLang="zh-CN" sz="1800" b="1"/>
              <a:t>4×900m m</a:t>
            </a:r>
            <a:r>
              <a:rPr lang="en-US" altLang="zh-CN" sz="1800" b="1" baseline="30000"/>
              <a:t>2</a:t>
            </a:r>
            <a:r>
              <a:rPr lang="zh-CN" altLang="en-US" sz="1800" b="1"/>
              <a:t>以内、</a:t>
            </a:r>
            <a:r>
              <a:rPr lang="en-US" altLang="zh-CN" sz="1800" b="1"/>
              <a:t> 6×800m m</a:t>
            </a:r>
            <a:r>
              <a:rPr lang="en-US" altLang="zh-CN" sz="1800" b="1" baseline="30000"/>
              <a:t>2</a:t>
            </a:r>
            <a:r>
              <a:rPr lang="zh-CN" altLang="en-US" sz="1800" b="1"/>
              <a:t>以内、</a:t>
            </a:r>
            <a:r>
              <a:rPr lang="en-US" altLang="zh-CN" sz="1800" b="1"/>
              <a:t>6×900m m</a:t>
            </a:r>
            <a:r>
              <a:rPr lang="en-US" altLang="zh-CN" sz="1800" b="1" baseline="30000"/>
              <a:t>2</a:t>
            </a:r>
            <a:r>
              <a:rPr lang="zh-CN" altLang="en-US" sz="1800" b="1"/>
              <a:t>以内、</a:t>
            </a:r>
            <a:r>
              <a:rPr lang="en-US" altLang="zh-CN" sz="1800" b="1"/>
              <a:t>6×1000m m</a:t>
            </a:r>
            <a:r>
              <a:rPr lang="en-US" altLang="zh-CN" sz="1800" b="1" baseline="30000"/>
              <a:t>2</a:t>
            </a:r>
            <a:r>
              <a:rPr lang="zh-CN" altLang="en-US" sz="1800" b="1"/>
              <a:t>以内、</a:t>
            </a:r>
            <a:r>
              <a:rPr lang="en-US" altLang="zh-CN" sz="1800" b="1"/>
              <a:t>8×500m m</a:t>
            </a:r>
            <a:r>
              <a:rPr lang="en-US" altLang="zh-CN" sz="1800" b="1" baseline="30000"/>
              <a:t>2</a:t>
            </a:r>
            <a:r>
              <a:rPr lang="zh-CN" altLang="en-US" sz="1800" b="1"/>
              <a:t>以内、</a:t>
            </a:r>
            <a:r>
              <a:rPr lang="en-US" altLang="zh-CN" sz="1800" b="1"/>
              <a:t> 8×630m m</a:t>
            </a:r>
            <a:r>
              <a:rPr lang="en-US" altLang="zh-CN" sz="1800" b="1" baseline="30000"/>
              <a:t>2</a:t>
            </a:r>
            <a:r>
              <a:rPr lang="zh-CN" altLang="en-US" sz="1800" b="1"/>
              <a:t>以内、</a:t>
            </a:r>
            <a:r>
              <a:rPr lang="en-US" altLang="zh-CN" sz="1800" b="1"/>
              <a:t> 8×720m m</a:t>
            </a:r>
            <a:r>
              <a:rPr lang="en-US" altLang="zh-CN" sz="1800" b="1" baseline="30000"/>
              <a:t>2</a:t>
            </a:r>
            <a:r>
              <a:rPr lang="zh-CN" altLang="en-US" sz="1800" b="1"/>
              <a:t>以内定额子目。</a:t>
            </a:r>
            <a:endParaRPr lang="en-US" altLang="zh-CN" sz="1800" b="1"/>
          </a:p>
          <a:p>
            <a:pPr eaLnBrk="1" hangingPunct="1">
              <a:lnSpc>
                <a:spcPts val="2600"/>
              </a:lnSpc>
              <a:buFontTx/>
              <a:buNone/>
            </a:pPr>
            <a:r>
              <a:rPr lang="zh-CN" altLang="en-US" sz="1800" b="1"/>
              <a:t> （</a:t>
            </a:r>
            <a:r>
              <a:rPr lang="en-US" altLang="zh-CN" sz="1800" b="1"/>
              <a:t>5</a:t>
            </a:r>
            <a:r>
              <a:rPr lang="zh-CN" altLang="en-US" sz="1800" b="1"/>
              <a:t>）牵、张场地建设中场地平整和钢板铺设将</a:t>
            </a:r>
            <a:r>
              <a:rPr lang="en-US" altLang="zh-CN" sz="1800" b="1"/>
              <a:t>OPGW</a:t>
            </a:r>
            <a:r>
              <a:rPr lang="zh-CN" altLang="en-US" sz="1800" b="1"/>
              <a:t>合并于单导线定额子目，增加了八分裂导线场地平整和钢板铺设子目。</a:t>
            </a:r>
            <a:endParaRPr lang="en-US" altLang="zh-CN" sz="1800" b="1"/>
          </a:p>
          <a:p>
            <a:pPr>
              <a:lnSpc>
                <a:spcPts val="2600"/>
              </a:lnSpc>
              <a:buFontTx/>
              <a:buNone/>
            </a:pPr>
            <a:r>
              <a:rPr lang="zh-CN" altLang="en-US" sz="1800" b="1"/>
              <a:t>  （</a:t>
            </a:r>
            <a:r>
              <a:rPr lang="en-US" altLang="zh-CN" sz="1800" b="1"/>
              <a:t>6</a:t>
            </a:r>
            <a:r>
              <a:rPr lang="zh-CN" altLang="en-US" sz="1800" b="1"/>
              <a:t>）将原跨越铁路子目一分为二成跨越一般铁路和跨越电气化铁路；取消了对高压电力线跨越不同电压等级的电力线路系数调整表，将各系数转化成子目，仅对回路数进行系数调整；增加了</a:t>
            </a:r>
            <a:r>
              <a:rPr lang="en-US" altLang="zh-CN" sz="1800" b="1"/>
              <a:t>10kV</a:t>
            </a:r>
            <a:r>
              <a:rPr lang="zh-CN" altLang="en-US" sz="1800" b="1"/>
              <a:t>、</a:t>
            </a:r>
            <a:r>
              <a:rPr lang="en-US" altLang="zh-CN" sz="1800" b="1"/>
              <a:t>1000kV</a:t>
            </a:r>
            <a:r>
              <a:rPr lang="zh-CN" altLang="en-US" sz="1800" b="1"/>
              <a:t>跨越一般铁路、电气化铁路、一般公路、高速公路、各电压等级电力线、低压、弱电线的定额；取消了按导线截面分设跨越河流子目，改为按一般架线和张力架线不同架线方式设立子目。</a:t>
            </a:r>
            <a:endParaRPr lang="en-US" altLang="zh-CN" sz="1800" b="1"/>
          </a:p>
          <a:p>
            <a:pPr eaLnBrk="1" hangingPunct="1">
              <a:lnSpc>
                <a:spcPts val="2800"/>
              </a:lnSpc>
              <a:buFontTx/>
              <a:buNone/>
            </a:pPr>
            <a:endParaRPr lang="zh-CN" altLang="en-US"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8547">
                                            <p:txEl>
                                              <p:pRg st="0" end="0"/>
                                            </p:txEl>
                                          </p:spTgt>
                                        </p:tgtEl>
                                        <p:attrNameLst>
                                          <p:attrName>style.visibility</p:attrName>
                                        </p:attrNameLst>
                                      </p:cBhvr>
                                      <p:to>
                                        <p:strVal val="visible"/>
                                      </p:to>
                                    </p:set>
                                    <p:anim calcmode="lin" valueType="num">
                                      <p:cBhvr additive="base">
                                        <p:cTn id="7" dur="500" fill="hold"/>
                                        <p:tgtEl>
                                          <p:spTgt spid="1085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8547">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08547">
                                            <p:txEl>
                                              <p:pRg st="1" end="1"/>
                                            </p:txEl>
                                          </p:spTgt>
                                        </p:tgtEl>
                                        <p:attrNameLst>
                                          <p:attrName>style.visibility</p:attrName>
                                        </p:attrNameLst>
                                      </p:cBhvr>
                                      <p:to>
                                        <p:strVal val="visible"/>
                                      </p:to>
                                    </p:set>
                                    <p:anim calcmode="lin" valueType="num">
                                      <p:cBhvr additive="base">
                                        <p:cTn id="12" dur="500" fill="hold"/>
                                        <p:tgtEl>
                                          <p:spTgt spid="108547">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08547">
                                            <p:txEl>
                                              <p:pRg st="1" end="1"/>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08547">
                                            <p:txEl>
                                              <p:pRg st="2" end="2"/>
                                            </p:txEl>
                                          </p:spTgt>
                                        </p:tgtEl>
                                        <p:attrNameLst>
                                          <p:attrName>style.visibility</p:attrName>
                                        </p:attrNameLst>
                                      </p:cBhvr>
                                      <p:to>
                                        <p:strVal val="visible"/>
                                      </p:to>
                                    </p:set>
                                    <p:anim calcmode="lin" valueType="num">
                                      <p:cBhvr additive="base">
                                        <p:cTn id="17" dur="500" fill="hold"/>
                                        <p:tgtEl>
                                          <p:spTgt spid="10854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08547">
                                            <p:txEl>
                                              <p:pRg st="2" end="2"/>
                                            </p:txEl>
                                          </p:spTgt>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08547">
                                            <p:txEl>
                                              <p:pRg st="3" end="3"/>
                                            </p:txEl>
                                          </p:spTgt>
                                        </p:tgtEl>
                                        <p:attrNameLst>
                                          <p:attrName>style.visibility</p:attrName>
                                        </p:attrNameLst>
                                      </p:cBhvr>
                                      <p:to>
                                        <p:strVal val="visible"/>
                                      </p:to>
                                    </p:set>
                                    <p:anim calcmode="lin" valueType="num">
                                      <p:cBhvr additive="base">
                                        <p:cTn id="22" dur="500" fill="hold"/>
                                        <p:tgtEl>
                                          <p:spTgt spid="108547">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08547">
                                            <p:txEl>
                                              <p:pRg st="3" end="3"/>
                                            </p:txEl>
                                          </p:spTgt>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08547">
                                            <p:txEl>
                                              <p:pRg st="4" end="4"/>
                                            </p:txEl>
                                          </p:spTgt>
                                        </p:tgtEl>
                                        <p:attrNameLst>
                                          <p:attrName>style.visibility</p:attrName>
                                        </p:attrNameLst>
                                      </p:cBhvr>
                                      <p:to>
                                        <p:strVal val="visible"/>
                                      </p:to>
                                    </p:set>
                                    <p:anim calcmode="lin" valueType="num">
                                      <p:cBhvr additive="base">
                                        <p:cTn id="27" dur="500" fill="hold"/>
                                        <p:tgtEl>
                                          <p:spTgt spid="108547">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0854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build="allAtOnce" autoUpdateAnimBg="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DB75CDEE-F446-4F15-9FC4-0693C520CAAC}"/>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08547" name="Rectangle 3">
            <a:extLst>
              <a:ext uri="{FF2B5EF4-FFF2-40B4-BE49-F238E27FC236}">
                <a16:creationId xmlns:a16="http://schemas.microsoft.com/office/drawing/2014/main" id="{397A663C-18B5-462A-93CE-BA994D72952F}"/>
              </a:ext>
            </a:extLst>
          </p:cNvPr>
          <p:cNvSpPr>
            <a:spLocks noGrp="1" noChangeArrowheads="1"/>
          </p:cNvSpPr>
          <p:nvPr>
            <p:ph type="body" idx="4294967295"/>
          </p:nvPr>
        </p:nvSpPr>
        <p:spPr>
          <a:xfrm>
            <a:off x="857250" y="1125538"/>
            <a:ext cx="8286750" cy="5400675"/>
          </a:xfrm>
        </p:spPr>
        <p:txBody>
          <a:bodyPr/>
          <a:lstStyle/>
          <a:p>
            <a:pPr eaLnBrk="1" hangingPunct="1">
              <a:lnSpc>
                <a:spcPct val="130000"/>
              </a:lnSpc>
              <a:buFontTx/>
              <a:buNone/>
            </a:pPr>
            <a:r>
              <a:rPr lang="zh-CN" altLang="en-US" sz="2000" b="1"/>
              <a:t>                </a:t>
            </a:r>
            <a:r>
              <a:rPr lang="zh-CN" altLang="en-US" sz="2000" b="1">
                <a:solidFill>
                  <a:srgbClr val="7030A0"/>
                </a:solidFill>
              </a:rPr>
              <a:t>（五）架线工程</a:t>
            </a:r>
            <a:endParaRPr lang="en-US" altLang="zh-CN" sz="2000" b="1">
              <a:solidFill>
                <a:srgbClr val="7030A0"/>
              </a:solidFill>
            </a:endParaRPr>
          </a:p>
          <a:p>
            <a:pPr>
              <a:lnSpc>
                <a:spcPts val="3100"/>
              </a:lnSpc>
              <a:buFontTx/>
              <a:buNone/>
            </a:pPr>
            <a:r>
              <a:rPr lang="en-US" altLang="zh-CN" sz="1800" b="1"/>
              <a:t>          2</a:t>
            </a:r>
            <a:r>
              <a:rPr lang="zh-CN" altLang="en-US" sz="1800" b="1"/>
              <a:t>、</a:t>
            </a:r>
            <a:r>
              <a:rPr lang="en-US" altLang="zh-CN" sz="1800" b="1"/>
              <a:t>2015</a:t>
            </a:r>
            <a:r>
              <a:rPr lang="zh-CN" altLang="en-US" sz="1800" b="1"/>
              <a:t>版预算定额与</a:t>
            </a:r>
            <a:r>
              <a:rPr lang="en-US" altLang="zh-CN" sz="1800" b="1"/>
              <a:t>2010</a:t>
            </a:r>
            <a:r>
              <a:rPr lang="zh-CN" altLang="en-US" sz="1800" b="1"/>
              <a:t>年版预算定额相比的变化：</a:t>
            </a:r>
          </a:p>
          <a:p>
            <a:pPr eaLnBrk="1" hangingPunct="1">
              <a:lnSpc>
                <a:spcPts val="2600"/>
              </a:lnSpc>
              <a:buFontTx/>
              <a:buNone/>
            </a:pPr>
            <a:r>
              <a:rPr lang="zh-CN" altLang="en-US" sz="1800" b="1"/>
              <a:t>        （</a:t>
            </a:r>
            <a:r>
              <a:rPr lang="en-US" altLang="zh-CN" sz="1800" b="1"/>
              <a:t>7</a:t>
            </a:r>
            <a:r>
              <a:rPr lang="zh-CN" altLang="en-US" sz="1800" b="1"/>
              <a:t>）取消带电跨越电力线措施表，将各系数转化成定额子目。</a:t>
            </a:r>
            <a:endParaRPr lang="en-US" altLang="zh-CN" sz="1800" b="1"/>
          </a:p>
          <a:p>
            <a:pPr>
              <a:lnSpc>
                <a:spcPts val="2600"/>
              </a:lnSpc>
              <a:buFontTx/>
              <a:buNone/>
            </a:pPr>
            <a:r>
              <a:rPr lang="zh-CN" altLang="en-US" sz="1800" b="1"/>
              <a:t>        （</a:t>
            </a:r>
            <a:r>
              <a:rPr lang="en-US" altLang="zh-CN" sz="1800" b="1"/>
              <a:t>8</a:t>
            </a:r>
            <a:r>
              <a:rPr lang="zh-CN" altLang="en-US" sz="1800" b="1"/>
              <a:t>）增加了</a:t>
            </a:r>
            <a:r>
              <a:rPr lang="en-US" altLang="zh-CN" sz="1800" b="1"/>
              <a:t>OPGW </a:t>
            </a:r>
            <a:r>
              <a:rPr lang="zh-CN" altLang="en-US" sz="1800" b="1"/>
              <a:t>测量与接续，包括单盘测量、接续与全程测量子目。</a:t>
            </a:r>
            <a:endParaRPr lang="en-US" altLang="zh-CN" sz="1800" b="1"/>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4A64B01B-F8FF-48EB-A203-87824460AA1D}"/>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09571" name="Rectangle 3">
            <a:extLst>
              <a:ext uri="{FF2B5EF4-FFF2-40B4-BE49-F238E27FC236}">
                <a16:creationId xmlns:a16="http://schemas.microsoft.com/office/drawing/2014/main" id="{56F47ACB-CAD1-4C98-9E03-564C83FCAC0A}"/>
              </a:ext>
            </a:extLst>
          </p:cNvPr>
          <p:cNvSpPr>
            <a:spLocks noGrp="1" noChangeArrowheads="1"/>
          </p:cNvSpPr>
          <p:nvPr>
            <p:ph type="body" idx="4294967295"/>
          </p:nvPr>
        </p:nvSpPr>
        <p:spPr>
          <a:xfrm>
            <a:off x="857250" y="1125538"/>
            <a:ext cx="8286750" cy="5400675"/>
          </a:xfrm>
        </p:spPr>
        <p:txBody>
          <a:bodyPr/>
          <a:lstStyle/>
          <a:p>
            <a:pPr eaLnBrk="1" hangingPunct="1">
              <a:lnSpc>
                <a:spcPct val="130000"/>
              </a:lnSpc>
              <a:buFontTx/>
              <a:buNone/>
            </a:pPr>
            <a:r>
              <a:rPr lang="zh-CN" altLang="en-US" sz="2000" b="1"/>
              <a:t>                </a:t>
            </a:r>
            <a:r>
              <a:rPr lang="zh-CN" altLang="en-US" sz="2000" b="1">
                <a:solidFill>
                  <a:srgbClr val="7030A0"/>
                </a:solidFill>
              </a:rPr>
              <a:t>（五）架线工程</a:t>
            </a:r>
            <a:endParaRPr lang="en-US" altLang="zh-CN" sz="2000" b="1">
              <a:solidFill>
                <a:srgbClr val="7030A0"/>
              </a:solidFill>
            </a:endParaRPr>
          </a:p>
          <a:p>
            <a:pPr>
              <a:lnSpc>
                <a:spcPts val="3100"/>
              </a:lnSpc>
              <a:buFontTx/>
              <a:buNone/>
            </a:pPr>
            <a:r>
              <a:rPr lang="en-US" altLang="zh-CN" sz="1800" b="1"/>
              <a:t>            3</a:t>
            </a:r>
            <a:r>
              <a:rPr lang="zh-CN" altLang="en-US" sz="1800" b="1"/>
              <a:t>、相关使用说明</a:t>
            </a:r>
            <a:endParaRPr lang="en-US" altLang="zh-CN" sz="1800" b="1"/>
          </a:p>
          <a:p>
            <a:pPr eaLnBrk="1" hangingPunct="1">
              <a:lnSpc>
                <a:spcPts val="2800"/>
              </a:lnSpc>
              <a:buFontTx/>
              <a:buNone/>
            </a:pPr>
            <a:r>
              <a:rPr lang="zh-CN" altLang="en-US" sz="1800"/>
              <a:t>    </a:t>
            </a:r>
            <a:r>
              <a:rPr lang="zh-CN" altLang="en-US" sz="1800" b="1"/>
              <a:t>（</a:t>
            </a:r>
            <a:r>
              <a:rPr lang="en-US" altLang="zh-CN" sz="1800" b="1"/>
              <a:t>1</a:t>
            </a:r>
            <a:r>
              <a:rPr lang="zh-CN" altLang="en-US" sz="1800" b="1"/>
              <a:t>）导线架设定额不包括导线的耐张终端头制作、耐张串组合连接、耐张塔挂线、跳线及跳线串安装工作。</a:t>
            </a:r>
            <a:endParaRPr lang="en-US" altLang="zh-CN" sz="1800" b="1"/>
          </a:p>
          <a:p>
            <a:pPr>
              <a:lnSpc>
                <a:spcPts val="2800"/>
              </a:lnSpc>
              <a:buFontTx/>
              <a:buNone/>
            </a:pPr>
            <a:r>
              <a:rPr lang="zh-CN" altLang="en-US" sz="1800" b="1"/>
              <a:t>     （</a:t>
            </a:r>
            <a:r>
              <a:rPr lang="en-US" altLang="zh-CN" sz="1800" b="1"/>
              <a:t>2</a:t>
            </a:r>
            <a:r>
              <a:rPr lang="zh-CN" altLang="en-US" sz="1800" b="1"/>
              <a:t>）架线通信联络使用的对讲机是按一般常用工器具考虑的，没有计列在机械台班中。</a:t>
            </a:r>
          </a:p>
          <a:p>
            <a:pPr>
              <a:lnSpc>
                <a:spcPts val="2800"/>
              </a:lnSpc>
              <a:buFontTx/>
              <a:buNone/>
            </a:pPr>
            <a:r>
              <a:rPr lang="zh-CN" altLang="en-US" sz="1800" b="1"/>
              <a:t>    （</a:t>
            </a:r>
            <a:r>
              <a:rPr lang="en-US" altLang="zh-CN" sz="1800" b="1"/>
              <a:t>3</a:t>
            </a:r>
            <a:r>
              <a:rPr lang="zh-CN" altLang="en-US" sz="1800" b="1"/>
              <a:t>）避雷线架设定额已包括耐张终端头制作、耐张串组合连接和挂线、除防振锤以外的附件安装工作，未计价材料地线金具、绝缘子一般列入附件工程</a:t>
            </a:r>
          </a:p>
          <a:p>
            <a:pPr>
              <a:lnSpc>
                <a:spcPts val="2800"/>
              </a:lnSpc>
              <a:buFontTx/>
              <a:buNone/>
            </a:pPr>
            <a:r>
              <a:rPr lang="zh-CN" altLang="en-US" sz="1800" b="1"/>
              <a:t>    </a:t>
            </a:r>
            <a:endParaRPr lang="en-US" altLang="zh-CN" sz="1800" b="1"/>
          </a:p>
          <a:p>
            <a:pPr eaLnBrk="1" hangingPunct="1">
              <a:lnSpc>
                <a:spcPct val="130000"/>
              </a:lnSpc>
              <a:buFontTx/>
              <a:buNone/>
            </a:pPr>
            <a:endParaRPr lang="zh-CN" altLang="en-US" sz="1800"/>
          </a:p>
          <a:p>
            <a:pPr eaLnBrk="1" hangingPunct="1">
              <a:lnSpc>
                <a:spcPct val="130000"/>
              </a:lnSpc>
              <a:buFontTx/>
              <a:buNone/>
            </a:pPr>
            <a:endParaRPr lang="zh-CN" altLang="en-US" sz="1800"/>
          </a:p>
          <a:p>
            <a:pPr eaLnBrk="1" hangingPunct="1">
              <a:lnSpc>
                <a:spcPct val="130000"/>
              </a:lnSpc>
              <a:buFontTx/>
              <a:buNone/>
            </a:pPr>
            <a:endParaRPr lang="zh-CN" altLang="en-US" sz="180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AC845AC7-62A9-452C-A546-96B130947B54}"/>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10595" name="Rectangle 3">
            <a:extLst>
              <a:ext uri="{FF2B5EF4-FFF2-40B4-BE49-F238E27FC236}">
                <a16:creationId xmlns:a16="http://schemas.microsoft.com/office/drawing/2014/main" id="{13381876-15DD-42A7-90EB-C1ABBE76ECCB}"/>
              </a:ext>
            </a:extLst>
          </p:cNvPr>
          <p:cNvSpPr>
            <a:spLocks noGrp="1" noChangeArrowheads="1"/>
          </p:cNvSpPr>
          <p:nvPr>
            <p:ph type="body" idx="4294967295"/>
          </p:nvPr>
        </p:nvSpPr>
        <p:spPr>
          <a:xfrm>
            <a:off x="1476375" y="1125538"/>
            <a:ext cx="7667625" cy="5400675"/>
          </a:xfrm>
        </p:spPr>
        <p:txBody>
          <a:bodyPr/>
          <a:lstStyle/>
          <a:p>
            <a:pPr eaLnBrk="1" hangingPunct="1">
              <a:lnSpc>
                <a:spcPct val="130000"/>
              </a:lnSpc>
              <a:buFontTx/>
              <a:buNone/>
            </a:pPr>
            <a:r>
              <a:rPr lang="zh-CN" altLang="en-US" sz="2000" b="1"/>
              <a:t> </a:t>
            </a:r>
            <a:r>
              <a:rPr lang="zh-CN" altLang="en-US" sz="2000" b="1">
                <a:solidFill>
                  <a:srgbClr val="7030A0"/>
                </a:solidFill>
              </a:rPr>
              <a:t>（五）架线工程</a:t>
            </a:r>
            <a:endParaRPr lang="en-US" altLang="zh-CN" sz="2000" b="1">
              <a:solidFill>
                <a:srgbClr val="7030A0"/>
              </a:solidFill>
            </a:endParaRPr>
          </a:p>
          <a:p>
            <a:pPr>
              <a:lnSpc>
                <a:spcPts val="2800"/>
              </a:lnSpc>
              <a:buFontTx/>
              <a:buNone/>
            </a:pPr>
            <a:r>
              <a:rPr lang="en-US" altLang="zh-CN" sz="1800" b="1"/>
              <a:t>4</a:t>
            </a:r>
            <a:r>
              <a:rPr lang="zh-CN" altLang="en-US" sz="1800" b="1"/>
              <a:t>、工作内容及工程量计算规则</a:t>
            </a:r>
            <a:endParaRPr lang="en-US" altLang="zh-CN" sz="1800" b="1"/>
          </a:p>
          <a:p>
            <a:pPr>
              <a:lnSpc>
                <a:spcPts val="2600"/>
              </a:lnSpc>
              <a:buFontTx/>
              <a:buNone/>
            </a:pPr>
            <a:r>
              <a:rPr lang="zh-CN" altLang="en-US" sz="1800"/>
              <a:t>      </a:t>
            </a:r>
            <a:r>
              <a:rPr lang="zh-CN" altLang="en-US" sz="1800" b="1"/>
              <a:t>（</a:t>
            </a:r>
            <a:r>
              <a:rPr lang="en-US" altLang="zh-CN" sz="1800" b="1"/>
              <a:t>1</a:t>
            </a:r>
            <a:r>
              <a:rPr lang="zh-CN" altLang="en-US" sz="1800" b="1"/>
              <a:t>）</a:t>
            </a:r>
            <a:r>
              <a:rPr lang="en-US" altLang="zh-CN" sz="1800" b="1"/>
              <a:t>10kV </a:t>
            </a:r>
            <a:r>
              <a:rPr lang="zh-CN" altLang="en-US" sz="1800" b="1"/>
              <a:t>及以下导线架设</a:t>
            </a:r>
          </a:p>
          <a:p>
            <a:pPr algn="just">
              <a:lnSpc>
                <a:spcPts val="2600"/>
              </a:lnSpc>
              <a:buFontTx/>
              <a:buNone/>
            </a:pPr>
            <a:r>
              <a:rPr lang="en-US" altLang="zh-CN" sz="1800" b="1"/>
              <a:t>     10kV </a:t>
            </a:r>
            <a:r>
              <a:rPr lang="zh-CN" altLang="en-US" sz="1800" b="1"/>
              <a:t>及以下导线架设为一般架设方式，</a:t>
            </a:r>
          </a:p>
          <a:p>
            <a:pPr>
              <a:lnSpc>
                <a:spcPts val="2600"/>
              </a:lnSpc>
              <a:buFont typeface="Wingdings" panose="05000000000000000000" pitchFamily="2" charset="2"/>
              <a:buChar char="Ø"/>
            </a:pPr>
            <a:r>
              <a:rPr lang="en-US" altLang="zh-CN" sz="1800" b="1"/>
              <a:t>  </a:t>
            </a:r>
            <a:r>
              <a:rPr lang="zh-CN" altLang="en-US" sz="1800" b="1"/>
              <a:t>工程量计算规则</a:t>
            </a:r>
          </a:p>
          <a:p>
            <a:pPr>
              <a:lnSpc>
                <a:spcPts val="2600"/>
              </a:lnSpc>
              <a:buFontTx/>
              <a:buNone/>
            </a:pPr>
            <a:r>
              <a:rPr lang="en-US" altLang="zh-CN" sz="1800" b="1"/>
              <a:t>       </a:t>
            </a:r>
            <a:r>
              <a:rPr lang="zh-CN" altLang="en-US" sz="1800" b="1"/>
              <a:t>定额以</a:t>
            </a:r>
            <a:r>
              <a:rPr lang="en-US" altLang="zh-CN" sz="1800" b="1"/>
              <a:t>km</a:t>
            </a:r>
            <a:r>
              <a:rPr lang="zh-CN" altLang="en-US" sz="1800" b="1"/>
              <a:t>、</a:t>
            </a:r>
            <a:r>
              <a:rPr lang="en-US" altLang="zh-CN" sz="1800" b="1"/>
              <a:t>100m </a:t>
            </a:r>
            <a:r>
              <a:rPr lang="zh-CN" altLang="en-US" sz="1800" b="1"/>
              <a:t>为单位，系指单根线长度，按不同类型和截面套用子目，注意与“</a:t>
            </a:r>
            <a:r>
              <a:rPr lang="en-US" altLang="zh-CN" sz="1800" b="1"/>
              <a:t>km</a:t>
            </a:r>
            <a:r>
              <a:rPr lang="zh-CN" altLang="en-US" sz="1800" b="1"/>
              <a:t>／三相”为三相导线同时架设的线路亘长三倍。</a:t>
            </a:r>
          </a:p>
          <a:p>
            <a:pPr>
              <a:lnSpc>
                <a:spcPts val="2600"/>
              </a:lnSpc>
              <a:buFontTx/>
              <a:buNone/>
            </a:pPr>
            <a:r>
              <a:rPr lang="zh-CN" altLang="en-US" sz="1800" b="1"/>
              <a:t>       装置性材料：导线、钢绞线、电力电缆、金具。</a:t>
            </a:r>
          </a:p>
          <a:p>
            <a:pPr>
              <a:lnSpc>
                <a:spcPts val="2600"/>
              </a:lnSpc>
              <a:buFont typeface="Wingdings" panose="05000000000000000000" pitchFamily="2" charset="2"/>
              <a:buChar char="Ø"/>
            </a:pPr>
            <a:r>
              <a:rPr lang="zh-CN" altLang="en-US" sz="1800" b="1"/>
              <a:t>工作内容：</a:t>
            </a:r>
          </a:p>
          <a:p>
            <a:pPr>
              <a:lnSpc>
                <a:spcPts val="2600"/>
              </a:lnSpc>
              <a:buFontTx/>
              <a:buNone/>
            </a:pPr>
            <a:r>
              <a:rPr lang="zh-CN" altLang="en-US" sz="1800" b="1"/>
              <a:t>      导线为金具安装、挂卸滑车、</a:t>
            </a:r>
            <a:r>
              <a:rPr lang="en-US" altLang="zh-CN" sz="1800" b="1"/>
              <a:t> </a:t>
            </a:r>
            <a:r>
              <a:rPr lang="zh-CN" altLang="en-US" sz="1800" b="1"/>
              <a:t>放线、连接、架线、紧线、</a:t>
            </a:r>
            <a:r>
              <a:rPr lang="en-US" altLang="zh-CN" sz="1800" b="1"/>
              <a:t> </a:t>
            </a:r>
            <a:r>
              <a:rPr lang="zh-CN" altLang="en-US" sz="1800" b="1"/>
              <a:t>调整弧垂、绑扎、压接包头；架空电力电缆敷设为开盘、</a:t>
            </a:r>
            <a:r>
              <a:rPr lang="en-US" altLang="zh-CN" sz="1800" b="1"/>
              <a:t> </a:t>
            </a:r>
            <a:r>
              <a:rPr lang="zh-CN" altLang="en-US" sz="1800" b="1"/>
              <a:t>检查、</a:t>
            </a:r>
            <a:r>
              <a:rPr lang="en-US" altLang="zh-CN" sz="1800" b="1"/>
              <a:t> </a:t>
            </a:r>
            <a:r>
              <a:rPr lang="zh-CN" altLang="en-US" sz="1800" b="1"/>
              <a:t>架线盘、</a:t>
            </a:r>
            <a:r>
              <a:rPr lang="en-US" altLang="zh-CN" sz="1800" b="1"/>
              <a:t> </a:t>
            </a:r>
            <a:r>
              <a:rPr lang="zh-CN" altLang="en-US" sz="1800" b="1"/>
              <a:t>敷设、</a:t>
            </a:r>
            <a:r>
              <a:rPr lang="en-US" altLang="zh-CN" sz="1800" b="1"/>
              <a:t> </a:t>
            </a:r>
            <a:r>
              <a:rPr lang="zh-CN" altLang="en-US" sz="1800" b="1"/>
              <a:t>锯断、</a:t>
            </a:r>
            <a:r>
              <a:rPr lang="en-US" altLang="zh-CN" sz="1800" b="1"/>
              <a:t> </a:t>
            </a:r>
            <a:r>
              <a:rPr lang="zh-CN" altLang="en-US" sz="1800" b="1"/>
              <a:t>卡固、</a:t>
            </a:r>
            <a:r>
              <a:rPr lang="en-US" altLang="zh-CN" sz="1800" b="1"/>
              <a:t> </a:t>
            </a:r>
            <a:r>
              <a:rPr lang="zh-CN" altLang="en-US" sz="1800" b="1"/>
              <a:t>绝缘试验、</a:t>
            </a:r>
            <a:r>
              <a:rPr lang="en-US" altLang="zh-CN" sz="1800" b="1"/>
              <a:t> </a:t>
            </a:r>
            <a:r>
              <a:rPr lang="zh-CN" altLang="en-US" sz="1800" b="1"/>
              <a:t>临时封头、挂标牌。</a:t>
            </a:r>
            <a:endParaRPr lang="en-US" altLang="zh-CN" sz="1800" b="1"/>
          </a:p>
          <a:p>
            <a:pPr>
              <a:lnSpc>
                <a:spcPts val="2600"/>
              </a:lnSpc>
              <a:buFontTx/>
              <a:buNone/>
            </a:pPr>
            <a:endParaRPr lang="zh-CN" altLang="en-US" sz="1800"/>
          </a:p>
          <a:p>
            <a:pPr eaLnBrk="1" hangingPunct="1">
              <a:lnSpc>
                <a:spcPct val="130000"/>
              </a:lnSpc>
              <a:buFontTx/>
              <a:buNone/>
            </a:pPr>
            <a:endParaRPr lang="zh-CN" altLang="en-US" sz="1800"/>
          </a:p>
          <a:p>
            <a:pPr eaLnBrk="1" hangingPunct="1">
              <a:lnSpc>
                <a:spcPct val="130000"/>
              </a:lnSpc>
              <a:buFontTx/>
              <a:buNone/>
            </a:pPr>
            <a:endParaRPr lang="zh-CN" altLang="en-US" sz="180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C61FB568-1887-4DFC-8C32-9A3DB3FBD81D}"/>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11619" name="Rectangle 3">
            <a:extLst>
              <a:ext uri="{FF2B5EF4-FFF2-40B4-BE49-F238E27FC236}">
                <a16:creationId xmlns:a16="http://schemas.microsoft.com/office/drawing/2014/main" id="{92A60952-9965-4419-BFD5-0F43CF70AD1E}"/>
              </a:ext>
            </a:extLst>
          </p:cNvPr>
          <p:cNvSpPr>
            <a:spLocks noGrp="1" noChangeArrowheads="1"/>
          </p:cNvSpPr>
          <p:nvPr>
            <p:ph type="body" idx="4294967295"/>
          </p:nvPr>
        </p:nvSpPr>
        <p:spPr>
          <a:xfrm>
            <a:off x="1476375" y="1125538"/>
            <a:ext cx="7667625" cy="5400675"/>
          </a:xfrm>
        </p:spPr>
        <p:txBody>
          <a:bodyPr/>
          <a:lstStyle/>
          <a:p>
            <a:pPr eaLnBrk="1" hangingPunct="1">
              <a:lnSpc>
                <a:spcPct val="130000"/>
              </a:lnSpc>
              <a:buFontTx/>
              <a:buNone/>
            </a:pPr>
            <a:r>
              <a:rPr lang="zh-CN" altLang="en-US" sz="2000" b="1"/>
              <a:t> </a:t>
            </a:r>
            <a:r>
              <a:rPr lang="zh-CN" altLang="en-US" sz="2000" b="1">
                <a:solidFill>
                  <a:srgbClr val="7030A0"/>
                </a:solidFill>
              </a:rPr>
              <a:t>（五）架线工程</a:t>
            </a:r>
            <a:endParaRPr lang="en-US" altLang="zh-CN" sz="2000" b="1">
              <a:solidFill>
                <a:srgbClr val="7030A0"/>
              </a:solidFill>
            </a:endParaRPr>
          </a:p>
          <a:p>
            <a:pPr>
              <a:lnSpc>
                <a:spcPts val="2800"/>
              </a:lnSpc>
              <a:buFontTx/>
              <a:buNone/>
            </a:pPr>
            <a:r>
              <a:rPr lang="en-US" altLang="zh-CN" sz="1800" b="1"/>
              <a:t>4</a:t>
            </a:r>
            <a:r>
              <a:rPr lang="zh-CN" altLang="en-US" sz="1800" b="1"/>
              <a:t>、工作内容及工程量计算规则</a:t>
            </a:r>
            <a:endParaRPr lang="en-US" altLang="zh-CN" sz="1800" b="1"/>
          </a:p>
          <a:p>
            <a:pPr>
              <a:lnSpc>
                <a:spcPts val="2600"/>
              </a:lnSpc>
              <a:buFontTx/>
              <a:buNone/>
            </a:pPr>
            <a:r>
              <a:rPr lang="zh-CN" altLang="en-US" sz="1800"/>
              <a:t>      </a:t>
            </a:r>
            <a:r>
              <a:rPr lang="zh-CN" altLang="en-US" sz="1800" b="1"/>
              <a:t>（</a:t>
            </a:r>
            <a:r>
              <a:rPr lang="en-US" altLang="zh-CN" sz="1800" b="1"/>
              <a:t>1</a:t>
            </a:r>
            <a:r>
              <a:rPr lang="zh-CN" altLang="en-US" sz="1800" b="1"/>
              <a:t>）</a:t>
            </a:r>
            <a:r>
              <a:rPr lang="en-US" altLang="zh-CN" sz="1800" b="1"/>
              <a:t>10kV </a:t>
            </a:r>
            <a:r>
              <a:rPr lang="zh-CN" altLang="en-US" sz="1800" b="1"/>
              <a:t>及以下导线架设</a:t>
            </a:r>
          </a:p>
          <a:p>
            <a:pPr>
              <a:lnSpc>
                <a:spcPts val="2600"/>
              </a:lnSpc>
              <a:buFont typeface="Wingdings" panose="05000000000000000000" pitchFamily="2" charset="2"/>
              <a:buChar char="Ø"/>
            </a:pPr>
            <a:r>
              <a:rPr lang="zh-CN" altLang="en-US" sz="1800" b="1"/>
              <a:t>其他相关说明</a:t>
            </a:r>
            <a:endParaRPr lang="en-US" altLang="zh-CN" sz="1800" b="1"/>
          </a:p>
          <a:p>
            <a:r>
              <a:rPr lang="zh-CN" altLang="en-US" sz="1800" b="1"/>
              <a:t>钢绞线架设系指架空电缆承力线架设。</a:t>
            </a:r>
          </a:p>
          <a:p>
            <a:r>
              <a:rPr lang="zh-CN" altLang="en-US" sz="1800" b="1"/>
              <a:t>低压架空电缆和集束导线架设按线缆芯数及截面划分，定额是按铜芯考虑的，若为铝芯时，定额人工、机械乘以系数</a:t>
            </a:r>
            <a:r>
              <a:rPr lang="en-US" altLang="zh-CN" sz="1800" b="1"/>
              <a:t>0.9</a:t>
            </a:r>
            <a:r>
              <a:rPr lang="zh-CN" altLang="en-US" sz="1800" b="1"/>
              <a:t>。</a:t>
            </a:r>
          </a:p>
          <a:p>
            <a:r>
              <a:rPr lang="zh-CN" altLang="en-US" sz="1800" b="1"/>
              <a:t>进户线是指在供电线路从杆线或者分线箱接出到各户计量表箱前的一段线。沿墙敷设、地埋敷设套相关分册相应子目。</a:t>
            </a:r>
          </a:p>
          <a:p>
            <a:pPr eaLnBrk="1" hangingPunct="1">
              <a:lnSpc>
                <a:spcPct val="130000"/>
              </a:lnSpc>
              <a:buFontTx/>
              <a:buNone/>
            </a:pPr>
            <a:endParaRPr lang="zh-CN" altLang="en-US" sz="1800"/>
          </a:p>
          <a:p>
            <a:pPr eaLnBrk="1" hangingPunct="1">
              <a:lnSpc>
                <a:spcPct val="130000"/>
              </a:lnSpc>
              <a:buFontTx/>
              <a:buNone/>
            </a:pPr>
            <a:endParaRPr lang="zh-CN" altLang="en-US" sz="1800"/>
          </a:p>
          <a:p>
            <a:pPr eaLnBrk="1" hangingPunct="1">
              <a:lnSpc>
                <a:spcPct val="130000"/>
              </a:lnSpc>
              <a:buFontTx/>
              <a:buNone/>
            </a:pPr>
            <a:endParaRPr lang="zh-CN" altLang="en-US" sz="180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EAC785F8-DA20-420C-A759-07A1C2FDA2A8}"/>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12643" name="Rectangle 3">
            <a:extLst>
              <a:ext uri="{FF2B5EF4-FFF2-40B4-BE49-F238E27FC236}">
                <a16:creationId xmlns:a16="http://schemas.microsoft.com/office/drawing/2014/main" id="{67FFBAE5-9C68-4EFF-B244-B7E3997EE753}"/>
              </a:ext>
            </a:extLst>
          </p:cNvPr>
          <p:cNvSpPr>
            <a:spLocks noGrp="1" noChangeArrowheads="1"/>
          </p:cNvSpPr>
          <p:nvPr>
            <p:ph type="body" idx="4294967295"/>
          </p:nvPr>
        </p:nvSpPr>
        <p:spPr>
          <a:xfrm>
            <a:off x="1857375" y="1125538"/>
            <a:ext cx="7286625" cy="5400675"/>
          </a:xfrm>
        </p:spPr>
        <p:txBody>
          <a:bodyPr/>
          <a:lstStyle/>
          <a:p>
            <a:pPr eaLnBrk="1" hangingPunct="1">
              <a:lnSpc>
                <a:spcPct val="130000"/>
              </a:lnSpc>
              <a:buFontTx/>
              <a:buNone/>
            </a:pPr>
            <a:r>
              <a:rPr lang="zh-CN" altLang="en-US" sz="2000" b="1"/>
              <a:t> </a:t>
            </a:r>
            <a:r>
              <a:rPr lang="zh-CN" altLang="en-US" sz="2000" b="1">
                <a:solidFill>
                  <a:srgbClr val="7030A0"/>
                </a:solidFill>
              </a:rPr>
              <a:t>（五）架线工程</a:t>
            </a:r>
            <a:endParaRPr lang="en-US" altLang="zh-CN" sz="2000" b="1">
              <a:solidFill>
                <a:srgbClr val="7030A0"/>
              </a:solidFill>
            </a:endParaRPr>
          </a:p>
          <a:p>
            <a:pPr>
              <a:lnSpc>
                <a:spcPts val="2800"/>
              </a:lnSpc>
              <a:buFontTx/>
              <a:buNone/>
            </a:pPr>
            <a:r>
              <a:rPr lang="en-US" altLang="zh-CN" sz="1800" b="1"/>
              <a:t>4</a:t>
            </a:r>
            <a:r>
              <a:rPr lang="zh-CN" altLang="en-US" sz="1800" b="1"/>
              <a:t>、工作内容及工程量计算规则</a:t>
            </a:r>
            <a:endParaRPr lang="en-US" altLang="zh-CN" sz="1800" b="1"/>
          </a:p>
          <a:p>
            <a:pPr>
              <a:lnSpc>
                <a:spcPts val="2600"/>
              </a:lnSpc>
              <a:buFontTx/>
              <a:buNone/>
            </a:pPr>
            <a:r>
              <a:rPr lang="zh-CN" altLang="en-US" sz="1800"/>
              <a:t>       </a:t>
            </a:r>
            <a:r>
              <a:rPr lang="zh-CN" altLang="en-US" sz="1800" b="1"/>
              <a:t>（</a:t>
            </a:r>
            <a:r>
              <a:rPr lang="en-US" altLang="zh-CN" sz="1800" b="1"/>
              <a:t>2</a:t>
            </a:r>
            <a:r>
              <a:rPr lang="zh-CN" altLang="en-US" sz="1800" b="1"/>
              <a:t>）</a:t>
            </a:r>
            <a:r>
              <a:rPr lang="en-US" altLang="zh-CN" sz="1800" b="1"/>
              <a:t> 35kV</a:t>
            </a:r>
            <a:r>
              <a:rPr lang="zh-CN" altLang="en-US" sz="1800" b="1"/>
              <a:t>及以上导线、避雷线架设</a:t>
            </a:r>
          </a:p>
          <a:p>
            <a:pPr algn="just">
              <a:lnSpc>
                <a:spcPts val="2600"/>
              </a:lnSpc>
              <a:buFontTx/>
              <a:buNone/>
            </a:pPr>
            <a:r>
              <a:rPr lang="en-US" altLang="zh-CN" sz="1800" b="1"/>
              <a:t>      </a:t>
            </a:r>
            <a:r>
              <a:rPr lang="zh-CN" altLang="en-US" sz="1800" b="1"/>
              <a:t>导线、避雷线架设定额分一般架设和张力架设两种架设方式。</a:t>
            </a:r>
          </a:p>
          <a:p>
            <a:pPr>
              <a:lnSpc>
                <a:spcPts val="2600"/>
              </a:lnSpc>
              <a:buFontTx/>
              <a:buNone/>
            </a:pPr>
            <a:r>
              <a:rPr lang="en-US" altLang="zh-CN" sz="1800" b="1"/>
              <a:t>         A</a:t>
            </a:r>
            <a:r>
              <a:rPr lang="zh-CN" altLang="en-US" sz="1800" b="1"/>
              <a:t>、一般架线</a:t>
            </a:r>
            <a:r>
              <a:rPr lang="en-US" altLang="zh-CN" sz="1800" b="1"/>
              <a:t> </a:t>
            </a:r>
            <a:endParaRPr lang="zh-CN" altLang="en-US" sz="1800" b="1"/>
          </a:p>
          <a:p>
            <a:pPr>
              <a:lnSpc>
                <a:spcPts val="2600"/>
              </a:lnSpc>
              <a:buFont typeface="Wingdings" panose="05000000000000000000" pitchFamily="2" charset="2"/>
              <a:buChar char="Ø"/>
            </a:pPr>
            <a:r>
              <a:rPr lang="zh-CN" altLang="en-US" sz="1800" b="1"/>
              <a:t>工作内容：</a:t>
            </a:r>
          </a:p>
          <a:p>
            <a:r>
              <a:rPr lang="en-US" altLang="zh-CN" sz="1800" b="1"/>
              <a:t> </a:t>
            </a:r>
            <a:r>
              <a:rPr lang="zh-CN" altLang="en-US" sz="1800" b="1"/>
              <a:t>放、紧线准备，人力或机械牵引放线，机械紧挂线，弧垂观测，信号联络，护线及杆塔监护，直线接头连接，</a:t>
            </a:r>
            <a:r>
              <a:rPr lang="zh-CN" altLang="en-US" sz="1800"/>
              <a:t>清理现场，</a:t>
            </a:r>
            <a:r>
              <a:rPr lang="zh-CN" altLang="en-US" sz="1800" b="1"/>
              <a:t>工器具转移等。其中避雷线包括耐张终端头制作、耐张串组合连接和挂线、除防振锤以外的附件安装。</a:t>
            </a:r>
            <a:endParaRPr lang="zh-CN" altLang="en-US" sz="1800"/>
          </a:p>
          <a:p>
            <a:pPr eaLnBrk="1" hangingPunct="1">
              <a:lnSpc>
                <a:spcPct val="130000"/>
              </a:lnSpc>
              <a:buFontTx/>
              <a:buNone/>
            </a:pPr>
            <a:endParaRPr lang="zh-CN" altLang="en-US" sz="1800"/>
          </a:p>
          <a:p>
            <a:pPr eaLnBrk="1" hangingPunct="1">
              <a:lnSpc>
                <a:spcPct val="130000"/>
              </a:lnSpc>
              <a:buFontTx/>
              <a:buNone/>
            </a:pPr>
            <a:endParaRPr lang="zh-CN" altLang="en-US" sz="180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B01EC840-4D4D-4E31-AD18-457011800838}"/>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13667" name="Rectangle 3">
            <a:extLst>
              <a:ext uri="{FF2B5EF4-FFF2-40B4-BE49-F238E27FC236}">
                <a16:creationId xmlns:a16="http://schemas.microsoft.com/office/drawing/2014/main" id="{A9E36BCE-8B4F-4915-8155-5BA8DDEA1D74}"/>
              </a:ext>
            </a:extLst>
          </p:cNvPr>
          <p:cNvSpPr>
            <a:spLocks noGrp="1" noChangeArrowheads="1"/>
          </p:cNvSpPr>
          <p:nvPr>
            <p:ph type="body" idx="4294967295"/>
          </p:nvPr>
        </p:nvSpPr>
        <p:spPr>
          <a:xfrm>
            <a:off x="1857375" y="1125538"/>
            <a:ext cx="7286625" cy="5400675"/>
          </a:xfrm>
        </p:spPr>
        <p:txBody>
          <a:bodyPr/>
          <a:lstStyle/>
          <a:p>
            <a:pPr eaLnBrk="1" hangingPunct="1">
              <a:lnSpc>
                <a:spcPct val="130000"/>
              </a:lnSpc>
              <a:buFontTx/>
              <a:buNone/>
            </a:pPr>
            <a:r>
              <a:rPr lang="zh-CN" altLang="en-US" sz="2000" b="1"/>
              <a:t> </a:t>
            </a:r>
            <a:r>
              <a:rPr lang="zh-CN" altLang="en-US" sz="2000" b="1">
                <a:solidFill>
                  <a:srgbClr val="7030A0"/>
                </a:solidFill>
              </a:rPr>
              <a:t>（五）架线工程</a:t>
            </a:r>
            <a:endParaRPr lang="en-US" altLang="zh-CN" sz="2000" b="1">
              <a:solidFill>
                <a:srgbClr val="7030A0"/>
              </a:solidFill>
            </a:endParaRPr>
          </a:p>
          <a:p>
            <a:pPr>
              <a:lnSpc>
                <a:spcPts val="2800"/>
              </a:lnSpc>
              <a:buFontTx/>
              <a:buNone/>
            </a:pPr>
            <a:r>
              <a:rPr lang="en-US" altLang="zh-CN" sz="1800" b="1"/>
              <a:t>4</a:t>
            </a:r>
            <a:r>
              <a:rPr lang="zh-CN" altLang="en-US" sz="1800" b="1"/>
              <a:t>、工作内容及工程量计算规则</a:t>
            </a:r>
            <a:endParaRPr lang="en-US" altLang="zh-CN" sz="1800" b="1"/>
          </a:p>
          <a:p>
            <a:pPr>
              <a:lnSpc>
                <a:spcPts val="2600"/>
              </a:lnSpc>
              <a:buFontTx/>
              <a:buNone/>
            </a:pPr>
            <a:r>
              <a:rPr lang="zh-CN" altLang="en-US" sz="1800"/>
              <a:t>       </a:t>
            </a:r>
            <a:r>
              <a:rPr lang="zh-CN" altLang="en-US" sz="1800" b="1"/>
              <a:t>（</a:t>
            </a:r>
            <a:r>
              <a:rPr lang="en-US" altLang="zh-CN" sz="1800" b="1"/>
              <a:t>2</a:t>
            </a:r>
            <a:r>
              <a:rPr lang="zh-CN" altLang="en-US" sz="1800" b="1"/>
              <a:t>）</a:t>
            </a:r>
            <a:r>
              <a:rPr lang="en-US" altLang="zh-CN" sz="1800" b="1"/>
              <a:t> 35kV</a:t>
            </a:r>
            <a:r>
              <a:rPr lang="zh-CN" altLang="en-US" sz="1800" b="1"/>
              <a:t>及以上导线、避雷线架设</a:t>
            </a:r>
          </a:p>
          <a:p>
            <a:pPr algn="just">
              <a:lnSpc>
                <a:spcPts val="2600"/>
              </a:lnSpc>
              <a:buFontTx/>
              <a:buNone/>
            </a:pPr>
            <a:r>
              <a:rPr lang="en-US" altLang="zh-CN" sz="1800" b="1"/>
              <a:t>         A</a:t>
            </a:r>
            <a:r>
              <a:rPr lang="zh-CN" altLang="en-US" sz="1800" b="1"/>
              <a:t>、一般架线</a:t>
            </a:r>
            <a:r>
              <a:rPr lang="en-US" altLang="zh-CN" sz="1800" b="1"/>
              <a:t> </a:t>
            </a:r>
            <a:endParaRPr lang="zh-CN" altLang="en-US" sz="1800" b="1"/>
          </a:p>
          <a:p>
            <a:pPr>
              <a:lnSpc>
                <a:spcPts val="2600"/>
              </a:lnSpc>
              <a:buFont typeface="Wingdings" panose="05000000000000000000" pitchFamily="2" charset="2"/>
              <a:buChar char="Ø"/>
            </a:pPr>
            <a:r>
              <a:rPr lang="en-US" altLang="zh-CN" sz="1800"/>
              <a:t>  </a:t>
            </a:r>
            <a:r>
              <a:rPr lang="zh-CN" altLang="en-US" sz="1800" b="1"/>
              <a:t>工程量计算规则</a:t>
            </a:r>
          </a:p>
          <a:p>
            <a:pPr>
              <a:lnSpc>
                <a:spcPts val="2600"/>
              </a:lnSpc>
              <a:buFontTx/>
              <a:buNone/>
            </a:pPr>
            <a:r>
              <a:rPr lang="en-US" altLang="zh-CN" sz="1800" b="1"/>
              <a:t>        1</a:t>
            </a:r>
            <a:r>
              <a:rPr lang="zh-CN" altLang="en-US" sz="1800" b="1"/>
              <a:t>）单根避雷线区分钢绞线和良导体（铝包钢绞线按良导体论），按不同截面套用子目，以单根避雷线的线路亘长“</a:t>
            </a:r>
            <a:r>
              <a:rPr lang="en-US" altLang="zh-CN" sz="1800" b="1"/>
              <a:t>km</a:t>
            </a:r>
            <a:r>
              <a:rPr lang="zh-CN" altLang="en-US" sz="1800" b="1"/>
              <a:t>”为计量单位计算。</a:t>
            </a:r>
          </a:p>
          <a:p>
            <a:pPr>
              <a:lnSpc>
                <a:spcPts val="2600"/>
              </a:lnSpc>
              <a:buFontTx/>
              <a:buNone/>
            </a:pPr>
            <a:r>
              <a:rPr lang="en-US" altLang="zh-CN" sz="1800" b="1"/>
              <a:t>        2</a:t>
            </a:r>
            <a:r>
              <a:rPr lang="zh-CN" altLang="en-US" sz="1800" b="1"/>
              <a:t>）导线架设区分不同导线截面及导线分裂数，以线路亘长“</a:t>
            </a:r>
            <a:r>
              <a:rPr lang="en-US" altLang="zh-CN" sz="1800" b="1"/>
              <a:t>km</a:t>
            </a:r>
            <a:r>
              <a:rPr lang="zh-CN" altLang="en-US" sz="1800" b="1"/>
              <a:t>／三相”为计量单位计算。</a:t>
            </a:r>
          </a:p>
          <a:p>
            <a:pPr>
              <a:lnSpc>
                <a:spcPts val="2600"/>
              </a:lnSpc>
              <a:buFont typeface="Wingdings" panose="05000000000000000000" pitchFamily="2" charset="2"/>
              <a:buChar char="Ø"/>
            </a:pPr>
            <a:r>
              <a:rPr lang="en-US" altLang="zh-CN" sz="1800" b="1"/>
              <a:t>  </a:t>
            </a:r>
            <a:r>
              <a:rPr lang="zh-CN" altLang="en-US" sz="1800" b="1"/>
              <a:t>装置性材料：导线、避雷线、绝缘子、金具。</a:t>
            </a:r>
          </a:p>
          <a:p>
            <a:pPr eaLnBrk="1" hangingPunct="1">
              <a:lnSpc>
                <a:spcPct val="130000"/>
              </a:lnSpc>
              <a:buFontTx/>
              <a:buNone/>
            </a:pPr>
            <a:endParaRPr lang="zh-CN" altLang="en-US" sz="1800"/>
          </a:p>
          <a:p>
            <a:pPr eaLnBrk="1" hangingPunct="1">
              <a:lnSpc>
                <a:spcPct val="130000"/>
              </a:lnSpc>
              <a:buFontTx/>
              <a:buNone/>
            </a:pPr>
            <a:endParaRPr lang="zh-CN" altLang="en-US" sz="1800"/>
          </a:p>
          <a:p>
            <a:pPr eaLnBrk="1" hangingPunct="1">
              <a:lnSpc>
                <a:spcPct val="130000"/>
              </a:lnSpc>
              <a:buFontTx/>
              <a:buNone/>
            </a:pPr>
            <a:endParaRPr lang="zh-CN" altLang="en-US" sz="180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B05158EA-D63D-48D5-AD3A-D5870714E7ED}"/>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14691" name="Rectangle 3">
            <a:extLst>
              <a:ext uri="{FF2B5EF4-FFF2-40B4-BE49-F238E27FC236}">
                <a16:creationId xmlns:a16="http://schemas.microsoft.com/office/drawing/2014/main" id="{8AEB040F-6261-4FFF-B2C9-349152395525}"/>
              </a:ext>
            </a:extLst>
          </p:cNvPr>
          <p:cNvSpPr>
            <a:spLocks noGrp="1" noChangeArrowheads="1"/>
          </p:cNvSpPr>
          <p:nvPr>
            <p:ph type="body" idx="4294967295"/>
          </p:nvPr>
        </p:nvSpPr>
        <p:spPr>
          <a:xfrm>
            <a:off x="1403350" y="1125538"/>
            <a:ext cx="7740650" cy="5400675"/>
          </a:xfrm>
        </p:spPr>
        <p:txBody>
          <a:bodyPr/>
          <a:lstStyle/>
          <a:p>
            <a:pPr eaLnBrk="1" hangingPunct="1">
              <a:lnSpc>
                <a:spcPct val="130000"/>
              </a:lnSpc>
              <a:buFontTx/>
              <a:buNone/>
            </a:pPr>
            <a:r>
              <a:rPr lang="zh-CN" altLang="en-US" sz="2000" b="1"/>
              <a:t> </a:t>
            </a:r>
            <a:r>
              <a:rPr lang="zh-CN" altLang="en-US" sz="2000" b="1">
                <a:solidFill>
                  <a:srgbClr val="7030A0"/>
                </a:solidFill>
              </a:rPr>
              <a:t>（五）架线工程</a:t>
            </a:r>
            <a:endParaRPr lang="en-US" altLang="zh-CN" sz="2000" b="1">
              <a:solidFill>
                <a:srgbClr val="7030A0"/>
              </a:solidFill>
            </a:endParaRPr>
          </a:p>
          <a:p>
            <a:pPr>
              <a:lnSpc>
                <a:spcPts val="2800"/>
              </a:lnSpc>
              <a:buFontTx/>
              <a:buNone/>
            </a:pPr>
            <a:r>
              <a:rPr lang="en-US" altLang="zh-CN" sz="1800" b="1"/>
              <a:t>4</a:t>
            </a:r>
            <a:r>
              <a:rPr lang="zh-CN" altLang="en-US" sz="1800" b="1"/>
              <a:t>、工作内容及工程量计算规则</a:t>
            </a:r>
            <a:endParaRPr lang="en-US" altLang="zh-CN" sz="1800" b="1"/>
          </a:p>
          <a:p>
            <a:pPr>
              <a:lnSpc>
                <a:spcPts val="2600"/>
              </a:lnSpc>
              <a:buFontTx/>
              <a:buNone/>
            </a:pPr>
            <a:r>
              <a:rPr lang="zh-CN" altLang="en-US" sz="1800"/>
              <a:t>       </a:t>
            </a:r>
            <a:r>
              <a:rPr lang="zh-CN" altLang="en-US" sz="1800" b="1"/>
              <a:t>（</a:t>
            </a:r>
            <a:r>
              <a:rPr lang="en-US" altLang="zh-CN" sz="1800" b="1"/>
              <a:t>2</a:t>
            </a:r>
            <a:r>
              <a:rPr lang="zh-CN" altLang="en-US" sz="1800" b="1"/>
              <a:t>）</a:t>
            </a:r>
            <a:r>
              <a:rPr lang="en-US" altLang="zh-CN" sz="1800" b="1"/>
              <a:t> 35kV</a:t>
            </a:r>
            <a:r>
              <a:rPr lang="zh-CN" altLang="en-US" sz="1800" b="1"/>
              <a:t>及以上导线、避雷线架设</a:t>
            </a:r>
          </a:p>
          <a:p>
            <a:pPr algn="just">
              <a:lnSpc>
                <a:spcPts val="2600"/>
              </a:lnSpc>
              <a:buFontTx/>
              <a:buNone/>
            </a:pPr>
            <a:r>
              <a:rPr lang="en-US" altLang="zh-CN" sz="1800" b="1"/>
              <a:t>         B</a:t>
            </a:r>
            <a:r>
              <a:rPr lang="zh-CN" altLang="en-US" sz="1800" b="1"/>
              <a:t>、张力架设</a:t>
            </a:r>
          </a:p>
          <a:p>
            <a:pPr>
              <a:lnSpc>
                <a:spcPts val="2600"/>
              </a:lnSpc>
              <a:buFontTx/>
              <a:buNone/>
            </a:pPr>
            <a:r>
              <a:rPr lang="en-US" altLang="zh-CN" sz="1800" b="1"/>
              <a:t>         B.1 </a:t>
            </a:r>
            <a:r>
              <a:rPr lang="zh-CN" altLang="en-US" sz="1800" b="1"/>
              <a:t>牵、张场场地建设</a:t>
            </a:r>
          </a:p>
          <a:p>
            <a:pPr>
              <a:lnSpc>
                <a:spcPts val="2600"/>
              </a:lnSpc>
              <a:buFont typeface="Wingdings" panose="05000000000000000000" pitchFamily="2" charset="2"/>
              <a:buChar char="Ø"/>
            </a:pPr>
            <a:r>
              <a:rPr lang="en-US" altLang="zh-CN" sz="1800" b="1"/>
              <a:t> </a:t>
            </a:r>
            <a:r>
              <a:rPr lang="zh-CN" altLang="en-US" sz="1800" b="1"/>
              <a:t>工作内容：</a:t>
            </a:r>
            <a:endParaRPr lang="en-US" altLang="zh-CN" sz="1800" b="1"/>
          </a:p>
          <a:p>
            <a:pPr>
              <a:lnSpc>
                <a:spcPts val="2600"/>
              </a:lnSpc>
              <a:buFontTx/>
              <a:buNone/>
            </a:pPr>
            <a:r>
              <a:rPr lang="en-US" altLang="zh-CN" sz="1800" b="1"/>
              <a:t>      </a:t>
            </a:r>
            <a:r>
              <a:rPr lang="zh-CN" altLang="en-US" sz="1800" b="1"/>
              <a:t>牵、张场场地人工平整和场内钢板、道木的铺设，材料及工器具转移。</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a:t>
            </a:r>
            <a:r>
              <a:rPr lang="zh-CN" altLang="en-US" sz="1800" b="1"/>
              <a:t>区分导线分裂数</a:t>
            </a:r>
            <a:r>
              <a:rPr lang="en-US" altLang="zh-CN" sz="1800" b="1"/>
              <a:t>(OPGW</a:t>
            </a:r>
            <a:r>
              <a:rPr lang="zh-CN" altLang="en-US" sz="1800" b="1"/>
              <a:t>按单导线论</a:t>
            </a:r>
            <a:r>
              <a:rPr lang="en-US" altLang="zh-CN" sz="1800" b="1"/>
              <a:t>)</a:t>
            </a:r>
            <a:r>
              <a:rPr lang="zh-CN" altLang="en-US" sz="1800" b="1"/>
              <a:t>，以建设场地“处”为计量单位计算。其中牵张场地数量按施工设计大纲要求计算，如没有规定，一般情况平均按：导、地线</a:t>
            </a:r>
            <a:r>
              <a:rPr lang="en-US" altLang="zh-CN" sz="1800" b="1"/>
              <a:t>6</a:t>
            </a:r>
            <a:r>
              <a:rPr lang="zh-CN" altLang="en-US" sz="1800" b="1"/>
              <a:t>公里一处、</a:t>
            </a:r>
            <a:r>
              <a:rPr lang="en-US" altLang="zh-CN" sz="1800" b="1"/>
              <a:t>OPGW</a:t>
            </a:r>
            <a:r>
              <a:rPr lang="zh-CN" altLang="en-US" sz="1800" b="1"/>
              <a:t>按</a:t>
            </a:r>
            <a:r>
              <a:rPr lang="en-US" altLang="zh-CN" sz="1800" b="1"/>
              <a:t>4</a:t>
            </a:r>
            <a:r>
              <a:rPr lang="zh-CN" altLang="en-US" sz="1800" b="1"/>
              <a:t>公里一处计算。</a:t>
            </a:r>
          </a:p>
          <a:p>
            <a:pPr>
              <a:lnSpc>
                <a:spcPts val="2600"/>
              </a:lnSpc>
              <a:buFont typeface="Wingdings" panose="05000000000000000000" pitchFamily="2" charset="2"/>
              <a:buChar char="Ø"/>
            </a:pPr>
            <a:endParaRPr lang="zh-CN" altLang="en-US" sz="1800"/>
          </a:p>
          <a:p>
            <a:pPr eaLnBrk="1" hangingPunct="1">
              <a:lnSpc>
                <a:spcPct val="130000"/>
              </a:lnSpc>
              <a:buFontTx/>
              <a:buNone/>
            </a:pPr>
            <a:endParaRPr lang="zh-CN" altLang="en-US" sz="1800"/>
          </a:p>
          <a:p>
            <a:pPr eaLnBrk="1" hangingPunct="1">
              <a:lnSpc>
                <a:spcPct val="130000"/>
              </a:lnSpc>
              <a:buFontTx/>
              <a:buNone/>
            </a:pPr>
            <a:endParaRPr lang="zh-CN" altLang="en-US" sz="180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B9E45C82-A1A1-49D1-9D5D-3BB941CD196A}"/>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15715" name="Rectangle 3">
            <a:extLst>
              <a:ext uri="{FF2B5EF4-FFF2-40B4-BE49-F238E27FC236}">
                <a16:creationId xmlns:a16="http://schemas.microsoft.com/office/drawing/2014/main" id="{1BC66129-4658-4D94-8B11-1A54C9D6DF8C}"/>
              </a:ext>
            </a:extLst>
          </p:cNvPr>
          <p:cNvSpPr>
            <a:spLocks noGrp="1" noChangeArrowheads="1"/>
          </p:cNvSpPr>
          <p:nvPr>
            <p:ph type="body" idx="4294967295"/>
          </p:nvPr>
        </p:nvSpPr>
        <p:spPr>
          <a:xfrm>
            <a:off x="1857375" y="1125538"/>
            <a:ext cx="7286625" cy="5400675"/>
          </a:xfrm>
        </p:spPr>
        <p:txBody>
          <a:bodyPr/>
          <a:lstStyle/>
          <a:p>
            <a:pPr eaLnBrk="1" hangingPunct="1">
              <a:lnSpc>
                <a:spcPct val="130000"/>
              </a:lnSpc>
              <a:buFontTx/>
              <a:buNone/>
            </a:pPr>
            <a:r>
              <a:rPr lang="zh-CN" altLang="en-US" sz="2000" b="1"/>
              <a:t> </a:t>
            </a:r>
            <a:r>
              <a:rPr lang="zh-CN" altLang="en-US" sz="2000" b="1">
                <a:solidFill>
                  <a:srgbClr val="7030A0"/>
                </a:solidFill>
              </a:rPr>
              <a:t>（五）架线工程</a:t>
            </a:r>
            <a:endParaRPr lang="en-US" altLang="zh-CN" sz="2000" b="1">
              <a:solidFill>
                <a:srgbClr val="7030A0"/>
              </a:solidFill>
            </a:endParaRPr>
          </a:p>
          <a:p>
            <a:pPr>
              <a:lnSpc>
                <a:spcPts val="2800"/>
              </a:lnSpc>
              <a:buFontTx/>
              <a:buNone/>
            </a:pPr>
            <a:r>
              <a:rPr lang="en-US" altLang="zh-CN" sz="1800" b="1"/>
              <a:t>4</a:t>
            </a:r>
            <a:r>
              <a:rPr lang="zh-CN" altLang="en-US" sz="1800" b="1"/>
              <a:t>、工作内容及工程量计算规则</a:t>
            </a:r>
            <a:endParaRPr lang="en-US" altLang="zh-CN" sz="1800" b="1"/>
          </a:p>
          <a:p>
            <a:pPr>
              <a:lnSpc>
                <a:spcPts val="2600"/>
              </a:lnSpc>
              <a:buFontTx/>
              <a:buNone/>
            </a:pPr>
            <a:r>
              <a:rPr lang="zh-CN" altLang="en-US" sz="1800"/>
              <a:t>       </a:t>
            </a:r>
            <a:r>
              <a:rPr lang="zh-CN" altLang="en-US" sz="1800" b="1"/>
              <a:t>（</a:t>
            </a:r>
            <a:r>
              <a:rPr lang="en-US" altLang="zh-CN" sz="1800" b="1"/>
              <a:t>2</a:t>
            </a:r>
            <a:r>
              <a:rPr lang="zh-CN" altLang="en-US" sz="1800" b="1"/>
              <a:t>）</a:t>
            </a:r>
            <a:r>
              <a:rPr lang="en-US" altLang="zh-CN" sz="1800" b="1"/>
              <a:t> 35kV</a:t>
            </a:r>
            <a:r>
              <a:rPr lang="zh-CN" altLang="en-US" sz="1800" b="1"/>
              <a:t>及以上导线、避雷线架设</a:t>
            </a:r>
          </a:p>
          <a:p>
            <a:pPr algn="just">
              <a:lnSpc>
                <a:spcPts val="2600"/>
              </a:lnSpc>
              <a:buFontTx/>
              <a:buNone/>
            </a:pPr>
            <a:r>
              <a:rPr lang="en-US" altLang="zh-CN" sz="1800" b="1"/>
              <a:t>         B</a:t>
            </a:r>
            <a:r>
              <a:rPr lang="zh-CN" altLang="en-US" sz="1800" b="1"/>
              <a:t>、张力架设</a:t>
            </a:r>
          </a:p>
          <a:p>
            <a:pPr>
              <a:lnSpc>
                <a:spcPts val="2600"/>
              </a:lnSpc>
              <a:buFontTx/>
              <a:buNone/>
            </a:pPr>
            <a:r>
              <a:rPr lang="en-US" altLang="zh-CN" sz="1800" b="1"/>
              <a:t>         B.2 </a:t>
            </a:r>
            <a:r>
              <a:rPr lang="zh-CN" altLang="en-US" sz="1800" b="1"/>
              <a:t>引绳展放</a:t>
            </a:r>
          </a:p>
          <a:p>
            <a:pPr>
              <a:lnSpc>
                <a:spcPts val="2600"/>
              </a:lnSpc>
              <a:buFont typeface="Wingdings" panose="05000000000000000000" pitchFamily="2" charset="2"/>
              <a:buChar char="Ø"/>
            </a:pPr>
            <a:r>
              <a:rPr lang="en-US" altLang="zh-CN" sz="1800" b="1"/>
              <a:t>  </a:t>
            </a:r>
            <a:r>
              <a:rPr lang="zh-CN" altLang="en-US" sz="1800" b="1"/>
              <a:t>工作内容：</a:t>
            </a:r>
          </a:p>
          <a:p>
            <a:pPr>
              <a:lnSpc>
                <a:spcPts val="2600"/>
              </a:lnSpc>
              <a:buFontTx/>
              <a:buNone/>
            </a:pPr>
            <a:r>
              <a:rPr lang="en-US" altLang="zh-CN" sz="1800" b="1"/>
              <a:t>        </a:t>
            </a:r>
            <a:r>
              <a:rPr lang="zh-CN" altLang="en-US" sz="1800" b="1"/>
              <a:t>引绳展放准备，人工展放；飞行器展放细引绳，工器具移运。</a:t>
            </a:r>
            <a:r>
              <a:rPr lang="en-US" altLang="zh-CN" sz="1800" b="1"/>
              <a:t> </a:t>
            </a:r>
            <a:endParaRPr lang="zh-CN" altLang="en-US" sz="1800" b="1"/>
          </a:p>
          <a:p>
            <a:pPr>
              <a:lnSpc>
                <a:spcPts val="2600"/>
              </a:lnSpc>
              <a:buFont typeface="Wingdings" panose="05000000000000000000" pitchFamily="2" charset="2"/>
              <a:buChar char="Ø"/>
            </a:pPr>
            <a:r>
              <a:rPr lang="en-US" altLang="zh-CN" sz="1800" b="1"/>
              <a:t> </a:t>
            </a:r>
            <a:r>
              <a:rPr lang="zh-CN" altLang="en-US" sz="1800" b="1"/>
              <a:t>工程量计算规则：</a:t>
            </a:r>
          </a:p>
          <a:p>
            <a:pPr>
              <a:lnSpc>
                <a:spcPts val="2600"/>
              </a:lnSpc>
              <a:buFontTx/>
              <a:buNone/>
            </a:pPr>
            <a:r>
              <a:rPr lang="en-US" altLang="zh-CN" sz="1800" b="1"/>
              <a:t>     1</a:t>
            </a:r>
            <a:r>
              <a:rPr lang="zh-CN" altLang="en-US" sz="1800" b="1"/>
              <a:t>）仅适用于导线张力架设，分人工展放与飞行器展放两种，使用时应根据施工图设计要求和相关的施工技术规程规范、批准的施工组织设计选取套用（飞行器展放的细引绳仅指展放的第一根引绳）。以线路亘长“</a:t>
            </a:r>
            <a:r>
              <a:rPr lang="en-US" altLang="zh-CN" sz="1800" b="1"/>
              <a:t>km</a:t>
            </a:r>
            <a:r>
              <a:rPr lang="zh-CN" altLang="en-US" sz="1800" b="1"/>
              <a:t>”为计量单位计算。</a:t>
            </a:r>
          </a:p>
          <a:p>
            <a:pPr>
              <a:lnSpc>
                <a:spcPts val="2600"/>
              </a:lnSpc>
              <a:buFontTx/>
              <a:buNone/>
            </a:pPr>
            <a:r>
              <a:rPr lang="en-US" altLang="zh-CN" sz="1800" b="1"/>
              <a:t>     2</a:t>
            </a:r>
            <a:r>
              <a:rPr lang="zh-CN" altLang="en-US" sz="1800" b="1"/>
              <a:t>）定额不包括飞行器的租赁费。</a:t>
            </a:r>
          </a:p>
          <a:p>
            <a:pPr>
              <a:lnSpc>
                <a:spcPts val="2600"/>
              </a:lnSpc>
              <a:buFontTx/>
              <a:buNone/>
            </a:pPr>
            <a:endParaRPr lang="zh-CN" altLang="en-US" sz="1800"/>
          </a:p>
          <a:p>
            <a:pPr eaLnBrk="1" hangingPunct="1">
              <a:lnSpc>
                <a:spcPct val="130000"/>
              </a:lnSpc>
              <a:buFontTx/>
              <a:buNone/>
            </a:pPr>
            <a:endParaRPr lang="zh-CN" altLang="en-US" sz="1800"/>
          </a:p>
          <a:p>
            <a:pPr eaLnBrk="1" hangingPunct="1">
              <a:lnSpc>
                <a:spcPct val="130000"/>
              </a:lnSpc>
              <a:buFontTx/>
              <a:buNone/>
            </a:pPr>
            <a:endParaRPr lang="zh-CN" altLang="en-US" sz="180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1A6AD3AC-E0BE-47AC-956D-2D835F199785}"/>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16739" name="Rectangle 3">
            <a:extLst>
              <a:ext uri="{FF2B5EF4-FFF2-40B4-BE49-F238E27FC236}">
                <a16:creationId xmlns:a16="http://schemas.microsoft.com/office/drawing/2014/main" id="{75591044-9C42-4488-BFC8-7E8EFFD7F353}"/>
              </a:ext>
            </a:extLst>
          </p:cNvPr>
          <p:cNvSpPr>
            <a:spLocks noGrp="1" noChangeArrowheads="1"/>
          </p:cNvSpPr>
          <p:nvPr>
            <p:ph type="body" idx="4294967295"/>
          </p:nvPr>
        </p:nvSpPr>
        <p:spPr>
          <a:xfrm>
            <a:off x="1857375" y="1125538"/>
            <a:ext cx="7286625" cy="5400675"/>
          </a:xfrm>
        </p:spPr>
        <p:txBody>
          <a:bodyPr/>
          <a:lstStyle/>
          <a:p>
            <a:pPr eaLnBrk="1" hangingPunct="1">
              <a:lnSpc>
                <a:spcPct val="130000"/>
              </a:lnSpc>
              <a:buFontTx/>
              <a:buNone/>
            </a:pPr>
            <a:r>
              <a:rPr lang="zh-CN" altLang="en-US" sz="2000" b="1"/>
              <a:t> </a:t>
            </a:r>
            <a:r>
              <a:rPr lang="zh-CN" altLang="en-US" sz="2000" b="1">
                <a:solidFill>
                  <a:srgbClr val="7030A0"/>
                </a:solidFill>
              </a:rPr>
              <a:t>（五）架线工程</a:t>
            </a:r>
            <a:endParaRPr lang="en-US" altLang="zh-CN" sz="2000" b="1">
              <a:solidFill>
                <a:srgbClr val="7030A0"/>
              </a:solidFill>
            </a:endParaRPr>
          </a:p>
          <a:p>
            <a:pPr>
              <a:lnSpc>
                <a:spcPts val="2800"/>
              </a:lnSpc>
              <a:buFontTx/>
              <a:buNone/>
            </a:pPr>
            <a:r>
              <a:rPr lang="en-US" altLang="zh-CN" sz="1800" b="1"/>
              <a:t>4</a:t>
            </a:r>
            <a:r>
              <a:rPr lang="zh-CN" altLang="en-US" sz="1800" b="1"/>
              <a:t>、工作内容及工程量计算规则</a:t>
            </a:r>
            <a:endParaRPr lang="en-US" altLang="zh-CN" sz="1800" b="1"/>
          </a:p>
          <a:p>
            <a:pPr>
              <a:lnSpc>
                <a:spcPts val="2600"/>
              </a:lnSpc>
              <a:buFontTx/>
              <a:buNone/>
            </a:pPr>
            <a:r>
              <a:rPr lang="zh-CN" altLang="en-US" sz="1800"/>
              <a:t>       </a:t>
            </a:r>
            <a:r>
              <a:rPr lang="zh-CN" altLang="en-US" sz="1800" b="1"/>
              <a:t>（</a:t>
            </a:r>
            <a:r>
              <a:rPr lang="en-US" altLang="zh-CN" sz="1800" b="1"/>
              <a:t>2</a:t>
            </a:r>
            <a:r>
              <a:rPr lang="zh-CN" altLang="en-US" sz="1800" b="1"/>
              <a:t>）</a:t>
            </a:r>
            <a:r>
              <a:rPr lang="en-US" altLang="zh-CN" sz="1800" b="1"/>
              <a:t> 35kV</a:t>
            </a:r>
            <a:r>
              <a:rPr lang="zh-CN" altLang="en-US" sz="1800" b="1"/>
              <a:t>及以上导线、避雷线架设</a:t>
            </a:r>
          </a:p>
          <a:p>
            <a:pPr algn="just">
              <a:lnSpc>
                <a:spcPts val="2600"/>
              </a:lnSpc>
              <a:buFontTx/>
              <a:buNone/>
            </a:pPr>
            <a:r>
              <a:rPr lang="en-US" altLang="zh-CN" sz="1800" b="1"/>
              <a:t>         B</a:t>
            </a:r>
            <a:r>
              <a:rPr lang="zh-CN" altLang="en-US" sz="1800" b="1"/>
              <a:t>、张力架设</a:t>
            </a:r>
          </a:p>
          <a:p>
            <a:pPr>
              <a:lnSpc>
                <a:spcPts val="2600"/>
              </a:lnSpc>
              <a:buFontTx/>
              <a:buNone/>
            </a:pPr>
            <a:r>
              <a:rPr lang="en-US" altLang="zh-CN" sz="1800" b="1"/>
              <a:t>         B.3 </a:t>
            </a:r>
            <a:r>
              <a:rPr lang="zh-CN" altLang="en-US" sz="1800" b="1"/>
              <a:t>张力放、紧线</a:t>
            </a:r>
          </a:p>
          <a:p>
            <a:pPr>
              <a:lnSpc>
                <a:spcPts val="2600"/>
              </a:lnSpc>
              <a:buFont typeface="Wingdings" panose="05000000000000000000" pitchFamily="2" charset="2"/>
              <a:buChar char="Ø"/>
            </a:pPr>
            <a:r>
              <a:rPr lang="en-US" altLang="zh-CN" sz="1800" b="1"/>
              <a:t>  </a:t>
            </a:r>
            <a:r>
              <a:rPr lang="zh-CN" altLang="en-US" sz="1800" b="1"/>
              <a:t>工作内容：</a:t>
            </a:r>
          </a:p>
          <a:p>
            <a:r>
              <a:rPr lang="en-US" altLang="zh-CN" sz="1800" b="1"/>
              <a:t> </a:t>
            </a:r>
            <a:r>
              <a:rPr lang="zh-CN" altLang="en-US" sz="1800" b="1"/>
              <a:t>机械展放导引绳，牵引绳的展放，导线、避雷线、</a:t>
            </a:r>
            <a:r>
              <a:rPr lang="en-US" altLang="zh-CN" sz="1800" b="1"/>
              <a:t>OPGW</a:t>
            </a:r>
            <a:r>
              <a:rPr lang="zh-CN" altLang="en-US" sz="1800" b="1"/>
              <a:t>的放、紧线准备及放、紧线，护线及锚线，弧垂观测、信号联络，杆塔监护，直线接头连接、清理现场、工器具转移，其中</a:t>
            </a:r>
            <a:r>
              <a:rPr lang="en-US" altLang="zh-CN" sz="1800" b="1"/>
              <a:t>OPGW</a:t>
            </a:r>
            <a:r>
              <a:rPr lang="zh-CN" altLang="en-US" sz="1800" b="1"/>
              <a:t>和避雷线包括耐张终端头制作、耐张串组合连接和挂线、附件安装（不含防振锤）。包括了牵张设备在施工过程中的装、拆和转移的消耗量。</a:t>
            </a:r>
          </a:p>
          <a:p>
            <a:pPr>
              <a:lnSpc>
                <a:spcPts val="2600"/>
              </a:lnSpc>
              <a:buFont typeface="Wingdings" panose="05000000000000000000" pitchFamily="2" charset="2"/>
              <a:buChar char="Ø"/>
            </a:pPr>
            <a:r>
              <a:rPr lang="en-US" altLang="zh-CN" sz="1800" b="1"/>
              <a:t>  </a:t>
            </a:r>
            <a:r>
              <a:rPr lang="zh-CN" altLang="en-US" sz="1800" b="1"/>
              <a:t>工程量计算规则</a:t>
            </a:r>
          </a:p>
          <a:p>
            <a:pPr>
              <a:lnSpc>
                <a:spcPts val="2600"/>
              </a:lnSpc>
              <a:buFontTx/>
              <a:buNone/>
            </a:pPr>
            <a:r>
              <a:rPr lang="en-US" altLang="zh-CN" sz="1800" b="1"/>
              <a:t>       1</a:t>
            </a:r>
            <a:r>
              <a:rPr lang="zh-CN" altLang="en-US" sz="1800" b="1"/>
              <a:t>）</a:t>
            </a:r>
            <a:r>
              <a:rPr lang="en-US" altLang="zh-CN" sz="1800" b="1"/>
              <a:t>OPGW</a:t>
            </a:r>
            <a:r>
              <a:rPr lang="zh-CN" altLang="en-US" sz="1800" b="1"/>
              <a:t>不分型号规格，以架设单根</a:t>
            </a:r>
            <a:r>
              <a:rPr lang="en-US" altLang="zh-CN" sz="1800" b="1"/>
              <a:t>OPGW</a:t>
            </a:r>
            <a:r>
              <a:rPr lang="zh-CN" altLang="en-US" sz="1800" b="1"/>
              <a:t>的线路亘长“</a:t>
            </a:r>
            <a:r>
              <a:rPr lang="en-US" altLang="zh-CN" sz="1800" b="1"/>
              <a:t>km</a:t>
            </a:r>
            <a:r>
              <a:rPr lang="zh-CN" altLang="en-US" sz="1800" b="1"/>
              <a:t>”为计量单位计算，不包括接续杆塔上的预留量。若为两根</a:t>
            </a:r>
            <a:r>
              <a:rPr lang="en-US" altLang="zh-CN" sz="1800" b="1"/>
              <a:t>OPGW</a:t>
            </a:r>
            <a:r>
              <a:rPr lang="zh-CN" altLang="en-US" sz="1800" b="1"/>
              <a:t>同塔架设，套用</a:t>
            </a:r>
            <a:r>
              <a:rPr lang="en-US" altLang="zh-CN" sz="1800" b="1"/>
              <a:t>OPGW</a:t>
            </a:r>
            <a:r>
              <a:rPr lang="zh-CN" altLang="en-US" sz="1800" b="1"/>
              <a:t>数量×</a:t>
            </a:r>
            <a:r>
              <a:rPr lang="en-US" altLang="zh-CN" sz="1800" b="1"/>
              <a:t>2</a:t>
            </a:r>
            <a:r>
              <a:rPr lang="zh-CN" altLang="en-US" sz="1800" b="1"/>
              <a:t>。</a:t>
            </a:r>
          </a:p>
          <a:p>
            <a:pPr>
              <a:lnSpc>
                <a:spcPts val="2600"/>
              </a:lnSpc>
              <a:buFontTx/>
              <a:buNone/>
            </a:pPr>
            <a:r>
              <a:rPr lang="en-US" altLang="zh-CN" sz="1800" b="1"/>
              <a:t>        </a:t>
            </a:r>
            <a:endParaRPr lang="zh-CN" altLang="en-US" sz="180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A6FAFC16-3652-48C7-B416-0DE480E20962}"/>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17763" name="Rectangle 3">
            <a:extLst>
              <a:ext uri="{FF2B5EF4-FFF2-40B4-BE49-F238E27FC236}">
                <a16:creationId xmlns:a16="http://schemas.microsoft.com/office/drawing/2014/main" id="{D8F2FB0C-733A-494F-A1F2-8DF2023C29BE}"/>
              </a:ext>
            </a:extLst>
          </p:cNvPr>
          <p:cNvSpPr>
            <a:spLocks noGrp="1" noChangeArrowheads="1"/>
          </p:cNvSpPr>
          <p:nvPr>
            <p:ph type="body" idx="4294967295"/>
          </p:nvPr>
        </p:nvSpPr>
        <p:spPr>
          <a:xfrm>
            <a:off x="1857375" y="1125538"/>
            <a:ext cx="7286625" cy="5400675"/>
          </a:xfrm>
        </p:spPr>
        <p:txBody>
          <a:bodyPr/>
          <a:lstStyle/>
          <a:p>
            <a:pPr eaLnBrk="1" hangingPunct="1">
              <a:lnSpc>
                <a:spcPct val="130000"/>
              </a:lnSpc>
              <a:buFontTx/>
              <a:buNone/>
            </a:pPr>
            <a:r>
              <a:rPr lang="zh-CN" altLang="en-US" sz="2000" b="1"/>
              <a:t> </a:t>
            </a:r>
            <a:r>
              <a:rPr lang="zh-CN" altLang="en-US" sz="2000" b="1">
                <a:solidFill>
                  <a:srgbClr val="7030A0"/>
                </a:solidFill>
              </a:rPr>
              <a:t>（五）架线工程</a:t>
            </a:r>
            <a:endParaRPr lang="en-US" altLang="zh-CN" sz="2000" b="1">
              <a:solidFill>
                <a:srgbClr val="7030A0"/>
              </a:solidFill>
            </a:endParaRPr>
          </a:p>
          <a:p>
            <a:pPr>
              <a:lnSpc>
                <a:spcPts val="2800"/>
              </a:lnSpc>
              <a:buFontTx/>
              <a:buNone/>
            </a:pPr>
            <a:r>
              <a:rPr lang="en-US" altLang="zh-CN" sz="1800" b="1"/>
              <a:t>4</a:t>
            </a:r>
            <a:r>
              <a:rPr lang="zh-CN" altLang="en-US" sz="1800" b="1"/>
              <a:t>、工作内容及工程量计算规则</a:t>
            </a:r>
            <a:endParaRPr lang="en-US" altLang="zh-CN" sz="1800" b="1"/>
          </a:p>
          <a:p>
            <a:pPr>
              <a:lnSpc>
                <a:spcPts val="2600"/>
              </a:lnSpc>
              <a:buFontTx/>
              <a:buNone/>
            </a:pPr>
            <a:r>
              <a:rPr lang="zh-CN" altLang="en-US" sz="1800"/>
              <a:t>       </a:t>
            </a:r>
            <a:r>
              <a:rPr lang="zh-CN" altLang="en-US" sz="1800" b="1"/>
              <a:t>（</a:t>
            </a:r>
            <a:r>
              <a:rPr lang="en-US" altLang="zh-CN" sz="1800" b="1"/>
              <a:t>2</a:t>
            </a:r>
            <a:r>
              <a:rPr lang="zh-CN" altLang="en-US" sz="1800" b="1"/>
              <a:t>）</a:t>
            </a:r>
            <a:r>
              <a:rPr lang="en-US" altLang="zh-CN" sz="1800" b="1"/>
              <a:t> 35kV</a:t>
            </a:r>
            <a:r>
              <a:rPr lang="zh-CN" altLang="en-US" sz="1800" b="1"/>
              <a:t>及以上导线、避雷线架设</a:t>
            </a:r>
          </a:p>
          <a:p>
            <a:pPr algn="just">
              <a:lnSpc>
                <a:spcPts val="2600"/>
              </a:lnSpc>
              <a:buFontTx/>
              <a:buNone/>
            </a:pPr>
            <a:r>
              <a:rPr lang="en-US" altLang="zh-CN" sz="1800" b="1"/>
              <a:t>         B</a:t>
            </a:r>
            <a:r>
              <a:rPr lang="zh-CN" altLang="en-US" sz="1800" b="1"/>
              <a:t>、张力架设</a:t>
            </a:r>
          </a:p>
          <a:p>
            <a:pPr>
              <a:lnSpc>
                <a:spcPts val="2600"/>
              </a:lnSpc>
              <a:buFontTx/>
              <a:buNone/>
            </a:pPr>
            <a:r>
              <a:rPr lang="en-US" altLang="zh-CN" sz="1800" b="1"/>
              <a:t>         B.3 </a:t>
            </a:r>
            <a:r>
              <a:rPr lang="zh-CN" altLang="en-US" sz="1800" b="1"/>
              <a:t>张力放、紧线</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2</a:t>
            </a:r>
            <a:r>
              <a:rPr lang="zh-CN" altLang="en-US" sz="1800" b="1"/>
              <a:t>）单根避雷线区分钢绞线和良导体（铝包钢绞线按良导体论），按不同截面套用子目，以单根避雷线的线路亘长“</a:t>
            </a:r>
            <a:r>
              <a:rPr lang="en-US" altLang="zh-CN" sz="1800" b="1"/>
              <a:t>km</a:t>
            </a:r>
            <a:r>
              <a:rPr lang="zh-CN" altLang="en-US" sz="1800" b="1"/>
              <a:t>”为计量单位。若为两根避雷线同塔架设，避雷线工程量×</a:t>
            </a:r>
            <a:r>
              <a:rPr lang="en-US" altLang="zh-CN" sz="1800" b="1"/>
              <a:t>2</a:t>
            </a:r>
            <a:r>
              <a:rPr lang="zh-CN" altLang="en-US" sz="1800" b="1"/>
              <a:t>。</a:t>
            </a:r>
          </a:p>
          <a:p>
            <a:pPr>
              <a:lnSpc>
                <a:spcPts val="2600"/>
              </a:lnSpc>
              <a:buFontTx/>
              <a:buNone/>
            </a:pPr>
            <a:r>
              <a:rPr lang="en-US" altLang="zh-CN" sz="1800" b="1"/>
              <a:t>       3</a:t>
            </a:r>
            <a:r>
              <a:rPr lang="zh-CN" altLang="en-US" sz="1800" b="1"/>
              <a:t>）导线架设不列电压等级，区分不同导线截面及导线分裂数，以线路亘长“</a:t>
            </a:r>
            <a:r>
              <a:rPr lang="en-US" altLang="zh-CN" sz="1800" b="1"/>
              <a:t>km</a:t>
            </a:r>
            <a:r>
              <a:rPr lang="zh-CN" altLang="en-US" sz="1800" b="1"/>
              <a:t>／三相</a:t>
            </a:r>
            <a:r>
              <a:rPr lang="en-US" altLang="zh-CN" sz="1800" b="1"/>
              <a:t>’</a:t>
            </a:r>
            <a:r>
              <a:rPr lang="zh-CN" altLang="en-US" sz="1800" b="1"/>
              <a:t>为计量单位计算，且悬挂点高差角在</a:t>
            </a:r>
            <a:r>
              <a:rPr lang="en-US" altLang="zh-CN" sz="1800" b="1"/>
              <a:t>10</a:t>
            </a:r>
            <a:r>
              <a:rPr lang="zh-CN" altLang="en-US" sz="1800" b="1" baseline="30000"/>
              <a:t>。</a:t>
            </a:r>
            <a:r>
              <a:rPr lang="zh-CN" altLang="en-US" sz="1800" b="1"/>
              <a:t>范围以内。</a:t>
            </a:r>
          </a:p>
          <a:p>
            <a:pPr>
              <a:lnSpc>
                <a:spcPts val="2600"/>
              </a:lnSpc>
              <a:buFont typeface="Wingdings" panose="05000000000000000000" pitchFamily="2" charset="2"/>
              <a:buChar char="Ø"/>
            </a:pPr>
            <a:r>
              <a:rPr lang="zh-CN" altLang="en-US" sz="1800" b="1"/>
              <a:t>装置性材料：导线、避雷线、</a:t>
            </a:r>
            <a:r>
              <a:rPr lang="en-US" altLang="zh-CN" sz="1800" b="1"/>
              <a:t>OPGW</a:t>
            </a:r>
            <a:r>
              <a:rPr lang="zh-CN" altLang="en-US" sz="1800" b="1"/>
              <a:t>、绝缘子、金具。</a:t>
            </a:r>
          </a:p>
          <a:p>
            <a:pPr>
              <a:lnSpc>
                <a:spcPts val="2600"/>
              </a:lnSpc>
              <a:buFontTx/>
              <a:buNone/>
            </a:pPr>
            <a:endParaRPr lang="zh-CN" altLang="en-US" sz="1800"/>
          </a:p>
          <a:p>
            <a:pPr eaLnBrk="1" hangingPunct="1">
              <a:lnSpc>
                <a:spcPct val="130000"/>
              </a:lnSpc>
              <a:buFontTx/>
              <a:buNone/>
            </a:pPr>
            <a:endParaRPr lang="zh-CN" altLang="en-US" sz="1800"/>
          </a:p>
          <a:p>
            <a:pPr eaLnBrk="1" hangingPunct="1">
              <a:lnSpc>
                <a:spcPct val="130000"/>
              </a:lnSpc>
              <a:buFontTx/>
              <a:buNone/>
            </a:pPr>
            <a:endParaRPr lang="zh-CN" altLang="en-US" sz="180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363BD259-6597-4DC0-9BE0-F4C00EDF8DA9}"/>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18787" name="Rectangle 3">
            <a:extLst>
              <a:ext uri="{FF2B5EF4-FFF2-40B4-BE49-F238E27FC236}">
                <a16:creationId xmlns:a16="http://schemas.microsoft.com/office/drawing/2014/main" id="{63B4340A-55EB-436B-AEC4-7B83BECBA9F9}"/>
              </a:ext>
            </a:extLst>
          </p:cNvPr>
          <p:cNvSpPr>
            <a:spLocks noGrp="1" noChangeArrowheads="1"/>
          </p:cNvSpPr>
          <p:nvPr>
            <p:ph type="body" idx="4294967295"/>
          </p:nvPr>
        </p:nvSpPr>
        <p:spPr>
          <a:xfrm>
            <a:off x="1857375" y="1125538"/>
            <a:ext cx="7286625" cy="5400675"/>
          </a:xfrm>
        </p:spPr>
        <p:txBody>
          <a:bodyPr/>
          <a:lstStyle/>
          <a:p>
            <a:pPr eaLnBrk="1" hangingPunct="1">
              <a:lnSpc>
                <a:spcPct val="130000"/>
              </a:lnSpc>
              <a:buFontTx/>
              <a:buNone/>
            </a:pPr>
            <a:r>
              <a:rPr lang="zh-CN" altLang="en-US" sz="2000" b="1"/>
              <a:t> </a:t>
            </a:r>
            <a:r>
              <a:rPr lang="zh-CN" altLang="en-US" sz="2000" b="1">
                <a:solidFill>
                  <a:srgbClr val="7030A0"/>
                </a:solidFill>
              </a:rPr>
              <a:t>（五）架线工程</a:t>
            </a:r>
            <a:endParaRPr lang="en-US" altLang="zh-CN" sz="2000" b="1">
              <a:solidFill>
                <a:srgbClr val="7030A0"/>
              </a:solidFill>
            </a:endParaRPr>
          </a:p>
          <a:p>
            <a:pPr>
              <a:lnSpc>
                <a:spcPts val="2800"/>
              </a:lnSpc>
              <a:buFontTx/>
              <a:buNone/>
            </a:pPr>
            <a:r>
              <a:rPr lang="en-US" altLang="zh-CN" sz="1800" b="1"/>
              <a:t>4</a:t>
            </a:r>
            <a:r>
              <a:rPr lang="zh-CN" altLang="en-US" sz="1800" b="1"/>
              <a:t>、工作内容及工程量计算规则</a:t>
            </a:r>
            <a:endParaRPr lang="en-US" altLang="zh-CN" sz="1800" b="1"/>
          </a:p>
          <a:p>
            <a:pPr>
              <a:lnSpc>
                <a:spcPts val="2600"/>
              </a:lnSpc>
              <a:buFontTx/>
              <a:buNone/>
            </a:pPr>
            <a:r>
              <a:rPr lang="zh-CN" altLang="en-US" sz="1800"/>
              <a:t>       </a:t>
            </a:r>
            <a:r>
              <a:rPr lang="zh-CN" altLang="en-US" sz="1800" b="1"/>
              <a:t>（</a:t>
            </a:r>
            <a:r>
              <a:rPr lang="en-US" altLang="zh-CN" sz="1800" b="1"/>
              <a:t>2</a:t>
            </a:r>
            <a:r>
              <a:rPr lang="zh-CN" altLang="en-US" sz="1800" b="1"/>
              <a:t>）</a:t>
            </a:r>
            <a:r>
              <a:rPr lang="en-US" altLang="zh-CN" sz="1800" b="1"/>
              <a:t> 35kV</a:t>
            </a:r>
            <a:r>
              <a:rPr lang="zh-CN" altLang="en-US" sz="1800" b="1"/>
              <a:t>及以上导线、避雷线架设</a:t>
            </a:r>
          </a:p>
          <a:p>
            <a:pPr algn="just">
              <a:lnSpc>
                <a:spcPts val="2600"/>
              </a:lnSpc>
              <a:buFontTx/>
              <a:buNone/>
            </a:pPr>
            <a:r>
              <a:rPr lang="en-US" altLang="zh-CN" sz="1800" b="1"/>
              <a:t>          C</a:t>
            </a:r>
            <a:r>
              <a:rPr lang="zh-CN" altLang="en-US" sz="1800" b="1"/>
              <a:t>、其他相关说明</a:t>
            </a:r>
          </a:p>
          <a:p>
            <a:pPr>
              <a:lnSpc>
                <a:spcPts val="2600"/>
              </a:lnSpc>
              <a:buFontTx/>
              <a:buNone/>
            </a:pPr>
            <a:r>
              <a:rPr lang="en-US" altLang="zh-CN" sz="1800" b="1"/>
              <a:t>          2</a:t>
            </a:r>
            <a:r>
              <a:rPr lang="zh-CN" altLang="en-US" sz="1800" b="1"/>
              <a:t>）导线、地线材料量的计算</a:t>
            </a:r>
          </a:p>
          <a:p>
            <a:pPr>
              <a:lnSpc>
                <a:spcPts val="2600"/>
              </a:lnSpc>
              <a:buFontTx/>
              <a:buNone/>
            </a:pPr>
            <a:r>
              <a:rPr lang="en-US" altLang="zh-CN" sz="1800" b="1"/>
              <a:t>      </a:t>
            </a:r>
            <a:r>
              <a:rPr lang="zh-CN" altLang="en-US" sz="1800" b="1"/>
              <a:t>导线、地线材料用量计算公式为：</a:t>
            </a:r>
          </a:p>
          <a:p>
            <a:pPr>
              <a:lnSpc>
                <a:spcPts val="2600"/>
              </a:lnSpc>
              <a:buFontTx/>
              <a:buNone/>
            </a:pPr>
            <a:r>
              <a:rPr lang="en-US" altLang="zh-CN" sz="1800" b="1"/>
              <a:t>       </a:t>
            </a:r>
            <a:r>
              <a:rPr lang="zh-CN" altLang="en-US" sz="1800" b="1"/>
              <a:t>导、地线的预算用量</a:t>
            </a:r>
            <a:r>
              <a:rPr lang="en-US" altLang="zh-CN" sz="1800" b="1"/>
              <a:t>=</a:t>
            </a:r>
            <a:r>
              <a:rPr lang="zh-CN" altLang="en-US" sz="1800" b="1"/>
              <a:t>裸软导线、地线长度</a:t>
            </a:r>
            <a:r>
              <a:rPr lang="en-US" altLang="zh-CN" sz="1800" b="1"/>
              <a:t>(km)</a:t>
            </a:r>
            <a:r>
              <a:rPr lang="zh-CN" altLang="en-US" sz="1800" b="1"/>
              <a:t>×导、地线的单位重量</a:t>
            </a:r>
            <a:r>
              <a:rPr lang="en-US" altLang="zh-CN" sz="1800" b="1"/>
              <a:t>(kg/km)</a:t>
            </a:r>
            <a:r>
              <a:rPr lang="zh-CN" altLang="en-US" sz="1800" b="1"/>
              <a:t>×</a:t>
            </a:r>
            <a:r>
              <a:rPr lang="en-US" altLang="zh-CN" sz="1800" b="1"/>
              <a:t>(1+</a:t>
            </a:r>
            <a:r>
              <a:rPr lang="zh-CN" altLang="en-US" sz="1800" b="1"/>
              <a:t>施工损耗率</a:t>
            </a:r>
            <a:r>
              <a:rPr lang="en-US" altLang="zh-CN" sz="1800" b="1"/>
              <a:t>)</a:t>
            </a:r>
            <a:r>
              <a:rPr lang="zh-CN" altLang="en-US" sz="1800" b="1"/>
              <a:t>。</a:t>
            </a:r>
          </a:p>
          <a:p>
            <a:pPr>
              <a:lnSpc>
                <a:spcPts val="2600"/>
              </a:lnSpc>
              <a:buFontTx/>
              <a:buNone/>
            </a:pPr>
            <a:r>
              <a:rPr lang="en-US" altLang="zh-CN" sz="1800" b="1"/>
              <a:t>             </a:t>
            </a:r>
            <a:r>
              <a:rPr lang="zh-CN" altLang="en-US" sz="1800" b="1"/>
              <a:t>其中：裸软导线、地线长度按送电线路设计用量计算，设计用量包括与电器连接应预留的长度和线路弛度及跳线等长度。</a:t>
            </a:r>
          </a:p>
          <a:p>
            <a:pPr>
              <a:lnSpc>
                <a:spcPts val="2600"/>
              </a:lnSpc>
              <a:buFontTx/>
              <a:buNone/>
            </a:pPr>
            <a:endParaRPr lang="zh-CN" altLang="en-US" sz="1800"/>
          </a:p>
          <a:p>
            <a:pPr eaLnBrk="1" hangingPunct="1">
              <a:lnSpc>
                <a:spcPct val="130000"/>
              </a:lnSpc>
              <a:buFontTx/>
              <a:buNone/>
            </a:pPr>
            <a:endParaRPr lang="zh-CN" altLang="en-US" sz="1800"/>
          </a:p>
          <a:p>
            <a:pPr eaLnBrk="1" hangingPunct="1">
              <a:lnSpc>
                <a:spcPct val="130000"/>
              </a:lnSpc>
              <a:buFontTx/>
              <a:buNone/>
            </a:pPr>
            <a:endParaRPr lang="zh-CN" altLang="en-US" sz="180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2F567DD0-E4A3-4909-AB80-974528EBB74F}"/>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19811" name="Rectangle 3">
            <a:extLst>
              <a:ext uri="{FF2B5EF4-FFF2-40B4-BE49-F238E27FC236}">
                <a16:creationId xmlns:a16="http://schemas.microsoft.com/office/drawing/2014/main" id="{B6D09628-54A6-46BC-8197-025E5E3FECBE}"/>
              </a:ext>
            </a:extLst>
          </p:cNvPr>
          <p:cNvSpPr>
            <a:spLocks noGrp="1" noChangeArrowheads="1"/>
          </p:cNvSpPr>
          <p:nvPr>
            <p:ph type="body" idx="4294967295"/>
          </p:nvPr>
        </p:nvSpPr>
        <p:spPr>
          <a:xfrm>
            <a:off x="1857375" y="1125538"/>
            <a:ext cx="7286625" cy="5400675"/>
          </a:xfrm>
        </p:spPr>
        <p:txBody>
          <a:bodyPr/>
          <a:lstStyle/>
          <a:p>
            <a:pPr eaLnBrk="1" hangingPunct="1">
              <a:lnSpc>
                <a:spcPct val="130000"/>
              </a:lnSpc>
              <a:buFontTx/>
              <a:buNone/>
            </a:pPr>
            <a:r>
              <a:rPr lang="zh-CN" altLang="en-US" sz="2000" b="1"/>
              <a:t> </a:t>
            </a:r>
            <a:r>
              <a:rPr lang="zh-CN" altLang="en-US" sz="2000" b="1">
                <a:solidFill>
                  <a:srgbClr val="7030A0"/>
                </a:solidFill>
              </a:rPr>
              <a:t>（五）架线工程</a:t>
            </a:r>
            <a:endParaRPr lang="en-US" altLang="zh-CN" sz="2000" b="1">
              <a:solidFill>
                <a:srgbClr val="7030A0"/>
              </a:solidFill>
            </a:endParaRPr>
          </a:p>
          <a:p>
            <a:pPr>
              <a:lnSpc>
                <a:spcPts val="2800"/>
              </a:lnSpc>
              <a:buFontTx/>
              <a:buNone/>
            </a:pPr>
            <a:r>
              <a:rPr lang="en-US" altLang="zh-CN" sz="1800" b="1"/>
              <a:t>4</a:t>
            </a:r>
            <a:r>
              <a:rPr lang="zh-CN" altLang="en-US" sz="1800" b="1"/>
              <a:t>、工作内容及工程量计算规则</a:t>
            </a:r>
            <a:endParaRPr lang="en-US" altLang="zh-CN" sz="1800" b="1"/>
          </a:p>
          <a:p>
            <a:pPr>
              <a:lnSpc>
                <a:spcPts val="2600"/>
              </a:lnSpc>
              <a:buFontTx/>
              <a:buNone/>
            </a:pPr>
            <a:r>
              <a:rPr lang="zh-CN" altLang="en-US" sz="1800"/>
              <a:t>    </a:t>
            </a:r>
            <a:r>
              <a:rPr lang="zh-CN" altLang="en-US" sz="1800" b="1"/>
              <a:t>（</a:t>
            </a:r>
            <a:r>
              <a:rPr lang="en-US" altLang="zh-CN" sz="1800" b="1"/>
              <a:t>3</a:t>
            </a:r>
            <a:r>
              <a:rPr lang="zh-CN" altLang="en-US" sz="1800" b="1"/>
              <a:t>）</a:t>
            </a:r>
            <a:r>
              <a:rPr lang="en-US" altLang="zh-CN" sz="1800" b="1"/>
              <a:t> OPGW</a:t>
            </a:r>
            <a:r>
              <a:rPr lang="zh-CN" altLang="en-US" sz="1800" b="1"/>
              <a:t>、导线、避雷线跨越架设</a:t>
            </a:r>
          </a:p>
          <a:p>
            <a:pPr>
              <a:lnSpc>
                <a:spcPts val="2600"/>
              </a:lnSpc>
              <a:buFont typeface="Wingdings" panose="05000000000000000000" pitchFamily="2" charset="2"/>
              <a:buChar char="Ø"/>
            </a:pPr>
            <a:r>
              <a:rPr lang="zh-CN" altLang="en-US" sz="1800" b="1"/>
              <a:t>工作内容</a:t>
            </a:r>
          </a:p>
          <a:p>
            <a:pPr>
              <a:lnSpc>
                <a:spcPts val="2600"/>
              </a:lnSpc>
              <a:buFontTx/>
              <a:buNone/>
            </a:pPr>
            <a:r>
              <a:rPr lang="en-US" altLang="zh-CN" sz="1800" b="1"/>
              <a:t>      </a:t>
            </a:r>
            <a:r>
              <a:rPr lang="zh-CN" altLang="en-US" sz="1800" b="1"/>
              <a:t>跨越一般铁路、电气化铁路、一般公路、高速公路、电力线及弱电线时，跨越线架的搭设、拆除，放、紧线时跨越架的监护；跨越河流时，利用船舶将导地线或导（牵）引绳引渡过河，在放紧线时进行分线和监护；材料和工器具移运，清理现场等。</a:t>
            </a:r>
          </a:p>
          <a:p>
            <a:pPr>
              <a:lnSpc>
                <a:spcPts val="2600"/>
              </a:lnSpc>
              <a:buFont typeface="Wingdings" panose="05000000000000000000" pitchFamily="2" charset="2"/>
              <a:buChar char="Ø"/>
            </a:pPr>
            <a:r>
              <a:rPr lang="en-US" altLang="zh-CN" sz="1800" b="1"/>
              <a:t> </a:t>
            </a:r>
            <a:r>
              <a:rPr lang="zh-CN" altLang="en-US" sz="1800" b="1"/>
              <a:t>工程量计算规则</a:t>
            </a:r>
          </a:p>
          <a:p>
            <a:pPr>
              <a:lnSpc>
                <a:spcPts val="2600"/>
              </a:lnSpc>
              <a:buFontTx/>
              <a:buNone/>
            </a:pPr>
            <a:r>
              <a:rPr lang="en-US" altLang="zh-CN" sz="1800" b="1"/>
              <a:t>      1</a:t>
            </a:r>
            <a:r>
              <a:rPr lang="zh-CN" altLang="en-US" sz="1800" b="1"/>
              <a:t>）</a:t>
            </a:r>
            <a:r>
              <a:rPr lang="en-US" altLang="zh-CN" sz="1800" b="1"/>
              <a:t>OPGW</a:t>
            </a:r>
            <a:r>
              <a:rPr lang="zh-CN" altLang="en-US" sz="1800" b="1"/>
              <a:t>、导线、避雷线跨越架设定额计量单位“处”，系指在一个档距内，对一种被跨越物所必须搭设的跨越架而言。如同一档距内跨越多种</a:t>
            </a:r>
            <a:r>
              <a:rPr lang="en-US" altLang="zh-CN" sz="1800" b="1"/>
              <a:t>(</a:t>
            </a:r>
            <a:r>
              <a:rPr lang="zh-CN" altLang="en-US" sz="1800" b="1"/>
              <a:t>或多次</a:t>
            </a:r>
            <a:r>
              <a:rPr lang="en-US" altLang="zh-CN" sz="1800" b="1"/>
              <a:t>)</a:t>
            </a:r>
            <a:r>
              <a:rPr lang="zh-CN" altLang="en-US" sz="1800" b="1"/>
              <a:t>跨越物时，应根据跨越物种类分别套用定额</a:t>
            </a:r>
          </a:p>
          <a:p>
            <a:pPr>
              <a:lnSpc>
                <a:spcPts val="2600"/>
              </a:lnSpc>
              <a:buFontTx/>
              <a:buNone/>
            </a:pPr>
            <a:r>
              <a:rPr lang="en-US" altLang="zh-CN" sz="1800" b="1"/>
              <a:t>      2</a:t>
            </a:r>
            <a:r>
              <a:rPr lang="zh-CN" altLang="en-US" sz="1800" b="1"/>
              <a:t>）</a:t>
            </a:r>
            <a:r>
              <a:rPr lang="en-US" altLang="zh-CN" sz="1800" b="1"/>
              <a:t> </a:t>
            </a:r>
            <a:r>
              <a:rPr lang="zh-CN" altLang="en-US" sz="1800" b="1"/>
              <a:t>跨越一般铁路、电气化铁路、跨越公路、高速公路、低压线及弱电线时按待建电压的等级，以跨越“处”为单位。</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54920A79-D314-41EB-9680-B78FA03737C8}"/>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20835" name="Rectangle 3">
            <a:extLst>
              <a:ext uri="{FF2B5EF4-FFF2-40B4-BE49-F238E27FC236}">
                <a16:creationId xmlns:a16="http://schemas.microsoft.com/office/drawing/2014/main" id="{39E82014-AD40-4F7C-A1B1-01B5A489FFEA}"/>
              </a:ext>
            </a:extLst>
          </p:cNvPr>
          <p:cNvSpPr>
            <a:spLocks noGrp="1" noChangeArrowheads="1"/>
          </p:cNvSpPr>
          <p:nvPr>
            <p:ph type="body" idx="4294967295"/>
          </p:nvPr>
        </p:nvSpPr>
        <p:spPr>
          <a:xfrm>
            <a:off x="1857375" y="1125538"/>
            <a:ext cx="7286625" cy="5400675"/>
          </a:xfrm>
        </p:spPr>
        <p:txBody>
          <a:bodyPr/>
          <a:lstStyle/>
          <a:p>
            <a:pPr eaLnBrk="1" hangingPunct="1">
              <a:lnSpc>
                <a:spcPct val="130000"/>
              </a:lnSpc>
              <a:buFontTx/>
              <a:buNone/>
            </a:pPr>
            <a:r>
              <a:rPr lang="zh-CN" altLang="en-US" sz="2000" b="1"/>
              <a:t> </a:t>
            </a:r>
            <a:r>
              <a:rPr lang="zh-CN" altLang="en-US" sz="2000" b="1">
                <a:solidFill>
                  <a:srgbClr val="7030A0"/>
                </a:solidFill>
              </a:rPr>
              <a:t>（五）架线工程</a:t>
            </a:r>
            <a:endParaRPr lang="en-US" altLang="zh-CN" sz="2000" b="1">
              <a:solidFill>
                <a:srgbClr val="7030A0"/>
              </a:solidFill>
            </a:endParaRPr>
          </a:p>
          <a:p>
            <a:pPr>
              <a:lnSpc>
                <a:spcPts val="2800"/>
              </a:lnSpc>
              <a:buFontTx/>
              <a:buNone/>
            </a:pPr>
            <a:r>
              <a:rPr lang="en-US" altLang="zh-CN" sz="1800" b="1"/>
              <a:t>4</a:t>
            </a:r>
            <a:r>
              <a:rPr lang="zh-CN" altLang="en-US" sz="1800" b="1"/>
              <a:t>、工作内容及工程量计算规则</a:t>
            </a:r>
            <a:endParaRPr lang="en-US" altLang="zh-CN" sz="1800" b="1"/>
          </a:p>
          <a:p>
            <a:pPr>
              <a:lnSpc>
                <a:spcPts val="2600"/>
              </a:lnSpc>
              <a:buFontTx/>
              <a:buNone/>
            </a:pPr>
            <a:r>
              <a:rPr lang="zh-CN" altLang="en-US" sz="1800"/>
              <a:t>       </a:t>
            </a:r>
            <a:r>
              <a:rPr lang="zh-CN" altLang="en-US" sz="1800" b="1"/>
              <a:t>（</a:t>
            </a:r>
            <a:r>
              <a:rPr lang="en-US" altLang="zh-CN" sz="1800" b="1"/>
              <a:t>3</a:t>
            </a:r>
            <a:r>
              <a:rPr lang="zh-CN" altLang="en-US" sz="1800" b="1"/>
              <a:t>）</a:t>
            </a:r>
            <a:r>
              <a:rPr lang="en-US" altLang="zh-CN" sz="1800" b="1"/>
              <a:t> OPGW</a:t>
            </a:r>
            <a:r>
              <a:rPr lang="zh-CN" altLang="en-US" sz="1800" b="1"/>
              <a:t>、导线、避雷线跨越架设</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3</a:t>
            </a:r>
            <a:r>
              <a:rPr lang="zh-CN" altLang="en-US" sz="1800" b="1"/>
              <a:t>）单根避雷线或</a:t>
            </a:r>
            <a:r>
              <a:rPr lang="en-US" altLang="zh-CN" sz="1800" b="1"/>
              <a:t>OPGW</a:t>
            </a:r>
            <a:r>
              <a:rPr lang="zh-CN" altLang="en-US" sz="1800" b="1"/>
              <a:t>跨越定额只针对单独架设时跨越考虑，如避雷线和</a:t>
            </a:r>
            <a:r>
              <a:rPr lang="en-US" altLang="zh-CN" sz="1800" b="1"/>
              <a:t>OPGW</a:t>
            </a:r>
            <a:r>
              <a:rPr lang="zh-CN" altLang="en-US" sz="1800" b="1"/>
              <a:t>随同导线同时架设，则不需要再次套用定额，包括在相应导线跨越中。</a:t>
            </a:r>
          </a:p>
          <a:p>
            <a:pPr>
              <a:lnSpc>
                <a:spcPts val="2600"/>
              </a:lnSpc>
              <a:buFontTx/>
              <a:buNone/>
            </a:pPr>
            <a:r>
              <a:rPr lang="en-US" altLang="zh-CN" sz="1800" b="1"/>
              <a:t>      4</a:t>
            </a:r>
            <a:r>
              <a:rPr lang="zh-CN" altLang="en-US" sz="1800" b="1"/>
              <a:t>）跨越河流定额，区分架线方式、河宽以跨越数为计算单位。</a:t>
            </a:r>
          </a:p>
          <a:p>
            <a:pPr>
              <a:lnSpc>
                <a:spcPts val="2600"/>
              </a:lnSpc>
              <a:buFontTx/>
              <a:buNone/>
            </a:pPr>
            <a:r>
              <a:rPr lang="en-US" altLang="zh-CN" sz="1800" b="1"/>
              <a:t>      5</a:t>
            </a:r>
            <a:r>
              <a:rPr lang="zh-CN" altLang="en-US" sz="1800" b="1"/>
              <a:t>）跨越河流定额仅适用于有水的河流、湖泊</a:t>
            </a:r>
            <a:r>
              <a:rPr lang="en-US" altLang="zh-CN" sz="1800" b="1"/>
              <a:t>(</a:t>
            </a:r>
            <a:r>
              <a:rPr lang="zh-CN" altLang="en-US" sz="1800" b="1"/>
              <a:t>水库</a:t>
            </a:r>
            <a:r>
              <a:rPr lang="en-US" altLang="zh-CN" sz="1800" b="1"/>
              <a:t>)</a:t>
            </a:r>
            <a:r>
              <a:rPr lang="zh-CN" altLang="en-US" sz="1800" b="1"/>
              <a:t>的一般跨越。在架线期间，凡属人能涉水而过的河道，或正值干涸时的河流、湖泊</a:t>
            </a:r>
            <a:r>
              <a:rPr lang="en-US" altLang="zh-CN" sz="1800" b="1"/>
              <a:t>(</a:t>
            </a:r>
            <a:r>
              <a:rPr lang="zh-CN" altLang="en-US" sz="1800" b="1"/>
              <a:t>水库</a:t>
            </a:r>
            <a:r>
              <a:rPr lang="en-US" altLang="zh-CN" sz="1800" b="1"/>
              <a:t>)</a:t>
            </a:r>
            <a:r>
              <a:rPr lang="zh-CN" altLang="en-US" sz="1800" b="1"/>
              <a:t>均不作为跨越河流计。对于水面宽度虽然不大，但属通航河道，必须采取封港手段或水流湍急以及施工难度较大的峡谷，其跨越架设可按审定的施工组织设计，由工程主审部门另行核定。</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0B2E5F32-535F-4392-8AB6-FE5C71A28A04}"/>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21859" name="Rectangle 3">
            <a:extLst>
              <a:ext uri="{FF2B5EF4-FFF2-40B4-BE49-F238E27FC236}">
                <a16:creationId xmlns:a16="http://schemas.microsoft.com/office/drawing/2014/main" id="{D2E4F2ED-9448-4C9C-986A-80909A20D0A8}"/>
              </a:ext>
            </a:extLst>
          </p:cNvPr>
          <p:cNvSpPr>
            <a:spLocks noGrp="1" noChangeArrowheads="1"/>
          </p:cNvSpPr>
          <p:nvPr>
            <p:ph type="body" idx="4294967295"/>
          </p:nvPr>
        </p:nvSpPr>
        <p:spPr>
          <a:xfrm>
            <a:off x="1857375" y="1125538"/>
            <a:ext cx="7286625" cy="5400675"/>
          </a:xfrm>
        </p:spPr>
        <p:txBody>
          <a:bodyPr/>
          <a:lstStyle/>
          <a:p>
            <a:pPr eaLnBrk="1" hangingPunct="1">
              <a:lnSpc>
                <a:spcPct val="130000"/>
              </a:lnSpc>
              <a:buFontTx/>
              <a:buNone/>
            </a:pPr>
            <a:r>
              <a:rPr lang="zh-CN" altLang="en-US" sz="2000" b="1"/>
              <a:t> </a:t>
            </a:r>
            <a:r>
              <a:rPr lang="zh-CN" altLang="en-US" sz="2000" b="1">
                <a:solidFill>
                  <a:srgbClr val="7030A0"/>
                </a:solidFill>
              </a:rPr>
              <a:t>（五）架线工程</a:t>
            </a:r>
            <a:endParaRPr lang="en-US" altLang="zh-CN" sz="2000" b="1">
              <a:solidFill>
                <a:srgbClr val="7030A0"/>
              </a:solidFill>
            </a:endParaRPr>
          </a:p>
          <a:p>
            <a:pPr>
              <a:lnSpc>
                <a:spcPts val="2800"/>
              </a:lnSpc>
              <a:buFontTx/>
              <a:buNone/>
            </a:pPr>
            <a:r>
              <a:rPr lang="en-US" altLang="zh-CN" sz="1800" b="1"/>
              <a:t>4</a:t>
            </a:r>
            <a:r>
              <a:rPr lang="zh-CN" altLang="en-US" sz="1800" b="1"/>
              <a:t>、工作内容及工程量计算规则</a:t>
            </a:r>
            <a:endParaRPr lang="en-US" altLang="zh-CN" sz="1800" b="1"/>
          </a:p>
          <a:p>
            <a:pPr>
              <a:lnSpc>
                <a:spcPts val="2600"/>
              </a:lnSpc>
              <a:buFontTx/>
              <a:buNone/>
            </a:pPr>
            <a:r>
              <a:rPr lang="zh-CN" altLang="en-US" sz="1800"/>
              <a:t>       </a:t>
            </a:r>
            <a:r>
              <a:rPr lang="zh-CN" altLang="en-US" sz="1800" b="1"/>
              <a:t>（</a:t>
            </a:r>
            <a:r>
              <a:rPr lang="en-US" altLang="zh-CN" sz="1800" b="1"/>
              <a:t>3</a:t>
            </a:r>
            <a:r>
              <a:rPr lang="zh-CN" altLang="en-US" sz="1800" b="1"/>
              <a:t>）</a:t>
            </a:r>
            <a:r>
              <a:rPr lang="en-US" altLang="zh-CN" sz="1800" b="1"/>
              <a:t> OPGW</a:t>
            </a:r>
            <a:r>
              <a:rPr lang="zh-CN" altLang="en-US" sz="1800" b="1"/>
              <a:t>、导线、避雷线跨越架设</a:t>
            </a:r>
          </a:p>
          <a:p>
            <a:pPr>
              <a:lnSpc>
                <a:spcPts val="2400"/>
              </a:lnSpc>
              <a:buFont typeface="Wingdings" panose="05000000000000000000" pitchFamily="2" charset="2"/>
              <a:buChar char="Ø"/>
            </a:pPr>
            <a:r>
              <a:rPr lang="zh-CN" altLang="en-US" sz="1800" b="1"/>
              <a:t>相关使用说明</a:t>
            </a:r>
          </a:p>
          <a:p>
            <a:pPr>
              <a:lnSpc>
                <a:spcPts val="2400"/>
              </a:lnSpc>
              <a:buFontTx/>
              <a:buNone/>
            </a:pPr>
            <a:r>
              <a:rPr lang="en-US" altLang="zh-CN" sz="1800" b="1"/>
              <a:t>      1</a:t>
            </a:r>
            <a:r>
              <a:rPr lang="zh-CN" altLang="en-US" sz="1800" b="1"/>
              <a:t>）跨越架设定额不包括被跨越物产权部门提出的咨询、监护、路基占用等费用，如需要时可按政府或有关部门的规定另计。</a:t>
            </a:r>
          </a:p>
          <a:p>
            <a:pPr>
              <a:lnSpc>
                <a:spcPts val="2400"/>
              </a:lnSpc>
              <a:buFontTx/>
              <a:buNone/>
            </a:pPr>
            <a:r>
              <a:rPr lang="en-US" altLang="zh-CN" sz="1800" b="1"/>
              <a:t>      2</a:t>
            </a:r>
            <a:r>
              <a:rPr lang="zh-CN" altLang="en-US" sz="1800" b="1"/>
              <a:t>）跨越铁路定额分一般铁路、电气化铁路两种，如遇高速铁路时，按施工组织设计另计。</a:t>
            </a:r>
          </a:p>
          <a:p>
            <a:pPr>
              <a:lnSpc>
                <a:spcPts val="2400"/>
              </a:lnSpc>
              <a:buFontTx/>
              <a:buNone/>
            </a:pPr>
            <a:r>
              <a:rPr lang="en-US" altLang="zh-CN" sz="1800" b="1"/>
              <a:t>      3</a:t>
            </a:r>
            <a:r>
              <a:rPr lang="zh-CN" altLang="en-US" sz="1800" b="1"/>
              <a:t>）跨越一般公路与高速公路均指双向</a:t>
            </a:r>
            <a:r>
              <a:rPr lang="en-US" altLang="zh-CN" sz="1800" b="1"/>
              <a:t>4</a:t>
            </a:r>
            <a:r>
              <a:rPr lang="zh-CN" altLang="en-US" sz="1800" b="1"/>
              <a:t>车道以内的公路，当超出</a:t>
            </a:r>
            <a:r>
              <a:rPr lang="en-US" altLang="zh-CN" sz="1800" b="1"/>
              <a:t>4</a:t>
            </a:r>
            <a:r>
              <a:rPr lang="zh-CN" altLang="en-US" sz="1800" b="1"/>
              <a:t>车道时，定额基价乘超宽系数调整：双向</a:t>
            </a:r>
            <a:r>
              <a:rPr lang="en-US" altLang="zh-CN" sz="1800" b="1"/>
              <a:t>6</a:t>
            </a:r>
            <a:r>
              <a:rPr lang="zh-CN" altLang="en-US" sz="1800" b="1"/>
              <a:t>车道的超宽系数取</a:t>
            </a:r>
            <a:r>
              <a:rPr lang="en-US" altLang="zh-CN" sz="1800" b="1"/>
              <a:t>1.2</a:t>
            </a:r>
            <a:r>
              <a:rPr lang="zh-CN" altLang="en-US" sz="1800" b="1"/>
              <a:t>，双向</a:t>
            </a:r>
            <a:r>
              <a:rPr lang="en-US" altLang="zh-CN" sz="1800" b="1"/>
              <a:t>8</a:t>
            </a:r>
            <a:r>
              <a:rPr lang="zh-CN" altLang="en-US" sz="1800" b="1"/>
              <a:t>车道的超宽系数取</a:t>
            </a:r>
            <a:r>
              <a:rPr lang="en-US" altLang="zh-CN" sz="1800" b="1"/>
              <a:t>1.6</a:t>
            </a:r>
            <a:r>
              <a:rPr lang="zh-CN" altLang="en-US" sz="1800" b="1"/>
              <a:t>。</a:t>
            </a:r>
          </a:p>
          <a:p>
            <a:pPr>
              <a:lnSpc>
                <a:spcPts val="2400"/>
              </a:lnSpc>
              <a:buFontTx/>
              <a:buNone/>
            </a:pPr>
            <a:r>
              <a:rPr lang="en-US" altLang="zh-CN" sz="1800" b="1"/>
              <a:t>      4</a:t>
            </a:r>
            <a:r>
              <a:rPr lang="zh-CN" altLang="en-US" sz="1800" b="1"/>
              <a:t>）单根线</a:t>
            </a:r>
            <a:r>
              <a:rPr lang="en-US" altLang="zh-CN" sz="1800" b="1"/>
              <a:t>(</a:t>
            </a:r>
            <a:r>
              <a:rPr lang="zh-CN" altLang="en-US" sz="1800" b="1"/>
              <a:t>避雷线、</a:t>
            </a:r>
            <a:r>
              <a:rPr lang="en-US" altLang="zh-CN" sz="1800" b="1"/>
              <a:t>OPGW)</a:t>
            </a:r>
            <a:r>
              <a:rPr lang="zh-CN" altLang="en-US" sz="1800" b="1"/>
              <a:t>跨越架设只适用于单独架设或更换避雷线、</a:t>
            </a:r>
            <a:r>
              <a:rPr lang="en-US" altLang="zh-CN" sz="1800" b="1"/>
              <a:t>OPGW</a:t>
            </a:r>
            <a:r>
              <a:rPr lang="zh-CN" altLang="en-US" sz="1800" b="1"/>
              <a:t>时使用，当带电跨越时，带电跨越措施费按“带电跨越电力线措施”的定额基价的</a:t>
            </a:r>
            <a:r>
              <a:rPr lang="en-US" altLang="zh-CN" sz="1800" b="1"/>
              <a:t>10</a:t>
            </a:r>
            <a:r>
              <a:rPr lang="zh-CN" altLang="en-US" sz="1800" b="1"/>
              <a:t>％计列。 。</a:t>
            </a:r>
          </a:p>
          <a:p>
            <a:pPr>
              <a:lnSpc>
                <a:spcPts val="2400"/>
              </a:lnSpc>
              <a:buFontTx/>
              <a:buNone/>
            </a:pPr>
            <a:r>
              <a:rPr lang="en-US" altLang="zh-CN" sz="1800" b="1"/>
              <a:t>      </a:t>
            </a:r>
            <a:endParaRPr lang="zh-CN" altLang="en-US" sz="180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C34FB143-59AF-4059-93AF-51761DC96E43}"/>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22883" name="Rectangle 3">
            <a:extLst>
              <a:ext uri="{FF2B5EF4-FFF2-40B4-BE49-F238E27FC236}">
                <a16:creationId xmlns:a16="http://schemas.microsoft.com/office/drawing/2014/main" id="{CC3EFEC2-15CA-4EF7-A073-31351F0D17A1}"/>
              </a:ext>
            </a:extLst>
          </p:cNvPr>
          <p:cNvSpPr>
            <a:spLocks noGrp="1" noChangeArrowheads="1"/>
          </p:cNvSpPr>
          <p:nvPr>
            <p:ph type="body" idx="4294967295"/>
          </p:nvPr>
        </p:nvSpPr>
        <p:spPr>
          <a:xfrm>
            <a:off x="1331913" y="1125538"/>
            <a:ext cx="7812087" cy="5400675"/>
          </a:xfrm>
        </p:spPr>
        <p:txBody>
          <a:bodyPr/>
          <a:lstStyle/>
          <a:p>
            <a:pPr eaLnBrk="1" hangingPunct="1">
              <a:lnSpc>
                <a:spcPct val="130000"/>
              </a:lnSpc>
              <a:buFontTx/>
              <a:buNone/>
            </a:pPr>
            <a:r>
              <a:rPr lang="zh-CN" altLang="en-US" sz="2000" b="1"/>
              <a:t> </a:t>
            </a:r>
            <a:r>
              <a:rPr lang="zh-CN" altLang="en-US" sz="2000" b="1">
                <a:solidFill>
                  <a:srgbClr val="7030A0"/>
                </a:solidFill>
              </a:rPr>
              <a:t>（五）架线工程</a:t>
            </a:r>
            <a:endParaRPr lang="en-US" altLang="zh-CN" sz="2000" b="1">
              <a:solidFill>
                <a:srgbClr val="7030A0"/>
              </a:solidFill>
            </a:endParaRPr>
          </a:p>
          <a:p>
            <a:pPr>
              <a:lnSpc>
                <a:spcPts val="2800"/>
              </a:lnSpc>
              <a:buFontTx/>
              <a:buNone/>
            </a:pPr>
            <a:r>
              <a:rPr lang="en-US" altLang="zh-CN" sz="1800" b="1"/>
              <a:t>4</a:t>
            </a:r>
            <a:r>
              <a:rPr lang="zh-CN" altLang="en-US" sz="1800" b="1"/>
              <a:t>、工作内容及工程量计算规则</a:t>
            </a:r>
            <a:endParaRPr lang="en-US" altLang="zh-CN" sz="1800" b="1"/>
          </a:p>
          <a:p>
            <a:pPr>
              <a:lnSpc>
                <a:spcPts val="2600"/>
              </a:lnSpc>
              <a:buFontTx/>
              <a:buNone/>
            </a:pPr>
            <a:r>
              <a:rPr lang="zh-CN" altLang="en-US" sz="1800"/>
              <a:t>       </a:t>
            </a:r>
            <a:r>
              <a:rPr lang="zh-CN" altLang="en-US" sz="1800" b="1"/>
              <a:t>（</a:t>
            </a:r>
            <a:r>
              <a:rPr lang="en-US" altLang="zh-CN" sz="1800" b="1"/>
              <a:t>3</a:t>
            </a:r>
            <a:r>
              <a:rPr lang="zh-CN" altLang="en-US" sz="1800" b="1"/>
              <a:t>）</a:t>
            </a:r>
            <a:r>
              <a:rPr lang="en-US" altLang="zh-CN" sz="1800" b="1"/>
              <a:t> OPGW</a:t>
            </a:r>
            <a:r>
              <a:rPr lang="zh-CN" altLang="en-US" sz="1800" b="1"/>
              <a:t>、导线、避雷线跨越架设</a:t>
            </a:r>
          </a:p>
          <a:p>
            <a:pPr>
              <a:lnSpc>
                <a:spcPts val="2400"/>
              </a:lnSpc>
              <a:buFont typeface="Wingdings" panose="05000000000000000000" pitchFamily="2" charset="2"/>
              <a:buChar char="Ø"/>
            </a:pPr>
            <a:r>
              <a:rPr lang="zh-CN" altLang="en-US" sz="1800" b="1"/>
              <a:t>相关使用说明</a:t>
            </a:r>
          </a:p>
          <a:p>
            <a:pPr>
              <a:lnSpc>
                <a:spcPts val="2500"/>
              </a:lnSpc>
              <a:buFontTx/>
              <a:buNone/>
            </a:pPr>
            <a:r>
              <a:rPr lang="en-US" altLang="zh-CN" sz="1800" b="1"/>
              <a:t>      5</a:t>
            </a:r>
            <a:r>
              <a:rPr lang="zh-CN" altLang="en-US" sz="1800" b="1"/>
              <a:t>）定额中未列跨越土路、房屋、果园、经济作物的项目。施工中遇到人车通行的土路、不拆迁的房屋及不砍伐的果园、经济作物等，架线时需采取防护措施，可按下面方法计算：</a:t>
            </a:r>
          </a:p>
          <a:p>
            <a:pPr>
              <a:lnSpc>
                <a:spcPts val="2500"/>
              </a:lnSpc>
              <a:buFontTx/>
              <a:buNone/>
            </a:pPr>
            <a:r>
              <a:rPr lang="zh-CN" altLang="en-US" sz="1800" b="1"/>
              <a:t>      ① 跨越土路，以“处”为单位，套用跨越低压弱电线路定额乘以</a:t>
            </a:r>
            <a:r>
              <a:rPr lang="en-US" altLang="zh-CN" sz="1800" b="1"/>
              <a:t>0.8</a:t>
            </a:r>
            <a:r>
              <a:rPr lang="zh-CN" altLang="en-US" sz="1800" b="1"/>
              <a:t>的系数。</a:t>
            </a:r>
          </a:p>
          <a:p>
            <a:pPr>
              <a:lnSpc>
                <a:spcPts val="2500"/>
              </a:lnSpc>
              <a:buFontTx/>
              <a:buNone/>
            </a:pPr>
            <a:r>
              <a:rPr lang="zh-CN" altLang="en-US" sz="1800" b="1"/>
              <a:t>      ② 果园、经济作物按</a:t>
            </a:r>
            <a:r>
              <a:rPr lang="en-US" altLang="zh-CN" sz="1800" b="1"/>
              <a:t>60m</a:t>
            </a:r>
            <a:r>
              <a:rPr lang="zh-CN" altLang="en-US" sz="1800" b="1"/>
              <a:t>为一处，套用跨越低压弱电线路定额乘以</a:t>
            </a:r>
            <a:r>
              <a:rPr lang="en-US" altLang="zh-CN" sz="1800" b="1"/>
              <a:t>0.8</a:t>
            </a:r>
            <a:r>
              <a:rPr lang="zh-CN" altLang="en-US" sz="1800" b="1"/>
              <a:t>的系数。</a:t>
            </a:r>
          </a:p>
          <a:p>
            <a:pPr>
              <a:lnSpc>
                <a:spcPts val="2500"/>
              </a:lnSpc>
              <a:buFontTx/>
              <a:buNone/>
            </a:pPr>
            <a:r>
              <a:rPr lang="zh-CN" altLang="en-US" sz="1800" b="1"/>
              <a:t>      ③ 跨越房屋，以独立房屋为一处，套用跨越低压弱电线路定额，房屋高度</a:t>
            </a:r>
            <a:r>
              <a:rPr lang="en-US" altLang="zh-CN" sz="1800" b="1"/>
              <a:t>10m</a:t>
            </a:r>
            <a:r>
              <a:rPr lang="zh-CN" altLang="en-US" sz="1800" b="1"/>
              <a:t>以下乘以</a:t>
            </a:r>
            <a:r>
              <a:rPr lang="en-US" altLang="zh-CN" sz="1800" b="1"/>
              <a:t>0.8</a:t>
            </a:r>
            <a:r>
              <a:rPr lang="zh-CN" altLang="en-US" sz="1800" b="1"/>
              <a:t>的系数。房屋高度</a:t>
            </a:r>
            <a:r>
              <a:rPr lang="en-US" altLang="zh-CN" sz="1800" b="1"/>
              <a:t>10m</a:t>
            </a:r>
            <a:r>
              <a:rPr lang="zh-CN" altLang="en-US" sz="1800" b="1"/>
              <a:t>以上乘以</a:t>
            </a:r>
            <a:r>
              <a:rPr lang="en-US" altLang="zh-CN" sz="1800" b="1"/>
              <a:t>1.5</a:t>
            </a:r>
            <a:r>
              <a:rPr lang="zh-CN" altLang="en-US" sz="1800" b="1"/>
              <a:t>的系数。</a:t>
            </a:r>
            <a:endParaRPr lang="en-US" altLang="zh-CN" sz="1800" b="1"/>
          </a:p>
          <a:p>
            <a:pPr>
              <a:lnSpc>
                <a:spcPts val="2500"/>
              </a:lnSpc>
              <a:buFontTx/>
              <a:buNone/>
            </a:pPr>
            <a:r>
              <a:rPr lang="en-US" altLang="zh-CN" sz="1800" b="1"/>
              <a:t>      6</a:t>
            </a:r>
            <a:r>
              <a:rPr lang="zh-CN" altLang="en-US" sz="1800" b="1"/>
              <a:t>）跨越电力线定额是按停电跨越考虑的。如需带电跨越，增加套用带电跨越措施定额。</a:t>
            </a:r>
          </a:p>
          <a:p>
            <a:pPr>
              <a:buFontTx/>
              <a:buNone/>
            </a:pPr>
            <a:endParaRPr lang="zh-CN" altLang="en-US" sz="1800"/>
          </a:p>
          <a:p>
            <a:pPr eaLnBrk="1" hangingPunct="1">
              <a:lnSpc>
                <a:spcPct val="130000"/>
              </a:lnSpc>
              <a:buFontTx/>
              <a:buNone/>
            </a:pPr>
            <a:endParaRPr lang="zh-CN" altLang="en-US" sz="1800"/>
          </a:p>
          <a:p>
            <a:pPr eaLnBrk="1" hangingPunct="1">
              <a:lnSpc>
                <a:spcPct val="130000"/>
              </a:lnSpc>
              <a:buFontTx/>
              <a:buNone/>
            </a:pPr>
            <a:endParaRPr lang="zh-CN" altLang="en-US" sz="180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32059771-5BA0-4994-8CEF-AEAD94BD5FED}"/>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23907" name="Rectangle 3">
            <a:extLst>
              <a:ext uri="{FF2B5EF4-FFF2-40B4-BE49-F238E27FC236}">
                <a16:creationId xmlns:a16="http://schemas.microsoft.com/office/drawing/2014/main" id="{2BC39562-2CB8-46D5-BFA7-BADD9521294F}"/>
              </a:ext>
            </a:extLst>
          </p:cNvPr>
          <p:cNvSpPr>
            <a:spLocks noGrp="1" noChangeArrowheads="1"/>
          </p:cNvSpPr>
          <p:nvPr>
            <p:ph type="body" idx="4294967295"/>
          </p:nvPr>
        </p:nvSpPr>
        <p:spPr>
          <a:xfrm>
            <a:off x="1857375" y="1125538"/>
            <a:ext cx="7286625" cy="5400675"/>
          </a:xfrm>
        </p:spPr>
        <p:txBody>
          <a:bodyPr/>
          <a:lstStyle/>
          <a:p>
            <a:pPr eaLnBrk="1" hangingPunct="1">
              <a:lnSpc>
                <a:spcPct val="130000"/>
              </a:lnSpc>
              <a:buFontTx/>
              <a:buNone/>
            </a:pPr>
            <a:r>
              <a:rPr lang="zh-CN" altLang="en-US" sz="2000" b="1"/>
              <a:t> </a:t>
            </a:r>
            <a:r>
              <a:rPr lang="zh-CN" altLang="en-US" sz="2000" b="1">
                <a:solidFill>
                  <a:srgbClr val="7030A0"/>
                </a:solidFill>
              </a:rPr>
              <a:t>（五）架线工程</a:t>
            </a:r>
            <a:endParaRPr lang="en-US" altLang="zh-CN" sz="2000" b="1">
              <a:solidFill>
                <a:srgbClr val="7030A0"/>
              </a:solidFill>
            </a:endParaRPr>
          </a:p>
          <a:p>
            <a:pPr>
              <a:lnSpc>
                <a:spcPts val="2800"/>
              </a:lnSpc>
              <a:buFontTx/>
              <a:buNone/>
            </a:pPr>
            <a:r>
              <a:rPr lang="en-US" altLang="zh-CN" sz="1800" b="1"/>
              <a:t>4</a:t>
            </a:r>
            <a:r>
              <a:rPr lang="zh-CN" altLang="en-US" sz="1800" b="1"/>
              <a:t>、工作内容及工程量计算规则</a:t>
            </a:r>
            <a:endParaRPr lang="en-US" altLang="zh-CN" sz="1800" b="1"/>
          </a:p>
          <a:p>
            <a:pPr>
              <a:lnSpc>
                <a:spcPts val="2600"/>
              </a:lnSpc>
              <a:buFontTx/>
              <a:buNone/>
            </a:pPr>
            <a:r>
              <a:rPr lang="zh-CN" altLang="en-US" sz="1800"/>
              <a:t>       </a:t>
            </a:r>
            <a:r>
              <a:rPr lang="zh-CN" altLang="en-US" sz="1800" b="1"/>
              <a:t>（</a:t>
            </a:r>
            <a:r>
              <a:rPr lang="en-US" altLang="zh-CN" sz="1800" b="1"/>
              <a:t>3</a:t>
            </a:r>
            <a:r>
              <a:rPr lang="zh-CN" altLang="en-US" sz="1800" b="1"/>
              <a:t>）</a:t>
            </a:r>
            <a:r>
              <a:rPr lang="en-US" altLang="zh-CN" sz="1800" b="1"/>
              <a:t> OPGW</a:t>
            </a:r>
            <a:r>
              <a:rPr lang="zh-CN" altLang="en-US" sz="1800" b="1"/>
              <a:t>、导线、避雷线跨越架设</a:t>
            </a:r>
          </a:p>
          <a:p>
            <a:pPr>
              <a:lnSpc>
                <a:spcPts val="2400"/>
              </a:lnSpc>
              <a:buFont typeface="Wingdings" panose="05000000000000000000" pitchFamily="2" charset="2"/>
              <a:buChar char="Ø"/>
            </a:pPr>
            <a:r>
              <a:rPr lang="zh-CN" altLang="en-US" sz="1800" b="1"/>
              <a:t>相关使用说明</a:t>
            </a:r>
          </a:p>
          <a:p>
            <a:pPr>
              <a:lnSpc>
                <a:spcPts val="2600"/>
              </a:lnSpc>
              <a:buFontTx/>
              <a:buNone/>
            </a:pPr>
            <a:r>
              <a:rPr lang="en-US" altLang="zh-CN" sz="1800" b="1"/>
              <a:t>      7</a:t>
            </a:r>
            <a:r>
              <a:rPr lang="zh-CN" altLang="en-US" sz="1800" b="1"/>
              <a:t>）跨越架设定额按单回路线路建设考虑，当同塔同时架设多回路时，定额按表</a:t>
            </a:r>
            <a:r>
              <a:rPr lang="en-US" altLang="zh-CN" sz="1800" b="1"/>
              <a:t>5-2</a:t>
            </a:r>
            <a:r>
              <a:rPr lang="zh-CN" altLang="en-US" sz="1800" b="1"/>
              <a:t>系数调整。</a:t>
            </a:r>
          </a:p>
          <a:p>
            <a:pPr eaLnBrk="1" hangingPunct="1">
              <a:lnSpc>
                <a:spcPct val="130000"/>
              </a:lnSpc>
              <a:buFontTx/>
              <a:buNone/>
            </a:pPr>
            <a:endParaRPr lang="zh-CN" altLang="en-US" sz="1800"/>
          </a:p>
          <a:p>
            <a:pPr eaLnBrk="1" hangingPunct="1">
              <a:lnSpc>
                <a:spcPct val="130000"/>
              </a:lnSpc>
              <a:buFontTx/>
              <a:buNone/>
            </a:pPr>
            <a:endParaRPr lang="zh-CN" altLang="en-US" sz="1800"/>
          </a:p>
        </p:txBody>
      </p:sp>
      <p:graphicFrame>
        <p:nvGraphicFramePr>
          <p:cNvPr id="124932" name="Group 4">
            <a:extLst>
              <a:ext uri="{FF2B5EF4-FFF2-40B4-BE49-F238E27FC236}">
                <a16:creationId xmlns:a16="http://schemas.microsoft.com/office/drawing/2014/main" id="{9142C46C-8C5F-4762-8C45-D6733F7F050B}"/>
              </a:ext>
            </a:extLst>
          </p:cNvPr>
          <p:cNvGraphicFramePr>
            <a:graphicFrameLocks noGrp="1"/>
          </p:cNvGraphicFramePr>
          <p:nvPr/>
        </p:nvGraphicFramePr>
        <p:xfrm>
          <a:off x="1258888" y="3716338"/>
          <a:ext cx="7500937" cy="1500187"/>
        </p:xfrm>
        <a:graphic>
          <a:graphicData uri="http://schemas.openxmlformats.org/drawingml/2006/table">
            <a:tbl>
              <a:tblPr/>
              <a:tblGrid>
                <a:gridCol w="1552575">
                  <a:extLst>
                    <a:ext uri="{9D8B030D-6E8A-4147-A177-3AD203B41FA5}">
                      <a16:colId xmlns:a16="http://schemas.microsoft.com/office/drawing/2014/main" val="20000"/>
                    </a:ext>
                  </a:extLst>
                </a:gridCol>
                <a:gridCol w="3249612">
                  <a:extLst>
                    <a:ext uri="{9D8B030D-6E8A-4147-A177-3AD203B41FA5}">
                      <a16:colId xmlns:a16="http://schemas.microsoft.com/office/drawing/2014/main" val="20001"/>
                    </a:ext>
                  </a:extLst>
                </a:gridCol>
                <a:gridCol w="893763">
                  <a:extLst>
                    <a:ext uri="{9D8B030D-6E8A-4147-A177-3AD203B41FA5}">
                      <a16:colId xmlns:a16="http://schemas.microsoft.com/office/drawing/2014/main" val="20002"/>
                    </a:ext>
                  </a:extLst>
                </a:gridCol>
                <a:gridCol w="863600">
                  <a:extLst>
                    <a:ext uri="{9D8B030D-6E8A-4147-A177-3AD203B41FA5}">
                      <a16:colId xmlns:a16="http://schemas.microsoft.com/office/drawing/2014/main" val="20003"/>
                    </a:ext>
                  </a:extLst>
                </a:gridCol>
                <a:gridCol w="941387">
                  <a:extLst>
                    <a:ext uri="{9D8B030D-6E8A-4147-A177-3AD203B41FA5}">
                      <a16:colId xmlns:a16="http://schemas.microsoft.com/office/drawing/2014/main" val="20004"/>
                    </a:ext>
                  </a:extLst>
                </a:gridCol>
              </a:tblGrid>
              <a:tr h="374650">
                <a:tc>
                  <a:txBody>
                    <a:bodyPr/>
                    <a:lstStyle>
                      <a:lvl1pPr indent="2667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266700" algn="ctr" defTabSz="914400" rtl="0" eaLnBrk="1" fontAlgn="base" latinLnBrk="0" hangingPunct="1">
                        <a:lnSpc>
                          <a:spcPct val="100000"/>
                        </a:lnSpc>
                        <a:spcBef>
                          <a:spcPts val="238"/>
                        </a:spcBef>
                        <a:spcAft>
                          <a:spcPts val="238"/>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序号</a:t>
                      </a:r>
                      <a:endPar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17780" marR="177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67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266700" algn="ctr" defTabSz="914400" rtl="0" eaLnBrk="1" fontAlgn="base" latinLnBrk="0" hangingPunct="1">
                        <a:lnSpc>
                          <a:spcPct val="100000"/>
                        </a:lnSpc>
                        <a:spcBef>
                          <a:spcPts val="238"/>
                        </a:spcBef>
                        <a:spcAft>
                          <a:spcPts val="238"/>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每侧导线横担水平排列最大相数</a:t>
                      </a:r>
                      <a:endPar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17780" marR="177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67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266700" algn="ctr" defTabSz="914400" rtl="0" eaLnBrk="1" fontAlgn="base" latinLnBrk="0" hangingPunct="1">
                        <a:lnSpc>
                          <a:spcPct val="100000"/>
                        </a:lnSpc>
                        <a:spcBef>
                          <a:spcPct val="0"/>
                        </a:spcBef>
                        <a:spcAft>
                          <a:spcPct val="0"/>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人工</a:t>
                      </a:r>
                      <a:endPar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67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266700" algn="ctr" defTabSz="914400" rtl="0" eaLnBrk="1" fontAlgn="base" latinLnBrk="0" hangingPunct="1">
                        <a:lnSpc>
                          <a:spcPct val="100000"/>
                        </a:lnSpc>
                        <a:spcBef>
                          <a:spcPct val="0"/>
                        </a:spcBef>
                        <a:spcAft>
                          <a:spcPct val="0"/>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材料</a:t>
                      </a:r>
                      <a:endPar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67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266700" algn="ctr" defTabSz="914400" rtl="0" eaLnBrk="1" fontAlgn="base" latinLnBrk="0" hangingPunct="1">
                        <a:lnSpc>
                          <a:spcPct val="100000"/>
                        </a:lnSpc>
                        <a:spcBef>
                          <a:spcPct val="0"/>
                        </a:spcBef>
                        <a:spcAft>
                          <a:spcPct val="0"/>
                        </a:spcAft>
                        <a:buClrTx/>
                        <a:buSzTx/>
                        <a:buFontTx/>
                        <a:buNone/>
                        <a:tabLst/>
                      </a:pPr>
                      <a:r>
                        <a:rPr kumimoji="0" lang="zh-CN"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机械</a:t>
                      </a:r>
                      <a:endParaRPr kumimoji="0" lang="zh-CN" altLang="zh-CN"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6238">
                <a:tc>
                  <a:txBody>
                    <a:bodyPr/>
                    <a:lstStyle>
                      <a:lvl1pPr indent="2667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26670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17780" marR="177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67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26670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相</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17780" marR="177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67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26670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1.5</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17780" marR="177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67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26670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1.1</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17780" marR="177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67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26670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1.5</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17780" marR="177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74650">
                <a:tc>
                  <a:txBody>
                    <a:bodyPr/>
                    <a:lstStyle>
                      <a:lvl1pPr indent="2667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26670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2</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17780" marR="177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67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26670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2</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相</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17780" marR="177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67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26670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1.75</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17780" marR="177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67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26670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1.3</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17780" marR="177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67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26670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1.75</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17780" marR="177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74650">
                <a:tc>
                  <a:txBody>
                    <a:bodyPr/>
                    <a:lstStyle>
                      <a:lvl1pPr indent="2667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26670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3</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17780" marR="177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67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26670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3</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相</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17780" marR="177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67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26670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2</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17780" marR="177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67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26670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1.5</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17780" marR="177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6700"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26670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2</a:t>
                      </a:r>
                      <a:endParaRPr kumimoji="0" lang="zh-CN" altLang="en-US" sz="1600" b="1" i="0" u="none" strike="noStrike" cap="none" normalizeH="0" baseline="0">
                        <a:ln>
                          <a:noFill/>
                        </a:ln>
                        <a:solidFill>
                          <a:schemeClr val="tx1"/>
                        </a:solidFill>
                        <a:effectLst/>
                        <a:latin typeface="Times New Roman" pitchFamily="18" charset="0"/>
                        <a:ea typeface="宋体" pitchFamily="2" charset="-122"/>
                        <a:cs typeface="Arial" pitchFamily="34" charset="0"/>
                      </a:endParaRPr>
                    </a:p>
                  </a:txBody>
                  <a:tcPr marL="17780" marR="177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63F89B56-586B-4806-A5CD-4E8F6FE9E162}"/>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24931" name="Rectangle 3">
            <a:extLst>
              <a:ext uri="{FF2B5EF4-FFF2-40B4-BE49-F238E27FC236}">
                <a16:creationId xmlns:a16="http://schemas.microsoft.com/office/drawing/2014/main" id="{07D61027-963B-4C22-B498-4F64A3AEDD8D}"/>
              </a:ext>
            </a:extLst>
          </p:cNvPr>
          <p:cNvSpPr>
            <a:spLocks noGrp="1" noChangeArrowheads="1"/>
          </p:cNvSpPr>
          <p:nvPr>
            <p:ph type="body" idx="4294967295"/>
          </p:nvPr>
        </p:nvSpPr>
        <p:spPr>
          <a:xfrm>
            <a:off x="1857375" y="1125538"/>
            <a:ext cx="7286625" cy="5400675"/>
          </a:xfrm>
        </p:spPr>
        <p:txBody>
          <a:bodyPr/>
          <a:lstStyle/>
          <a:p>
            <a:pPr eaLnBrk="1" hangingPunct="1">
              <a:lnSpc>
                <a:spcPct val="130000"/>
              </a:lnSpc>
              <a:buFontTx/>
              <a:buNone/>
            </a:pPr>
            <a:r>
              <a:rPr lang="zh-CN" altLang="en-US" sz="2000" b="1"/>
              <a:t> </a:t>
            </a:r>
            <a:r>
              <a:rPr lang="zh-CN" altLang="en-US" sz="2000" b="1">
                <a:solidFill>
                  <a:srgbClr val="7030A0"/>
                </a:solidFill>
              </a:rPr>
              <a:t>（五）架线工程</a:t>
            </a:r>
            <a:endParaRPr lang="en-US" altLang="zh-CN" sz="2000" b="1">
              <a:solidFill>
                <a:srgbClr val="7030A0"/>
              </a:solidFill>
            </a:endParaRPr>
          </a:p>
          <a:p>
            <a:pPr>
              <a:lnSpc>
                <a:spcPts val="2800"/>
              </a:lnSpc>
              <a:buFontTx/>
              <a:buNone/>
            </a:pPr>
            <a:r>
              <a:rPr lang="en-US" altLang="zh-CN" sz="1800" b="1"/>
              <a:t>4</a:t>
            </a:r>
            <a:r>
              <a:rPr lang="zh-CN" altLang="en-US" sz="1800" b="1"/>
              <a:t>、工作内容及工程量计算规则</a:t>
            </a:r>
            <a:endParaRPr lang="en-US" altLang="zh-CN" sz="1800" b="1"/>
          </a:p>
          <a:p>
            <a:pPr>
              <a:lnSpc>
                <a:spcPts val="2600"/>
              </a:lnSpc>
              <a:buFontTx/>
              <a:buNone/>
            </a:pPr>
            <a:r>
              <a:rPr lang="zh-CN" altLang="en-US" sz="1800"/>
              <a:t>    </a:t>
            </a:r>
            <a:r>
              <a:rPr lang="zh-CN" altLang="en-US" sz="1800" b="1"/>
              <a:t>（</a:t>
            </a:r>
            <a:r>
              <a:rPr lang="en-US" altLang="zh-CN" sz="1800" b="1"/>
              <a:t>4</a:t>
            </a:r>
            <a:r>
              <a:rPr lang="zh-CN" altLang="en-US" sz="1800" b="1"/>
              <a:t>）带电跨越电力线措施</a:t>
            </a:r>
            <a:endParaRPr lang="en-US" altLang="zh-CN" sz="1800" b="1"/>
          </a:p>
          <a:p>
            <a:pPr>
              <a:lnSpc>
                <a:spcPts val="2600"/>
              </a:lnSpc>
              <a:buFont typeface="Wingdings" panose="05000000000000000000" pitchFamily="2" charset="2"/>
              <a:buChar char="Ø"/>
            </a:pPr>
            <a:r>
              <a:rPr lang="zh-CN" altLang="en-US" sz="1800" b="1"/>
              <a:t>工作内容</a:t>
            </a:r>
          </a:p>
          <a:p>
            <a:pPr>
              <a:lnSpc>
                <a:spcPts val="2600"/>
              </a:lnSpc>
              <a:buFontTx/>
              <a:buNone/>
            </a:pPr>
            <a:r>
              <a:rPr lang="en-US" altLang="zh-CN" sz="1800" b="1"/>
              <a:t>      </a:t>
            </a:r>
            <a:r>
              <a:rPr lang="zh-CN" altLang="en-US" sz="1800" b="1"/>
              <a:t>包括跨越架的搭设、拆除，放、紧线时跨越架的监护，材料和工器具移运。</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a:t>
            </a:r>
            <a:r>
              <a:rPr lang="zh-CN" altLang="en-US" sz="1800" b="1"/>
              <a:t>定额按被跨越电压等级区分，按施工组织设计以“处”为单位计算。</a:t>
            </a:r>
          </a:p>
          <a:p>
            <a:pPr>
              <a:lnSpc>
                <a:spcPts val="2600"/>
              </a:lnSpc>
              <a:buFont typeface="Wingdings" panose="05000000000000000000" pitchFamily="2" charset="2"/>
              <a:buChar char="Ø"/>
            </a:pPr>
            <a:r>
              <a:rPr lang="zh-CN" altLang="en-US" sz="1800" b="1"/>
              <a:t>相关使用说明</a:t>
            </a:r>
            <a:endParaRPr lang="en-US" altLang="zh-CN" sz="1800" b="1"/>
          </a:p>
          <a:p>
            <a:pPr>
              <a:lnSpc>
                <a:spcPts val="2600"/>
              </a:lnSpc>
              <a:buFontTx/>
              <a:buNone/>
            </a:pPr>
            <a:r>
              <a:rPr lang="en-US" altLang="zh-CN" sz="1800" b="1"/>
              <a:t>      </a:t>
            </a:r>
            <a:r>
              <a:rPr lang="zh-CN" altLang="en-US" sz="1800" b="1"/>
              <a:t>如被跨越电力线为多回路时，带电跨越费乘以如下调整系数：双回路乘</a:t>
            </a:r>
            <a:r>
              <a:rPr lang="en-US" altLang="zh-CN" sz="1800" b="1"/>
              <a:t>1.5</a:t>
            </a:r>
            <a:r>
              <a:rPr lang="zh-CN" altLang="en-US" sz="1800" b="1"/>
              <a:t>的系数，三、四回路乘</a:t>
            </a:r>
            <a:r>
              <a:rPr lang="en-US" altLang="zh-CN" sz="1800" b="1"/>
              <a:t>1.75</a:t>
            </a:r>
            <a:r>
              <a:rPr lang="zh-CN" altLang="en-US" sz="1800" b="1"/>
              <a:t>的系数，五、六回路乘</a:t>
            </a:r>
            <a:r>
              <a:rPr lang="en-US" altLang="zh-CN" sz="1800" b="1"/>
              <a:t>2.0</a:t>
            </a:r>
            <a:r>
              <a:rPr lang="zh-CN" altLang="en-US" sz="1800" b="1"/>
              <a:t>的系数</a:t>
            </a:r>
          </a:p>
          <a:p>
            <a:pPr>
              <a:lnSpc>
                <a:spcPts val="2600"/>
              </a:lnSpc>
              <a:buFontTx/>
              <a:buNone/>
            </a:pPr>
            <a:endParaRPr lang="en-US" altLang="zh-CN" sz="1800" b="1"/>
          </a:p>
          <a:p>
            <a:pPr>
              <a:lnSpc>
                <a:spcPts val="2600"/>
              </a:lnSpc>
              <a:buFontTx/>
              <a:buNone/>
            </a:pPr>
            <a:endParaRPr lang="zh-CN" altLang="en-US" sz="180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a:extLst>
              <a:ext uri="{FF2B5EF4-FFF2-40B4-BE49-F238E27FC236}">
                <a16:creationId xmlns:a16="http://schemas.microsoft.com/office/drawing/2014/main" id="{52D554C6-3636-4BC5-AD1E-3435AE0F5BBB}"/>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25955" name="Rectangle 3">
            <a:extLst>
              <a:ext uri="{FF2B5EF4-FFF2-40B4-BE49-F238E27FC236}">
                <a16:creationId xmlns:a16="http://schemas.microsoft.com/office/drawing/2014/main" id="{84C1FEF5-653E-43BF-9A60-EF91E7313640}"/>
              </a:ext>
            </a:extLst>
          </p:cNvPr>
          <p:cNvSpPr>
            <a:spLocks noGrp="1" noChangeArrowheads="1"/>
          </p:cNvSpPr>
          <p:nvPr>
            <p:ph type="body" idx="4294967295"/>
          </p:nvPr>
        </p:nvSpPr>
        <p:spPr>
          <a:xfrm>
            <a:off x="1857375" y="1125538"/>
            <a:ext cx="7286625" cy="5400675"/>
          </a:xfrm>
        </p:spPr>
        <p:txBody>
          <a:bodyPr/>
          <a:lstStyle/>
          <a:p>
            <a:pPr eaLnBrk="1" hangingPunct="1">
              <a:lnSpc>
                <a:spcPct val="130000"/>
              </a:lnSpc>
              <a:buFontTx/>
              <a:buNone/>
            </a:pPr>
            <a:r>
              <a:rPr lang="zh-CN" altLang="en-US" sz="2000" b="1"/>
              <a:t> </a:t>
            </a:r>
            <a:r>
              <a:rPr lang="zh-CN" altLang="en-US" sz="2000" b="1">
                <a:solidFill>
                  <a:srgbClr val="7030A0"/>
                </a:solidFill>
              </a:rPr>
              <a:t>（五）架线工程</a:t>
            </a:r>
            <a:endParaRPr lang="en-US" altLang="zh-CN" sz="2000" b="1">
              <a:solidFill>
                <a:srgbClr val="7030A0"/>
              </a:solidFill>
            </a:endParaRPr>
          </a:p>
          <a:p>
            <a:pPr>
              <a:lnSpc>
                <a:spcPts val="2800"/>
              </a:lnSpc>
              <a:buFontTx/>
              <a:buNone/>
            </a:pPr>
            <a:r>
              <a:rPr lang="en-US" altLang="zh-CN" sz="1800" b="1"/>
              <a:t>4</a:t>
            </a:r>
            <a:r>
              <a:rPr lang="zh-CN" altLang="en-US" sz="1800" b="1"/>
              <a:t>、工作内容及工程量计算规则</a:t>
            </a:r>
            <a:endParaRPr lang="en-US" altLang="zh-CN" sz="1800" b="1"/>
          </a:p>
          <a:p>
            <a:pPr>
              <a:lnSpc>
                <a:spcPts val="2600"/>
              </a:lnSpc>
              <a:buFontTx/>
              <a:buNone/>
            </a:pPr>
            <a:r>
              <a:rPr lang="zh-CN" altLang="en-US" sz="1800"/>
              <a:t>    </a:t>
            </a:r>
            <a:r>
              <a:rPr lang="zh-CN" altLang="en-US" sz="1800" b="1"/>
              <a:t>（</a:t>
            </a:r>
            <a:r>
              <a:rPr lang="en-US" altLang="zh-CN" sz="1800" b="1"/>
              <a:t>5</a:t>
            </a:r>
            <a:r>
              <a:rPr lang="zh-CN" altLang="en-US" sz="1800" b="1"/>
              <a:t>）耦合屏蔽线安装</a:t>
            </a:r>
            <a:endParaRPr lang="en-US" altLang="zh-CN" sz="1800" b="1"/>
          </a:p>
          <a:p>
            <a:pPr>
              <a:lnSpc>
                <a:spcPts val="2600"/>
              </a:lnSpc>
              <a:buFont typeface="Wingdings" panose="05000000000000000000" pitchFamily="2" charset="2"/>
              <a:buChar char="Ø"/>
            </a:pPr>
            <a:r>
              <a:rPr lang="zh-CN" altLang="en-US" sz="1800" b="1"/>
              <a:t>工作内容</a:t>
            </a:r>
          </a:p>
          <a:p>
            <a:r>
              <a:rPr lang="zh-CN" altLang="en-US" sz="1800" b="1"/>
              <a:t>放紧线准备，人力或机械牵引放线，机械紧挂线，弧垂观测，信号联络，护线及杆塔监护，直线接头连接及耐张终端头制作，耐张串组合连接，接地连接线安装，清理现场，工器具移运。</a:t>
            </a:r>
          </a:p>
          <a:p>
            <a:pPr>
              <a:lnSpc>
                <a:spcPts val="2600"/>
              </a:lnSpc>
              <a:buFont typeface="Wingdings" panose="05000000000000000000" pitchFamily="2" charset="2"/>
              <a:buChar char="Ø"/>
            </a:pPr>
            <a:r>
              <a:rPr lang="en-US" altLang="zh-CN" sz="1800" b="1"/>
              <a:t> </a:t>
            </a:r>
            <a:r>
              <a:rPr lang="zh-CN" altLang="en-US" sz="1800" b="1"/>
              <a:t>工程量计算规则</a:t>
            </a:r>
          </a:p>
          <a:p>
            <a:pPr>
              <a:lnSpc>
                <a:spcPts val="2600"/>
              </a:lnSpc>
              <a:buFontTx/>
              <a:buNone/>
            </a:pPr>
            <a:r>
              <a:rPr lang="en-US" altLang="zh-CN" sz="1800" b="1"/>
              <a:t>       </a:t>
            </a:r>
            <a:r>
              <a:rPr lang="zh-CN" altLang="en-US" sz="1800" b="1"/>
              <a:t>根据单、双根屏蔽线截面以架设耦合屏蔽线的亘长以“</a:t>
            </a:r>
            <a:r>
              <a:rPr lang="en-US" altLang="zh-CN" sz="1800" b="1"/>
              <a:t>km</a:t>
            </a:r>
            <a:r>
              <a:rPr lang="zh-CN" altLang="en-US" sz="1800" b="1"/>
              <a:t>”为计量单位计算。</a:t>
            </a:r>
          </a:p>
          <a:p>
            <a:pPr>
              <a:lnSpc>
                <a:spcPts val="2600"/>
              </a:lnSpc>
              <a:buFont typeface="Wingdings" panose="05000000000000000000" pitchFamily="2" charset="2"/>
              <a:buChar char="Ø"/>
            </a:pPr>
            <a:r>
              <a:rPr lang="en-US" altLang="zh-CN" sz="1800" b="1"/>
              <a:t> </a:t>
            </a:r>
            <a:r>
              <a:rPr lang="zh-CN" altLang="en-US" sz="1800" b="1"/>
              <a:t>装置性材料</a:t>
            </a:r>
          </a:p>
          <a:p>
            <a:pPr>
              <a:lnSpc>
                <a:spcPts val="2600"/>
              </a:lnSpc>
              <a:buFontTx/>
              <a:buNone/>
            </a:pPr>
            <a:r>
              <a:rPr lang="en-US" altLang="zh-CN" sz="1800" b="1"/>
              <a:t>       </a:t>
            </a:r>
            <a:r>
              <a:rPr lang="zh-CN" altLang="en-US" sz="1800" b="1"/>
              <a:t>屏蔽线、绝缘子、金具等。</a:t>
            </a:r>
          </a:p>
          <a:p>
            <a:pPr>
              <a:lnSpc>
                <a:spcPts val="2600"/>
              </a:lnSpc>
              <a:buFont typeface="Wingdings" panose="05000000000000000000" pitchFamily="2" charset="2"/>
              <a:buChar char="Ø"/>
            </a:pPr>
            <a:r>
              <a:rPr lang="en-US" altLang="zh-CN" sz="1800" b="1"/>
              <a:t> </a:t>
            </a:r>
            <a:r>
              <a:rPr lang="zh-CN" altLang="en-US" sz="1800" b="1"/>
              <a:t>相关使用说明</a:t>
            </a:r>
          </a:p>
          <a:p>
            <a:pPr>
              <a:lnSpc>
                <a:spcPts val="2600"/>
              </a:lnSpc>
              <a:buFontTx/>
              <a:buNone/>
            </a:pPr>
            <a:r>
              <a:rPr lang="en-US" altLang="zh-CN" sz="1800" b="1"/>
              <a:t>       </a:t>
            </a:r>
            <a:r>
              <a:rPr lang="zh-CN" altLang="en-US" sz="1800" b="1"/>
              <a:t>屏蔽线定额按良导体考虑，如采用钢绞线作屏蔽线时，定额材料费乘</a:t>
            </a:r>
            <a:r>
              <a:rPr lang="en-US" altLang="zh-CN" sz="1800" b="1"/>
              <a:t>0.2</a:t>
            </a:r>
            <a:r>
              <a:rPr lang="zh-CN" altLang="en-US" sz="1800" b="1"/>
              <a:t>系数。</a:t>
            </a:r>
          </a:p>
          <a:p>
            <a:pPr>
              <a:lnSpc>
                <a:spcPts val="2600"/>
              </a:lnSpc>
              <a:buFontTx/>
              <a:buNone/>
            </a:pPr>
            <a:endParaRPr lang="zh-CN" altLang="en-US" sz="180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9497E6A6-7C31-4542-8BEB-11CCC2FD2628}"/>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26979" name="Rectangle 3">
            <a:extLst>
              <a:ext uri="{FF2B5EF4-FFF2-40B4-BE49-F238E27FC236}">
                <a16:creationId xmlns:a16="http://schemas.microsoft.com/office/drawing/2014/main" id="{90CD03CC-EF7B-4FEE-AFAD-1AF6BFB47B82}"/>
              </a:ext>
            </a:extLst>
          </p:cNvPr>
          <p:cNvSpPr>
            <a:spLocks noGrp="1" noChangeArrowheads="1"/>
          </p:cNvSpPr>
          <p:nvPr>
            <p:ph type="body" idx="4294967295"/>
          </p:nvPr>
        </p:nvSpPr>
        <p:spPr>
          <a:xfrm>
            <a:off x="1857375" y="1125538"/>
            <a:ext cx="7286625" cy="5400675"/>
          </a:xfrm>
        </p:spPr>
        <p:txBody>
          <a:bodyPr/>
          <a:lstStyle/>
          <a:p>
            <a:pPr eaLnBrk="1" hangingPunct="1">
              <a:lnSpc>
                <a:spcPct val="130000"/>
              </a:lnSpc>
              <a:buFontTx/>
              <a:buNone/>
            </a:pPr>
            <a:r>
              <a:rPr lang="zh-CN" altLang="en-US" sz="2000" b="1"/>
              <a:t> </a:t>
            </a:r>
            <a:r>
              <a:rPr lang="zh-CN" altLang="en-US" sz="2000" b="1">
                <a:solidFill>
                  <a:srgbClr val="7030A0"/>
                </a:solidFill>
              </a:rPr>
              <a:t>（五）架线工程</a:t>
            </a:r>
            <a:endParaRPr lang="en-US" altLang="zh-CN" sz="2000" b="1">
              <a:solidFill>
                <a:srgbClr val="7030A0"/>
              </a:solidFill>
            </a:endParaRPr>
          </a:p>
          <a:p>
            <a:pPr>
              <a:lnSpc>
                <a:spcPts val="2800"/>
              </a:lnSpc>
              <a:buFontTx/>
              <a:buNone/>
            </a:pPr>
            <a:r>
              <a:rPr lang="en-US" altLang="zh-CN" sz="1800" b="1"/>
              <a:t>4</a:t>
            </a:r>
            <a:r>
              <a:rPr lang="zh-CN" altLang="en-US" sz="1800" b="1"/>
              <a:t>、工作内容及工程量计算规则</a:t>
            </a:r>
            <a:endParaRPr lang="en-US" altLang="zh-CN" sz="1800" b="1"/>
          </a:p>
          <a:p>
            <a:pPr>
              <a:lnSpc>
                <a:spcPts val="2600"/>
              </a:lnSpc>
              <a:buFontTx/>
              <a:buNone/>
            </a:pPr>
            <a:r>
              <a:rPr lang="zh-CN" altLang="en-US" sz="1800"/>
              <a:t>    </a:t>
            </a:r>
            <a:r>
              <a:rPr lang="zh-CN" altLang="en-US" sz="1800" b="1"/>
              <a:t>（</a:t>
            </a:r>
            <a:r>
              <a:rPr lang="en-US" altLang="zh-CN" sz="1800" b="1"/>
              <a:t>6</a:t>
            </a:r>
            <a:r>
              <a:rPr lang="zh-CN" altLang="en-US" sz="1800" b="1"/>
              <a:t>）</a:t>
            </a:r>
            <a:r>
              <a:rPr lang="en-US" altLang="zh-CN" sz="1800" b="1"/>
              <a:t>OPGW</a:t>
            </a:r>
            <a:r>
              <a:rPr lang="zh-CN" altLang="en-US" sz="1800" b="1"/>
              <a:t>接续与测量</a:t>
            </a:r>
            <a:endParaRPr lang="en-US" altLang="zh-CN" sz="1800" b="1"/>
          </a:p>
          <a:p>
            <a:pPr>
              <a:lnSpc>
                <a:spcPts val="2600"/>
              </a:lnSpc>
              <a:buFontTx/>
              <a:buNone/>
            </a:pPr>
            <a:r>
              <a:rPr lang="en-US" altLang="zh-CN" sz="1800" b="1"/>
              <a:t>              OPGW</a:t>
            </a:r>
            <a:r>
              <a:rPr lang="zh-CN" altLang="en-US" sz="1800" b="1"/>
              <a:t>接续与测量包括单盘测量、接续和全程测量。</a:t>
            </a:r>
            <a:endParaRPr lang="en-US" altLang="zh-CN" sz="1800" b="1"/>
          </a:p>
          <a:p>
            <a:pPr>
              <a:lnSpc>
                <a:spcPts val="2600"/>
              </a:lnSpc>
              <a:buFontTx/>
              <a:buNone/>
            </a:pPr>
            <a:r>
              <a:rPr lang="en-US" altLang="zh-CN" sz="1800"/>
              <a:t>        </a:t>
            </a:r>
            <a:r>
              <a:rPr lang="en-US" altLang="zh-CN" sz="1800" b="1"/>
              <a:t>A</a:t>
            </a:r>
            <a:r>
              <a:rPr lang="zh-CN" altLang="en-US" sz="1800" b="1"/>
              <a:t>、单盘测量</a:t>
            </a:r>
          </a:p>
          <a:p>
            <a:pPr>
              <a:lnSpc>
                <a:spcPts val="2600"/>
              </a:lnSpc>
              <a:buFont typeface="Wingdings" panose="05000000000000000000" pitchFamily="2" charset="2"/>
              <a:buChar char="Ø"/>
            </a:pPr>
            <a:r>
              <a:rPr lang="en-US" altLang="zh-CN" sz="1800" b="1"/>
              <a:t>  </a:t>
            </a:r>
            <a:r>
              <a:rPr lang="zh-CN" altLang="en-US" sz="1800" b="1"/>
              <a:t>工作内容：</a:t>
            </a:r>
          </a:p>
          <a:p>
            <a:pPr>
              <a:lnSpc>
                <a:spcPts val="2600"/>
              </a:lnSpc>
              <a:buFontTx/>
              <a:buNone/>
            </a:pPr>
            <a:r>
              <a:rPr lang="en-US" altLang="zh-CN" sz="1800" b="1"/>
              <a:t>      </a:t>
            </a:r>
            <a:r>
              <a:rPr lang="zh-CN" altLang="en-US" sz="1800" b="1"/>
              <a:t>测量准备，开缆盘，剥缆，清洗光纤，切缆，测量，记录数据，封缆头，封缆盘，工器具转移。</a:t>
            </a:r>
          </a:p>
          <a:p>
            <a:pPr>
              <a:lnSpc>
                <a:spcPts val="2600"/>
              </a:lnSpc>
              <a:buFont typeface="Wingdings" panose="05000000000000000000" pitchFamily="2" charset="2"/>
              <a:buChar char="Ø"/>
            </a:pPr>
            <a:r>
              <a:rPr lang="en-US" altLang="zh-CN" sz="1800" b="1"/>
              <a:t>  </a:t>
            </a:r>
            <a:r>
              <a:rPr lang="zh-CN" altLang="en-US" sz="1800" b="1"/>
              <a:t>工程量计算规则</a:t>
            </a:r>
          </a:p>
          <a:p>
            <a:pPr>
              <a:lnSpc>
                <a:spcPts val="2600"/>
              </a:lnSpc>
              <a:buFontTx/>
              <a:buNone/>
            </a:pPr>
            <a:r>
              <a:rPr lang="en-US" altLang="zh-CN" sz="1800" b="1"/>
              <a:t>      OPGW</a:t>
            </a:r>
            <a:r>
              <a:rPr lang="zh-CN" altLang="en-US" sz="1800" b="1"/>
              <a:t>按芯数以“轴”为计量单位计算，一盘</a:t>
            </a:r>
            <a:r>
              <a:rPr lang="en-US" altLang="zh-CN" sz="1800" b="1"/>
              <a:t>OPGW</a:t>
            </a:r>
            <a:r>
              <a:rPr lang="zh-CN" altLang="en-US" sz="1800" b="1"/>
              <a:t>为一轴。在编制初步设计概算时，如果尚未进行</a:t>
            </a:r>
            <a:r>
              <a:rPr lang="en-US" altLang="zh-CN" sz="1800" b="1"/>
              <a:t>OPGW</a:t>
            </a:r>
            <a:r>
              <a:rPr lang="zh-CN" altLang="en-US" sz="1800" b="1"/>
              <a:t>招标的工程，可按每轴</a:t>
            </a:r>
            <a:r>
              <a:rPr lang="en-US" altLang="zh-CN" sz="1800" b="1"/>
              <a:t>(</a:t>
            </a:r>
            <a:r>
              <a:rPr lang="zh-CN" altLang="en-US" sz="1800" b="1"/>
              <a:t>盘</a:t>
            </a:r>
            <a:r>
              <a:rPr lang="en-US" altLang="zh-CN" sz="1800" b="1"/>
              <a:t>)4km</a:t>
            </a:r>
            <a:r>
              <a:rPr lang="zh-CN" altLang="en-US" sz="1800" b="1"/>
              <a:t>计算。</a:t>
            </a:r>
          </a:p>
          <a:p>
            <a:pPr>
              <a:lnSpc>
                <a:spcPts val="2600"/>
              </a:lnSpc>
              <a:buFontTx/>
              <a:buNone/>
            </a:pPr>
            <a:endParaRPr lang="zh-CN" altLang="en-US" sz="180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658F235F-14D3-4391-AB1D-1D66BF3E1DC7}"/>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28003" name="Rectangle 3">
            <a:extLst>
              <a:ext uri="{FF2B5EF4-FFF2-40B4-BE49-F238E27FC236}">
                <a16:creationId xmlns:a16="http://schemas.microsoft.com/office/drawing/2014/main" id="{A13E3F88-D48A-400A-B28D-A2196AD84632}"/>
              </a:ext>
            </a:extLst>
          </p:cNvPr>
          <p:cNvSpPr>
            <a:spLocks noGrp="1" noChangeArrowheads="1"/>
          </p:cNvSpPr>
          <p:nvPr>
            <p:ph type="body" idx="4294967295"/>
          </p:nvPr>
        </p:nvSpPr>
        <p:spPr>
          <a:xfrm>
            <a:off x="1331913" y="981075"/>
            <a:ext cx="7812087" cy="5545138"/>
          </a:xfrm>
        </p:spPr>
        <p:txBody>
          <a:bodyPr/>
          <a:lstStyle/>
          <a:p>
            <a:pPr eaLnBrk="1" hangingPunct="1">
              <a:lnSpc>
                <a:spcPct val="130000"/>
              </a:lnSpc>
              <a:buFontTx/>
              <a:buNone/>
            </a:pPr>
            <a:r>
              <a:rPr lang="zh-CN" altLang="en-US" sz="2000" b="1"/>
              <a:t> </a:t>
            </a:r>
            <a:r>
              <a:rPr lang="zh-CN" altLang="en-US" sz="2000" b="1">
                <a:solidFill>
                  <a:srgbClr val="7030A0"/>
                </a:solidFill>
              </a:rPr>
              <a:t>（五）架线工程</a:t>
            </a:r>
            <a:endParaRPr lang="en-US" altLang="zh-CN" sz="2000" b="1">
              <a:solidFill>
                <a:srgbClr val="7030A0"/>
              </a:solidFill>
            </a:endParaRPr>
          </a:p>
          <a:p>
            <a:pPr>
              <a:lnSpc>
                <a:spcPts val="2800"/>
              </a:lnSpc>
              <a:buFontTx/>
              <a:buNone/>
            </a:pPr>
            <a:r>
              <a:rPr lang="en-US" altLang="zh-CN" sz="1800" b="1"/>
              <a:t>4</a:t>
            </a:r>
            <a:r>
              <a:rPr lang="zh-CN" altLang="en-US" sz="1800" b="1"/>
              <a:t>、工作内容及工程量计算规则</a:t>
            </a:r>
            <a:endParaRPr lang="en-US" altLang="zh-CN" sz="1800" b="1"/>
          </a:p>
          <a:p>
            <a:pPr>
              <a:lnSpc>
                <a:spcPts val="2600"/>
              </a:lnSpc>
              <a:buFontTx/>
              <a:buNone/>
            </a:pPr>
            <a:r>
              <a:rPr lang="zh-CN" altLang="en-US" sz="1800"/>
              <a:t>    </a:t>
            </a:r>
            <a:r>
              <a:rPr lang="zh-CN" altLang="en-US" sz="1800" b="1"/>
              <a:t>（</a:t>
            </a:r>
            <a:r>
              <a:rPr lang="en-US" altLang="zh-CN" sz="1800" b="1"/>
              <a:t>6</a:t>
            </a:r>
            <a:r>
              <a:rPr lang="zh-CN" altLang="en-US" sz="1800" b="1"/>
              <a:t>）</a:t>
            </a:r>
            <a:r>
              <a:rPr lang="en-US" altLang="zh-CN" sz="1800" b="1"/>
              <a:t>OPGW</a:t>
            </a:r>
            <a:r>
              <a:rPr lang="zh-CN" altLang="en-US" sz="1800" b="1"/>
              <a:t>接续与测量</a:t>
            </a:r>
            <a:endParaRPr lang="en-US" altLang="zh-CN" sz="1800" b="1"/>
          </a:p>
          <a:p>
            <a:pPr>
              <a:lnSpc>
                <a:spcPts val="2600"/>
              </a:lnSpc>
              <a:buFontTx/>
              <a:buNone/>
            </a:pPr>
            <a:r>
              <a:rPr lang="en-US" altLang="zh-CN" sz="1800" b="1"/>
              <a:t>        B</a:t>
            </a:r>
            <a:r>
              <a:rPr lang="zh-CN" altLang="en-US" sz="1800" b="1"/>
              <a:t>、接续</a:t>
            </a:r>
          </a:p>
          <a:p>
            <a:pPr>
              <a:lnSpc>
                <a:spcPts val="2600"/>
              </a:lnSpc>
              <a:buFont typeface="Wingdings" panose="05000000000000000000" pitchFamily="2" charset="2"/>
              <a:buChar char="Ø"/>
            </a:pPr>
            <a:r>
              <a:rPr lang="zh-CN" altLang="en-US" sz="1800" b="1"/>
              <a:t>工作内容：</a:t>
            </a:r>
          </a:p>
          <a:p>
            <a:pPr>
              <a:lnSpc>
                <a:spcPts val="2600"/>
              </a:lnSpc>
              <a:buFontTx/>
              <a:buNone/>
            </a:pPr>
            <a:r>
              <a:rPr lang="en-US" altLang="zh-CN" sz="1800" b="1"/>
              <a:t>      </a:t>
            </a:r>
            <a:r>
              <a:rPr lang="zh-CN" altLang="en-US" sz="1800" b="1"/>
              <a:t>接续准备，上塔（杆）放线，临时固定，剥缆，</a:t>
            </a:r>
            <a:r>
              <a:rPr lang="en-US" altLang="zh-CN" sz="1800" b="1"/>
              <a:t>OPGW</a:t>
            </a:r>
            <a:r>
              <a:rPr lang="zh-CN" altLang="en-US" sz="1800" b="1"/>
              <a:t>清洗，溶接，测试纤盘盒，复测，封盒，盘缆，上塔（杆）收线及固定，工器具转移。</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OPGW</a:t>
            </a:r>
            <a:r>
              <a:rPr lang="zh-CN" altLang="en-US" sz="1800" b="1"/>
              <a:t>区分芯数按接头的个数统计工程量，但只计算架空线路部分的连接头，前后两段的光纤进线或出线的架构接线盒至通信机房部分按《电网技术改造工程预算定额（</a:t>
            </a:r>
            <a:r>
              <a:rPr lang="en-US" altLang="zh-CN" sz="1800" b="1"/>
              <a:t>2015 </a:t>
            </a:r>
            <a:r>
              <a:rPr lang="zh-CN" altLang="en-US" sz="1800" b="1"/>
              <a:t>年版） 第五册 通信工程》执行。</a:t>
            </a:r>
          </a:p>
          <a:p>
            <a:pPr>
              <a:lnSpc>
                <a:spcPts val="2600"/>
              </a:lnSpc>
              <a:buFont typeface="Wingdings" panose="05000000000000000000" pitchFamily="2" charset="2"/>
              <a:buChar char="Ø"/>
            </a:pPr>
            <a:r>
              <a:rPr lang="zh-CN" altLang="en-US" sz="1800" b="1"/>
              <a:t>相关使用说明</a:t>
            </a:r>
          </a:p>
          <a:p>
            <a:pPr>
              <a:lnSpc>
                <a:spcPts val="2600"/>
              </a:lnSpc>
              <a:buFontTx/>
              <a:buNone/>
            </a:pPr>
            <a:r>
              <a:rPr lang="en-US" altLang="zh-CN" sz="1800" b="1"/>
              <a:t>      OPGW</a:t>
            </a:r>
            <a:r>
              <a:rPr lang="zh-CN" altLang="en-US" sz="1800" b="1"/>
              <a:t>定额是按双窗口测试条件下考虑的，设计要求单窗口时，按同芯数定额子目乘以</a:t>
            </a:r>
            <a:r>
              <a:rPr lang="en-US" altLang="zh-CN" sz="1800" b="1"/>
              <a:t>0.85</a:t>
            </a:r>
            <a:r>
              <a:rPr lang="zh-CN" altLang="en-US" sz="1800" b="1"/>
              <a:t>系数。</a:t>
            </a:r>
          </a:p>
          <a:p>
            <a:pPr>
              <a:lnSpc>
                <a:spcPts val="2600"/>
              </a:lnSpc>
              <a:buFont typeface="Wingdings" panose="05000000000000000000" pitchFamily="2" charset="2"/>
              <a:buChar char="Ø"/>
            </a:pPr>
            <a:endParaRPr lang="zh-CN" altLang="en-US" sz="180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1362F3FC-6329-4576-9CE3-C66E04403305}"/>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29027" name="Rectangle 3">
            <a:extLst>
              <a:ext uri="{FF2B5EF4-FFF2-40B4-BE49-F238E27FC236}">
                <a16:creationId xmlns:a16="http://schemas.microsoft.com/office/drawing/2014/main" id="{0F0A7F8E-887D-4E22-83E7-9A4ADF6BBC09}"/>
              </a:ext>
            </a:extLst>
          </p:cNvPr>
          <p:cNvSpPr>
            <a:spLocks noGrp="1" noChangeArrowheads="1"/>
          </p:cNvSpPr>
          <p:nvPr>
            <p:ph type="body" idx="4294967295"/>
          </p:nvPr>
        </p:nvSpPr>
        <p:spPr>
          <a:xfrm>
            <a:off x="1857375" y="1125538"/>
            <a:ext cx="7286625" cy="5400675"/>
          </a:xfrm>
        </p:spPr>
        <p:txBody>
          <a:bodyPr/>
          <a:lstStyle/>
          <a:p>
            <a:pPr eaLnBrk="1" hangingPunct="1">
              <a:lnSpc>
                <a:spcPct val="130000"/>
              </a:lnSpc>
              <a:buFontTx/>
              <a:buNone/>
            </a:pPr>
            <a:r>
              <a:rPr lang="zh-CN" altLang="en-US" sz="2000" b="1"/>
              <a:t> </a:t>
            </a:r>
            <a:r>
              <a:rPr lang="zh-CN" altLang="en-US" sz="2000" b="1">
                <a:solidFill>
                  <a:srgbClr val="7030A0"/>
                </a:solidFill>
              </a:rPr>
              <a:t>（五）架线工程</a:t>
            </a:r>
            <a:endParaRPr lang="en-US" altLang="zh-CN" sz="2000" b="1">
              <a:solidFill>
                <a:srgbClr val="7030A0"/>
              </a:solidFill>
            </a:endParaRPr>
          </a:p>
          <a:p>
            <a:pPr>
              <a:lnSpc>
                <a:spcPts val="2800"/>
              </a:lnSpc>
              <a:buFontTx/>
              <a:buNone/>
            </a:pPr>
            <a:r>
              <a:rPr lang="en-US" altLang="zh-CN" sz="1800" b="1"/>
              <a:t>4</a:t>
            </a:r>
            <a:r>
              <a:rPr lang="zh-CN" altLang="en-US" sz="1800" b="1"/>
              <a:t>、工作内容及工程量计算规则</a:t>
            </a:r>
            <a:endParaRPr lang="en-US" altLang="zh-CN" sz="1800" b="1"/>
          </a:p>
          <a:p>
            <a:pPr>
              <a:lnSpc>
                <a:spcPts val="2600"/>
              </a:lnSpc>
              <a:buFontTx/>
              <a:buNone/>
            </a:pPr>
            <a:r>
              <a:rPr lang="zh-CN" altLang="en-US" sz="1800"/>
              <a:t>    </a:t>
            </a:r>
            <a:r>
              <a:rPr lang="zh-CN" altLang="en-US" sz="1800" b="1"/>
              <a:t>（</a:t>
            </a:r>
            <a:r>
              <a:rPr lang="en-US" altLang="zh-CN" sz="1800" b="1"/>
              <a:t>6</a:t>
            </a:r>
            <a:r>
              <a:rPr lang="zh-CN" altLang="en-US" sz="1800" b="1"/>
              <a:t>）</a:t>
            </a:r>
            <a:r>
              <a:rPr lang="en-US" altLang="zh-CN" sz="1800" b="1"/>
              <a:t>OPGW</a:t>
            </a:r>
            <a:r>
              <a:rPr lang="zh-CN" altLang="en-US" sz="1800" b="1"/>
              <a:t>接续与测量</a:t>
            </a:r>
            <a:endParaRPr lang="en-US" altLang="zh-CN" sz="1800" b="1"/>
          </a:p>
          <a:p>
            <a:pPr>
              <a:lnSpc>
                <a:spcPts val="2600"/>
              </a:lnSpc>
              <a:buFontTx/>
              <a:buNone/>
            </a:pPr>
            <a:r>
              <a:rPr lang="en-US" altLang="zh-CN" sz="1800" b="1"/>
              <a:t>      C</a:t>
            </a:r>
            <a:r>
              <a:rPr lang="zh-CN" altLang="en-US" sz="1800" b="1"/>
              <a:t>、全程测量</a:t>
            </a:r>
            <a:endParaRPr lang="en-US" altLang="zh-CN" sz="1800" b="1"/>
          </a:p>
          <a:p>
            <a:pPr>
              <a:lnSpc>
                <a:spcPts val="2600"/>
              </a:lnSpc>
              <a:buFont typeface="Wingdings" panose="05000000000000000000" pitchFamily="2" charset="2"/>
              <a:buChar char="Ø"/>
            </a:pPr>
            <a:r>
              <a:rPr lang="en-US" altLang="zh-CN" sz="1800"/>
              <a:t> </a:t>
            </a:r>
            <a:r>
              <a:rPr lang="zh-CN" altLang="en-US" sz="1800" b="1"/>
              <a:t>工作内容：</a:t>
            </a:r>
          </a:p>
          <a:p>
            <a:pPr>
              <a:lnSpc>
                <a:spcPts val="2600"/>
              </a:lnSpc>
              <a:buFontTx/>
              <a:buNone/>
            </a:pPr>
            <a:r>
              <a:rPr lang="en-US" altLang="zh-CN" sz="1800" b="1"/>
              <a:t>       </a:t>
            </a:r>
            <a:r>
              <a:rPr lang="zh-CN" altLang="en-US" sz="1800" b="1"/>
              <a:t>测量准备，测量，记录，封盒，工器具转移。</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a:t>
            </a:r>
            <a:r>
              <a:rPr lang="zh-CN" altLang="en-US" sz="1800" b="1"/>
              <a:t>全程测量区分芯数以测算“段”为计量单位计算。</a:t>
            </a:r>
          </a:p>
          <a:p>
            <a:pPr>
              <a:lnSpc>
                <a:spcPts val="2600"/>
              </a:lnSpc>
              <a:buFont typeface="Wingdings" panose="05000000000000000000" pitchFamily="2" charset="2"/>
              <a:buChar char="Ø"/>
            </a:pPr>
            <a:r>
              <a:rPr lang="zh-CN" altLang="en-US" sz="1800" b="1"/>
              <a:t>相关使用说明</a:t>
            </a:r>
          </a:p>
          <a:p>
            <a:pPr>
              <a:lnSpc>
                <a:spcPts val="2600"/>
              </a:lnSpc>
              <a:buFontTx/>
              <a:buNone/>
            </a:pPr>
            <a:r>
              <a:rPr lang="en-US" altLang="zh-CN" sz="1800" b="1"/>
              <a:t>      </a:t>
            </a:r>
            <a:r>
              <a:rPr lang="zh-CN" altLang="en-US" sz="1800" b="1"/>
              <a:t>定额是按</a:t>
            </a:r>
            <a:r>
              <a:rPr lang="en-US" altLang="zh-CN" sz="1800" b="1"/>
              <a:t>100km</a:t>
            </a:r>
            <a:r>
              <a:rPr lang="zh-CN" altLang="en-US" sz="1800" b="1"/>
              <a:t>为一段考虑的，不足</a:t>
            </a:r>
            <a:r>
              <a:rPr lang="en-US" altLang="zh-CN" sz="1800" b="1"/>
              <a:t>100km</a:t>
            </a:r>
            <a:r>
              <a:rPr lang="zh-CN" altLang="en-US" sz="1800" b="1"/>
              <a:t>工程量按“一段”计算。超过</a:t>
            </a:r>
            <a:r>
              <a:rPr lang="en-US" altLang="zh-CN" sz="1800" b="1"/>
              <a:t>100km</a:t>
            </a:r>
            <a:r>
              <a:rPr lang="zh-CN" altLang="en-US" sz="1800" b="1"/>
              <a:t>时每增加</a:t>
            </a:r>
            <a:r>
              <a:rPr lang="en-US" altLang="zh-CN" sz="1800" b="1"/>
              <a:t>50km</a:t>
            </a:r>
            <a:r>
              <a:rPr lang="zh-CN" altLang="en-US" sz="1800" b="1"/>
              <a:t>，其人工、机械乘</a:t>
            </a:r>
            <a:r>
              <a:rPr lang="en-US" altLang="zh-CN" sz="1800" b="1"/>
              <a:t>1.4</a:t>
            </a:r>
            <a:r>
              <a:rPr lang="zh-CN" altLang="en-US" sz="1800" b="1"/>
              <a:t>的系数，不足</a:t>
            </a:r>
            <a:r>
              <a:rPr lang="en-US" altLang="zh-CN" sz="1800" b="1"/>
              <a:t>50km</a:t>
            </a:r>
            <a:r>
              <a:rPr lang="zh-CN" altLang="en-US" sz="1800" b="1"/>
              <a:t>按</a:t>
            </a:r>
            <a:r>
              <a:rPr lang="en-US" altLang="zh-CN" sz="1800" b="1"/>
              <a:t>50km</a:t>
            </a:r>
            <a:r>
              <a:rPr lang="zh-CN" altLang="en-US" sz="1800" b="1"/>
              <a:t>计。</a:t>
            </a:r>
          </a:p>
          <a:p>
            <a:pPr>
              <a:lnSpc>
                <a:spcPts val="2600"/>
              </a:lnSpc>
              <a:buFontTx/>
              <a:buNone/>
            </a:pPr>
            <a:endParaRPr lang="zh-CN" altLang="en-US" sz="180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00476500-F3B8-43DE-81DF-90DB55D77F0A}"/>
              </a:ext>
            </a:extLst>
          </p:cNvPr>
          <p:cNvSpPr>
            <a:spLocks noGrp="1" noChangeArrowheads="1"/>
          </p:cNvSpPr>
          <p:nvPr>
            <p:ph type="title" idx="4294967295"/>
          </p:nvPr>
        </p:nvSpPr>
        <p:spPr>
          <a:xfrm>
            <a:off x="2555875" y="274638"/>
            <a:ext cx="6130925" cy="777875"/>
          </a:xfrm>
        </p:spPr>
        <p:txBody>
          <a:bodyPr/>
          <a:lstStyle/>
          <a:p>
            <a:pPr eaLnBrk="1" hangingPunct="1"/>
            <a:r>
              <a:rPr lang="zh-CN" altLang="en-US" sz="4000" b="1"/>
              <a:t>六、主要修编内容说明</a:t>
            </a:r>
          </a:p>
        </p:txBody>
      </p:sp>
      <p:sp>
        <p:nvSpPr>
          <p:cNvPr id="130051" name="Rectangle 3">
            <a:extLst>
              <a:ext uri="{FF2B5EF4-FFF2-40B4-BE49-F238E27FC236}">
                <a16:creationId xmlns:a16="http://schemas.microsoft.com/office/drawing/2014/main" id="{E79F95BE-2286-424B-8EA7-60CB11745591}"/>
              </a:ext>
            </a:extLst>
          </p:cNvPr>
          <p:cNvSpPr>
            <a:spLocks noGrp="1" noChangeArrowheads="1"/>
          </p:cNvSpPr>
          <p:nvPr>
            <p:ph type="body" idx="4294967295"/>
          </p:nvPr>
        </p:nvSpPr>
        <p:spPr>
          <a:xfrm>
            <a:off x="1187450" y="908050"/>
            <a:ext cx="7956550" cy="5618163"/>
          </a:xfrm>
        </p:spPr>
        <p:txBody>
          <a:bodyPr/>
          <a:lstStyle/>
          <a:p>
            <a:pPr eaLnBrk="1" hangingPunct="1">
              <a:lnSpc>
                <a:spcPct val="130000"/>
              </a:lnSpc>
              <a:buFontTx/>
              <a:buNone/>
            </a:pPr>
            <a:r>
              <a:rPr lang="zh-CN" altLang="en-US" sz="2000" b="1"/>
              <a:t> </a:t>
            </a:r>
            <a:r>
              <a:rPr lang="zh-CN" altLang="en-US" sz="2000" b="1">
                <a:solidFill>
                  <a:srgbClr val="7030A0"/>
                </a:solidFill>
              </a:rPr>
              <a:t>（五）架线工程</a:t>
            </a:r>
            <a:endParaRPr lang="en-US" altLang="zh-CN" sz="2000" b="1">
              <a:solidFill>
                <a:srgbClr val="7030A0"/>
              </a:solidFill>
            </a:endParaRPr>
          </a:p>
          <a:p>
            <a:pPr>
              <a:lnSpc>
                <a:spcPts val="2800"/>
              </a:lnSpc>
              <a:buFontTx/>
              <a:buNone/>
            </a:pPr>
            <a:r>
              <a:rPr lang="en-US" altLang="zh-CN" sz="1800" b="1"/>
              <a:t>4</a:t>
            </a:r>
            <a:r>
              <a:rPr lang="zh-CN" altLang="en-US" sz="1800" b="1"/>
              <a:t>、工作内容及工程量计算规则</a:t>
            </a:r>
            <a:endParaRPr lang="en-US" altLang="zh-CN" sz="1800" b="1"/>
          </a:p>
          <a:p>
            <a:pPr>
              <a:lnSpc>
                <a:spcPts val="2800"/>
              </a:lnSpc>
              <a:buFontTx/>
              <a:buNone/>
            </a:pPr>
            <a:r>
              <a:rPr lang="zh-CN" altLang="en-US" sz="1800"/>
              <a:t>    </a:t>
            </a:r>
            <a:r>
              <a:rPr lang="zh-CN" altLang="en-US" sz="1800" b="1"/>
              <a:t>（</a:t>
            </a:r>
            <a:r>
              <a:rPr lang="en-US" altLang="zh-CN" sz="1800" b="1"/>
              <a:t>7</a:t>
            </a:r>
            <a:r>
              <a:rPr lang="zh-CN" altLang="en-US" sz="1800" b="1"/>
              <a:t>）拦河线安装</a:t>
            </a:r>
          </a:p>
          <a:p>
            <a:pPr>
              <a:lnSpc>
                <a:spcPts val="2600"/>
              </a:lnSpc>
              <a:buFont typeface="Wingdings" panose="05000000000000000000" pitchFamily="2" charset="2"/>
              <a:buChar char="Ø"/>
            </a:pPr>
            <a:r>
              <a:rPr lang="zh-CN" altLang="en-US" sz="1800" b="1"/>
              <a:t>工作内容</a:t>
            </a:r>
          </a:p>
          <a:p>
            <a:pPr>
              <a:lnSpc>
                <a:spcPts val="2600"/>
              </a:lnSpc>
              <a:buFontTx/>
              <a:buNone/>
            </a:pPr>
            <a:r>
              <a:rPr lang="en-US" altLang="zh-CN" sz="1800" b="1"/>
              <a:t>      </a:t>
            </a:r>
            <a:r>
              <a:rPr lang="zh-CN" altLang="en-US" sz="1800" b="1"/>
              <a:t>测量定位，杆坑、拉线坑的挖填，底、拉、卡盘的安装，组立杆及安装拉线，拦河线的放线与紧线，警告牌安装，工器具转移。</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a:t>
            </a:r>
            <a:r>
              <a:rPr lang="zh-CN" altLang="en-US" sz="1800" b="1"/>
              <a:t>定额按河流宽度以拦河线设置“处”为单位计算，河两边为一处。</a:t>
            </a:r>
          </a:p>
          <a:p>
            <a:pPr>
              <a:lnSpc>
                <a:spcPts val="2600"/>
              </a:lnSpc>
              <a:buFont typeface="Wingdings" panose="05000000000000000000" pitchFamily="2" charset="2"/>
              <a:buChar char="Ø"/>
            </a:pPr>
            <a:r>
              <a:rPr lang="zh-CN" altLang="en-US" sz="1800" b="1"/>
              <a:t>装置性材料</a:t>
            </a:r>
          </a:p>
          <a:p>
            <a:pPr>
              <a:lnSpc>
                <a:spcPts val="2600"/>
              </a:lnSpc>
              <a:buFontTx/>
              <a:buNone/>
            </a:pPr>
            <a:r>
              <a:rPr lang="en-US" altLang="zh-CN" sz="1800" b="1"/>
              <a:t>      </a:t>
            </a:r>
            <a:r>
              <a:rPr lang="zh-CN" altLang="en-US" sz="1800" b="1"/>
              <a:t>电杆及各部件、拦河线和警告牌。</a:t>
            </a:r>
            <a:endParaRPr lang="en-US" altLang="zh-CN" sz="1800" b="1"/>
          </a:p>
          <a:p>
            <a:pPr>
              <a:lnSpc>
                <a:spcPts val="2600"/>
              </a:lnSpc>
              <a:buFont typeface="Wingdings" panose="05000000000000000000" pitchFamily="2" charset="2"/>
              <a:buChar char="Ø"/>
            </a:pPr>
            <a:r>
              <a:rPr lang="zh-CN" altLang="en-US" sz="1800" b="1"/>
              <a:t>相关使用说明</a:t>
            </a:r>
            <a:endParaRPr lang="en-US" altLang="zh-CN" sz="1800" b="1"/>
          </a:p>
          <a:p>
            <a:pPr>
              <a:lnSpc>
                <a:spcPts val="2600"/>
              </a:lnSpc>
              <a:buFontTx/>
              <a:buNone/>
            </a:pPr>
            <a:r>
              <a:rPr lang="en-US" altLang="zh-CN" sz="1800" b="1"/>
              <a:t>       </a:t>
            </a:r>
            <a:r>
              <a:rPr lang="zh-CN" altLang="en-US" sz="1800" b="1"/>
              <a:t>定额中不包括拦河线所用器材的运输和混凝土杆的焊接。需要时可套本册“工地运输”和“杆塔工程”钢环焊接的相应定额。当拦河线采用钢管杆（含配套基础）承拦时，基础施工与钢管杆组立可套本册“基础工程”和“杆塔工程”的相应定额。</a:t>
            </a:r>
          </a:p>
          <a:p>
            <a:pPr>
              <a:lnSpc>
                <a:spcPts val="2600"/>
              </a:lnSpc>
              <a:buFontTx/>
              <a:buNone/>
            </a:pPr>
            <a:endParaRPr lang="zh-CN" altLang="en-US" sz="180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088C1D71-E7A1-44E3-A6F8-F55A296497CD}"/>
              </a:ext>
            </a:extLst>
          </p:cNvPr>
          <p:cNvSpPr>
            <a:spLocks noGrp="1" noChangeArrowheads="1"/>
          </p:cNvSpPr>
          <p:nvPr>
            <p:ph type="title" idx="4294967295"/>
          </p:nvPr>
        </p:nvSpPr>
        <p:spPr>
          <a:xfrm>
            <a:off x="2484438" y="274638"/>
            <a:ext cx="6202362" cy="922337"/>
          </a:xfrm>
        </p:spPr>
        <p:txBody>
          <a:bodyPr/>
          <a:lstStyle/>
          <a:p>
            <a:pPr eaLnBrk="1" hangingPunct="1"/>
            <a:r>
              <a:rPr lang="zh-CN" altLang="en-US" sz="4000" b="1"/>
              <a:t>六、主要修编内容说明</a:t>
            </a:r>
          </a:p>
        </p:txBody>
      </p:sp>
      <p:sp>
        <p:nvSpPr>
          <p:cNvPr id="131075" name="Rectangle 3">
            <a:extLst>
              <a:ext uri="{FF2B5EF4-FFF2-40B4-BE49-F238E27FC236}">
                <a16:creationId xmlns:a16="http://schemas.microsoft.com/office/drawing/2014/main" id="{AE932BF8-98F6-41D3-97BF-45A2DADE67DE}"/>
              </a:ext>
            </a:extLst>
          </p:cNvPr>
          <p:cNvSpPr>
            <a:spLocks noGrp="1" noChangeArrowheads="1"/>
          </p:cNvSpPr>
          <p:nvPr>
            <p:ph type="body" idx="4294967295"/>
          </p:nvPr>
        </p:nvSpPr>
        <p:spPr>
          <a:xfrm>
            <a:off x="1500188" y="1196975"/>
            <a:ext cx="7248525" cy="5303838"/>
          </a:xfrm>
        </p:spPr>
        <p:txBody>
          <a:bodyPr/>
          <a:lstStyle/>
          <a:p>
            <a:pPr eaLnBrk="1" hangingPunct="1">
              <a:lnSpc>
                <a:spcPct val="150000"/>
              </a:lnSpc>
              <a:buFontTx/>
              <a:buNone/>
            </a:pPr>
            <a:r>
              <a:rPr lang="zh-CN" altLang="en-US" sz="1800" b="1"/>
              <a:t>    </a:t>
            </a:r>
            <a:r>
              <a:rPr lang="zh-CN" altLang="en-US" sz="2400" b="1">
                <a:solidFill>
                  <a:srgbClr val="7030A0"/>
                </a:solidFill>
              </a:rPr>
              <a:t>（六）附件工程</a:t>
            </a:r>
            <a:endParaRPr lang="en-US" altLang="zh-CN" sz="2400" b="1">
              <a:solidFill>
                <a:srgbClr val="7030A0"/>
              </a:solidFill>
            </a:endParaRPr>
          </a:p>
          <a:p>
            <a:pPr>
              <a:lnSpc>
                <a:spcPts val="2800"/>
              </a:lnSpc>
              <a:buFontTx/>
              <a:buNone/>
            </a:pPr>
            <a:r>
              <a:rPr lang="en-US" altLang="zh-CN" sz="1800"/>
              <a:t>   </a:t>
            </a:r>
            <a:r>
              <a:rPr lang="en-US" altLang="zh-CN" sz="1800" b="1"/>
              <a:t>1</a:t>
            </a:r>
            <a:r>
              <a:rPr lang="zh-CN" altLang="en-US" sz="1800" b="1"/>
              <a:t>、主要内容及范围</a:t>
            </a:r>
          </a:p>
          <a:p>
            <a:pPr>
              <a:lnSpc>
                <a:spcPts val="2800"/>
              </a:lnSpc>
              <a:buFontTx/>
              <a:buNone/>
            </a:pPr>
            <a:r>
              <a:rPr lang="en-US" altLang="zh-CN" sz="1800"/>
              <a:t>      </a:t>
            </a:r>
            <a:r>
              <a:rPr lang="zh-CN" altLang="en-US" sz="1800" b="1"/>
              <a:t>包括 </a:t>
            </a:r>
            <a:r>
              <a:rPr lang="en-US" altLang="zh-CN" sz="1800" b="1"/>
              <a:t>10kV </a:t>
            </a:r>
            <a:r>
              <a:rPr lang="zh-CN" altLang="en-US" sz="1800" b="1"/>
              <a:t>及以下绝缘子安装，</a:t>
            </a:r>
            <a:r>
              <a:rPr lang="en-US" altLang="zh-CN" sz="1800" b="1"/>
              <a:t>35kV </a:t>
            </a:r>
            <a:r>
              <a:rPr lang="zh-CN" altLang="en-US" sz="1800" b="1"/>
              <a:t>及以上耐张转角杆塔导线挂线及绝缘子串安装，</a:t>
            </a:r>
            <a:r>
              <a:rPr lang="en-US" altLang="zh-CN" sz="1800" b="1"/>
              <a:t>35kV </a:t>
            </a:r>
            <a:r>
              <a:rPr lang="zh-CN" altLang="en-US" sz="1800" b="1"/>
              <a:t>及以上绝缘子串悬挂，</a:t>
            </a:r>
            <a:r>
              <a:rPr lang="en-US" altLang="zh-CN" sz="1800" b="1"/>
              <a:t>35kV </a:t>
            </a:r>
            <a:r>
              <a:rPr lang="zh-CN" altLang="en-US" sz="1800" b="1"/>
              <a:t>及以上导线悬垂线夹安装，均压环、屏蔽环安装，防振锤、间隔棒安装，重锤安装，阻尼线安装，阻冰环安装，</a:t>
            </a:r>
            <a:r>
              <a:rPr lang="en-US" altLang="zh-CN" sz="1800" b="1"/>
              <a:t>35kV </a:t>
            </a:r>
            <a:r>
              <a:rPr lang="zh-CN" altLang="en-US" sz="1800" b="1"/>
              <a:t>及以上跳线制作及安装。</a:t>
            </a:r>
          </a:p>
          <a:p>
            <a:pPr>
              <a:lnSpc>
                <a:spcPts val="2800"/>
              </a:lnSpc>
              <a:buFontTx/>
              <a:buNone/>
            </a:pPr>
            <a:r>
              <a:rPr lang="en-US" altLang="zh-CN" sz="1800" b="1"/>
              <a:t>       </a:t>
            </a:r>
            <a:r>
              <a:rPr lang="zh-CN" altLang="en-US" sz="1800" b="1"/>
              <a:t>本章不包括内容：</a:t>
            </a:r>
          </a:p>
          <a:p>
            <a:pPr>
              <a:lnSpc>
                <a:spcPts val="2800"/>
              </a:lnSpc>
              <a:buFontTx/>
              <a:buNone/>
            </a:pPr>
            <a:r>
              <a:rPr lang="zh-CN" altLang="en-US" sz="1800" b="1"/>
              <a:t>（</a:t>
            </a:r>
            <a:r>
              <a:rPr lang="en-US" altLang="zh-CN" sz="1800" b="1"/>
              <a:t>1</a:t>
            </a:r>
            <a:r>
              <a:rPr lang="zh-CN" altLang="en-US" sz="1800" b="1"/>
              <a:t>）不包括地线的绝缘子串安装，该工作内容包括在架线工程的地线架设工作中。</a:t>
            </a:r>
          </a:p>
          <a:p>
            <a:pPr>
              <a:lnSpc>
                <a:spcPts val="2800"/>
              </a:lnSpc>
              <a:buFontTx/>
              <a:buNone/>
            </a:pPr>
            <a:r>
              <a:rPr lang="zh-CN" altLang="en-US" sz="1800" b="1"/>
              <a:t>（</a:t>
            </a:r>
            <a:r>
              <a:rPr lang="en-US" altLang="zh-CN" sz="1800" b="1"/>
              <a:t>2</a:t>
            </a:r>
            <a:r>
              <a:rPr lang="zh-CN" altLang="en-US" sz="1800" b="1"/>
              <a:t>）不包括在线监测设备安装，套用《电网技术改造工程预算定额（</a:t>
            </a:r>
            <a:r>
              <a:rPr lang="en-US" altLang="zh-CN" sz="1800" b="1"/>
              <a:t>   2015 </a:t>
            </a:r>
            <a:r>
              <a:rPr lang="zh-CN" altLang="en-US" sz="1800" b="1"/>
              <a:t>年版） 第五册通信工程》相关定额子目。</a:t>
            </a:r>
          </a:p>
          <a:p>
            <a:pPr eaLnBrk="1" hangingPunct="1">
              <a:lnSpc>
                <a:spcPct val="150000"/>
              </a:lnSpc>
              <a:buFontTx/>
              <a:buNone/>
            </a:pPr>
            <a:endParaRPr lang="zh-CN" altLang="en-US" sz="220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8B1B1E93-0E7B-4147-8D60-6340D2F90649}"/>
              </a:ext>
            </a:extLst>
          </p:cNvPr>
          <p:cNvSpPr>
            <a:spLocks noGrp="1" noChangeArrowheads="1"/>
          </p:cNvSpPr>
          <p:nvPr>
            <p:ph type="title" idx="4294967295"/>
          </p:nvPr>
        </p:nvSpPr>
        <p:spPr>
          <a:xfrm>
            <a:off x="2484438" y="274638"/>
            <a:ext cx="6202362" cy="922337"/>
          </a:xfrm>
        </p:spPr>
        <p:txBody>
          <a:bodyPr/>
          <a:lstStyle/>
          <a:p>
            <a:pPr eaLnBrk="1" hangingPunct="1"/>
            <a:r>
              <a:rPr lang="zh-CN" altLang="en-US" sz="4000" b="1"/>
              <a:t>六、主要修编内容说明</a:t>
            </a:r>
          </a:p>
        </p:txBody>
      </p:sp>
      <p:sp>
        <p:nvSpPr>
          <p:cNvPr id="132099" name="Rectangle 3">
            <a:extLst>
              <a:ext uri="{FF2B5EF4-FFF2-40B4-BE49-F238E27FC236}">
                <a16:creationId xmlns:a16="http://schemas.microsoft.com/office/drawing/2014/main" id="{D34A9C16-4AB5-494F-89E7-367F96AE9C3E}"/>
              </a:ext>
            </a:extLst>
          </p:cNvPr>
          <p:cNvSpPr>
            <a:spLocks noGrp="1" noChangeArrowheads="1"/>
          </p:cNvSpPr>
          <p:nvPr>
            <p:ph type="body" idx="4294967295"/>
          </p:nvPr>
        </p:nvSpPr>
        <p:spPr>
          <a:xfrm>
            <a:off x="1285875" y="1214438"/>
            <a:ext cx="7605713" cy="5303837"/>
          </a:xfrm>
        </p:spPr>
        <p:txBody>
          <a:bodyPr/>
          <a:lstStyle/>
          <a:p>
            <a:pPr eaLnBrk="1" hangingPunct="1">
              <a:lnSpc>
                <a:spcPct val="150000"/>
              </a:lnSpc>
              <a:buFontTx/>
              <a:buNone/>
            </a:pPr>
            <a:r>
              <a:rPr lang="zh-CN" altLang="en-US" sz="2400" b="1">
                <a:solidFill>
                  <a:srgbClr val="7030A0"/>
                </a:solidFill>
              </a:rPr>
              <a:t>          （六）附件工程</a:t>
            </a:r>
            <a:endParaRPr lang="en-US" altLang="zh-CN" sz="2400" b="1">
              <a:solidFill>
                <a:srgbClr val="7030A0"/>
              </a:solidFill>
            </a:endParaRPr>
          </a:p>
          <a:p>
            <a:pPr>
              <a:lnSpc>
                <a:spcPts val="2800"/>
              </a:lnSpc>
              <a:spcBef>
                <a:spcPts val="600"/>
              </a:spcBef>
              <a:buFontTx/>
              <a:buNone/>
            </a:pPr>
            <a:r>
              <a:rPr lang="en-US" altLang="zh-CN" sz="1800" b="1"/>
              <a:t>          2</a:t>
            </a:r>
            <a:r>
              <a:rPr lang="zh-CN" altLang="en-US" sz="1800" b="1"/>
              <a:t>、</a:t>
            </a:r>
            <a:r>
              <a:rPr lang="en-US" altLang="zh-CN" sz="1800" b="1"/>
              <a:t>2015</a:t>
            </a:r>
            <a:r>
              <a:rPr lang="zh-CN" altLang="en-US" sz="1800" b="1"/>
              <a:t>版预算定额与</a:t>
            </a:r>
            <a:r>
              <a:rPr lang="en-US" altLang="zh-CN" sz="1800" b="1"/>
              <a:t>2010</a:t>
            </a:r>
            <a:r>
              <a:rPr lang="zh-CN" altLang="en-US" sz="1800" b="1"/>
              <a:t>年版预算定额相比的变化：</a:t>
            </a:r>
            <a:endParaRPr lang="en-US" altLang="zh-CN" sz="1800" b="1"/>
          </a:p>
          <a:p>
            <a:pPr>
              <a:lnSpc>
                <a:spcPts val="2800"/>
              </a:lnSpc>
              <a:spcBef>
                <a:spcPts val="600"/>
              </a:spcBef>
              <a:buFontTx/>
              <a:buNone/>
            </a:pPr>
            <a:r>
              <a:rPr lang="zh-CN" altLang="en-US" sz="1800" b="1"/>
              <a:t>         （</a:t>
            </a:r>
            <a:r>
              <a:rPr lang="en-US" altLang="zh-CN" sz="1800" b="1"/>
              <a:t>1</a:t>
            </a:r>
            <a:r>
              <a:rPr lang="zh-CN" altLang="en-US" sz="1800" b="1"/>
              <a:t>）增加</a:t>
            </a:r>
            <a:r>
              <a:rPr lang="en-US" altLang="zh-CN" sz="1800" b="1"/>
              <a:t>10kV </a:t>
            </a:r>
            <a:r>
              <a:rPr lang="zh-CN" altLang="en-US" sz="1800" b="1"/>
              <a:t>及以下绝缘子安装定额子目。</a:t>
            </a:r>
          </a:p>
          <a:p>
            <a:pPr algn="just" eaLnBrk="1" hangingPunct="1">
              <a:lnSpc>
                <a:spcPts val="2800"/>
              </a:lnSpc>
              <a:buFontTx/>
              <a:buNone/>
            </a:pPr>
            <a:r>
              <a:rPr lang="zh-CN" altLang="en-US" sz="1800" b="1"/>
              <a:t>         （</a:t>
            </a:r>
            <a:r>
              <a:rPr lang="en-US" altLang="zh-CN" sz="1800" b="1"/>
              <a:t>2</a:t>
            </a:r>
            <a:r>
              <a:rPr lang="zh-CN" altLang="en-US" sz="1800" b="1"/>
              <a:t>）增加耐张转角杆塔导线挂线及绝缘子串安装定额子目。</a:t>
            </a:r>
          </a:p>
          <a:p>
            <a:pPr algn="just" eaLnBrk="1" hangingPunct="1">
              <a:lnSpc>
                <a:spcPts val="2800"/>
              </a:lnSpc>
              <a:buFontTx/>
              <a:buNone/>
            </a:pPr>
            <a:r>
              <a:rPr lang="zh-CN" altLang="en-US" sz="1800" b="1"/>
              <a:t>         （</a:t>
            </a:r>
            <a:r>
              <a:rPr lang="en-US" altLang="zh-CN" sz="1800" b="1"/>
              <a:t>3</a:t>
            </a:r>
            <a:r>
              <a:rPr lang="zh-CN" altLang="en-US" sz="1800" b="1"/>
              <a:t>）补充相间间隔棒安装、硬跳线拉杆安 装定额子目。</a:t>
            </a:r>
          </a:p>
          <a:p>
            <a:pPr algn="just" eaLnBrk="1" hangingPunct="1">
              <a:lnSpc>
                <a:spcPts val="2800"/>
              </a:lnSpc>
              <a:buFontTx/>
              <a:buNone/>
            </a:pPr>
            <a:r>
              <a:rPr lang="zh-CN" altLang="en-US" sz="1800" b="1"/>
              <a:t>         （</a:t>
            </a:r>
            <a:r>
              <a:rPr lang="en-US" altLang="zh-CN" sz="1800" b="1"/>
              <a:t>4</a:t>
            </a:r>
            <a:r>
              <a:rPr lang="zh-CN" altLang="en-US" sz="1800" b="1"/>
              <a:t>）补充多分裂及高电压等级部分子目</a:t>
            </a:r>
            <a:endParaRPr lang="en-US" altLang="zh-CN" sz="1800" b="1"/>
          </a:p>
          <a:p>
            <a:pPr algn="just" eaLnBrk="1" hangingPunct="1">
              <a:lnSpc>
                <a:spcPts val="2800"/>
              </a:lnSpc>
              <a:buFontTx/>
              <a:buNone/>
            </a:pPr>
            <a:r>
              <a:rPr lang="zh-CN" altLang="en-US" sz="1800" b="1"/>
              <a:t>         （</a:t>
            </a:r>
            <a:r>
              <a:rPr lang="en-US" altLang="zh-CN" sz="1800" b="1"/>
              <a:t>5</a:t>
            </a:r>
            <a:r>
              <a:rPr lang="zh-CN" altLang="en-US" sz="1800" b="1"/>
              <a:t>）增加跳线制作及安装</a:t>
            </a:r>
            <a:endParaRPr lang="en-US" altLang="zh-CN" sz="1800" b="1"/>
          </a:p>
          <a:p>
            <a:pPr algn="just" eaLnBrk="1" hangingPunct="1">
              <a:lnSpc>
                <a:spcPts val="2800"/>
              </a:lnSpc>
              <a:buFontTx/>
              <a:buNone/>
            </a:pPr>
            <a:r>
              <a:rPr lang="en-US" altLang="zh-CN" sz="1800" b="1"/>
              <a:t>         </a:t>
            </a:r>
          </a:p>
          <a:p>
            <a:pPr>
              <a:lnSpc>
                <a:spcPts val="2700"/>
              </a:lnSpc>
              <a:buFontTx/>
              <a:buNone/>
            </a:pPr>
            <a:r>
              <a:rPr lang="en-US" altLang="zh-CN" sz="1800"/>
              <a:t>         </a:t>
            </a:r>
            <a:endParaRPr lang="zh-CN" altLang="en-US" sz="180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173D41C8-0DCE-481A-91BE-22DC3D7E347D}"/>
              </a:ext>
            </a:extLst>
          </p:cNvPr>
          <p:cNvSpPr>
            <a:spLocks noGrp="1" noChangeArrowheads="1"/>
          </p:cNvSpPr>
          <p:nvPr>
            <p:ph type="title" idx="4294967295"/>
          </p:nvPr>
        </p:nvSpPr>
        <p:spPr>
          <a:xfrm>
            <a:off x="2484438" y="274638"/>
            <a:ext cx="6202362" cy="922337"/>
          </a:xfrm>
        </p:spPr>
        <p:txBody>
          <a:bodyPr/>
          <a:lstStyle/>
          <a:p>
            <a:pPr eaLnBrk="1" hangingPunct="1"/>
            <a:r>
              <a:rPr lang="zh-CN" altLang="en-US" sz="4000" b="1"/>
              <a:t>六、主要修编内容说明</a:t>
            </a:r>
          </a:p>
        </p:txBody>
      </p:sp>
      <p:sp>
        <p:nvSpPr>
          <p:cNvPr id="133123" name="Rectangle 3">
            <a:extLst>
              <a:ext uri="{FF2B5EF4-FFF2-40B4-BE49-F238E27FC236}">
                <a16:creationId xmlns:a16="http://schemas.microsoft.com/office/drawing/2014/main" id="{2144B4F9-3C7B-4D90-B11D-5EB16622385D}"/>
              </a:ext>
            </a:extLst>
          </p:cNvPr>
          <p:cNvSpPr>
            <a:spLocks noGrp="1" noChangeArrowheads="1"/>
          </p:cNvSpPr>
          <p:nvPr>
            <p:ph type="body" idx="4294967295"/>
          </p:nvPr>
        </p:nvSpPr>
        <p:spPr>
          <a:xfrm>
            <a:off x="1285875" y="1214438"/>
            <a:ext cx="7605713" cy="5303837"/>
          </a:xfrm>
        </p:spPr>
        <p:txBody>
          <a:bodyPr/>
          <a:lstStyle/>
          <a:p>
            <a:pPr eaLnBrk="1" hangingPunct="1">
              <a:lnSpc>
                <a:spcPct val="150000"/>
              </a:lnSpc>
              <a:buFontTx/>
              <a:buNone/>
            </a:pPr>
            <a:r>
              <a:rPr lang="zh-CN" altLang="en-US" sz="2400" b="1">
                <a:solidFill>
                  <a:srgbClr val="7030A0"/>
                </a:solidFill>
              </a:rPr>
              <a:t>          （六）附件工程</a:t>
            </a:r>
            <a:endParaRPr lang="en-US" altLang="zh-CN" sz="2400" b="1">
              <a:solidFill>
                <a:srgbClr val="7030A0"/>
              </a:solidFill>
            </a:endParaRPr>
          </a:p>
          <a:p>
            <a:pPr>
              <a:lnSpc>
                <a:spcPts val="2600"/>
              </a:lnSpc>
              <a:spcBef>
                <a:spcPts val="600"/>
              </a:spcBef>
              <a:buFontTx/>
              <a:buNone/>
            </a:pPr>
            <a:r>
              <a:rPr lang="en-US" altLang="zh-CN" sz="1800"/>
              <a:t>             </a:t>
            </a:r>
            <a:r>
              <a:rPr lang="en-US" altLang="zh-CN" sz="1800" b="1"/>
              <a:t>3</a:t>
            </a:r>
            <a:r>
              <a:rPr lang="zh-CN" altLang="en-US" sz="1800" b="1"/>
              <a:t>、相关使用说明</a:t>
            </a:r>
          </a:p>
          <a:p>
            <a:pPr algn="just">
              <a:lnSpc>
                <a:spcPts val="2600"/>
              </a:lnSpc>
              <a:buFontTx/>
              <a:buNone/>
            </a:pPr>
            <a:r>
              <a:rPr lang="zh-CN" altLang="en-US" sz="1800" b="1"/>
              <a:t>          （</a:t>
            </a:r>
            <a:r>
              <a:rPr lang="en-US" altLang="zh-CN" sz="1800" b="1"/>
              <a:t>1</a:t>
            </a:r>
            <a:r>
              <a:rPr lang="zh-CN" altLang="en-US" sz="1800" b="1"/>
              <a:t>）同塔非同时架设下一回路或临近有带电线路时，由于受已架设带电线路感应电等影响，在架设下一回路时其定额人工、机械乘以</a:t>
            </a:r>
            <a:r>
              <a:rPr lang="en-US" altLang="zh-CN" sz="1800" b="1"/>
              <a:t>1.1</a:t>
            </a:r>
            <a:r>
              <a:rPr lang="zh-CN" altLang="en-US" sz="1800" b="1"/>
              <a:t>系数。</a:t>
            </a:r>
            <a:endParaRPr lang="en-US" altLang="zh-CN" sz="1800" b="1"/>
          </a:p>
          <a:p>
            <a:pPr algn="just">
              <a:lnSpc>
                <a:spcPts val="2600"/>
              </a:lnSpc>
              <a:buFontTx/>
              <a:buNone/>
            </a:pPr>
            <a:r>
              <a:rPr lang="zh-CN" altLang="en-US" sz="1800" b="1"/>
              <a:t>          （</a:t>
            </a:r>
            <a:r>
              <a:rPr lang="en-US" altLang="zh-CN" sz="1800" b="1"/>
              <a:t>2</a:t>
            </a:r>
            <a:r>
              <a:rPr lang="zh-CN" altLang="en-US" sz="1800" b="1"/>
              <a:t>）相间防舞动间隔棒执行相间间隔棒相应电压等级定额和重锤安装定额。</a:t>
            </a:r>
          </a:p>
          <a:p>
            <a:pPr algn="just">
              <a:lnSpc>
                <a:spcPts val="2700"/>
              </a:lnSpc>
              <a:buFontTx/>
              <a:buNone/>
            </a:pPr>
            <a:endParaRPr lang="zh-CN" altLang="en-US" sz="1800"/>
          </a:p>
          <a:p>
            <a:pPr eaLnBrk="1" hangingPunct="1">
              <a:lnSpc>
                <a:spcPts val="2700"/>
              </a:lnSpc>
              <a:buFontTx/>
              <a:buNone/>
            </a:pPr>
            <a:endParaRPr lang="zh-CN" altLang="en-US" sz="180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73BF2976-5402-4194-BFA7-C05F6319601A}"/>
              </a:ext>
            </a:extLst>
          </p:cNvPr>
          <p:cNvSpPr>
            <a:spLocks noGrp="1" noChangeArrowheads="1"/>
          </p:cNvSpPr>
          <p:nvPr>
            <p:ph type="title" idx="4294967295"/>
          </p:nvPr>
        </p:nvSpPr>
        <p:spPr>
          <a:xfrm>
            <a:off x="2484438" y="274638"/>
            <a:ext cx="6202362" cy="922337"/>
          </a:xfrm>
        </p:spPr>
        <p:txBody>
          <a:bodyPr/>
          <a:lstStyle/>
          <a:p>
            <a:pPr eaLnBrk="1" hangingPunct="1"/>
            <a:r>
              <a:rPr lang="zh-CN" altLang="en-US" sz="4000" b="1"/>
              <a:t>六、主要修编内容说明</a:t>
            </a:r>
          </a:p>
        </p:txBody>
      </p:sp>
      <p:sp>
        <p:nvSpPr>
          <p:cNvPr id="134147" name="Rectangle 3">
            <a:extLst>
              <a:ext uri="{FF2B5EF4-FFF2-40B4-BE49-F238E27FC236}">
                <a16:creationId xmlns:a16="http://schemas.microsoft.com/office/drawing/2014/main" id="{3661105E-A426-47F3-B65D-112E32739B1F}"/>
              </a:ext>
            </a:extLst>
          </p:cNvPr>
          <p:cNvSpPr>
            <a:spLocks noGrp="1" noChangeArrowheads="1"/>
          </p:cNvSpPr>
          <p:nvPr>
            <p:ph type="body" idx="4294967295"/>
          </p:nvPr>
        </p:nvSpPr>
        <p:spPr>
          <a:xfrm>
            <a:off x="1857375" y="1214438"/>
            <a:ext cx="7034213" cy="5303837"/>
          </a:xfrm>
        </p:spPr>
        <p:txBody>
          <a:bodyPr/>
          <a:lstStyle/>
          <a:p>
            <a:pPr eaLnBrk="1" hangingPunct="1">
              <a:lnSpc>
                <a:spcPct val="150000"/>
              </a:lnSpc>
              <a:buFontTx/>
              <a:buNone/>
            </a:pPr>
            <a:r>
              <a:rPr lang="zh-CN" altLang="en-US" sz="2400" b="1">
                <a:solidFill>
                  <a:srgbClr val="7030A0"/>
                </a:solidFill>
              </a:rPr>
              <a:t>   （六）附件工程</a:t>
            </a:r>
            <a:endParaRPr lang="en-US" altLang="zh-CN" sz="2400" b="1">
              <a:solidFill>
                <a:srgbClr val="7030A0"/>
              </a:solidFill>
            </a:endParaRPr>
          </a:p>
          <a:p>
            <a:pPr>
              <a:lnSpc>
                <a:spcPts val="2600"/>
              </a:lnSpc>
              <a:spcBef>
                <a:spcPts val="600"/>
              </a:spcBef>
              <a:buFontTx/>
              <a:buNone/>
            </a:pPr>
            <a:r>
              <a:rPr lang="en-US" altLang="zh-CN" sz="1800"/>
              <a:t>       </a:t>
            </a:r>
            <a:r>
              <a:rPr lang="en-US" altLang="zh-CN" sz="1800" b="1"/>
              <a:t>4</a:t>
            </a:r>
            <a:r>
              <a:rPr lang="zh-CN" altLang="en-US" sz="1800" b="1"/>
              <a:t>、工作内容及工程量计算规则</a:t>
            </a:r>
            <a:endParaRPr lang="en-US" altLang="zh-CN" sz="1800" b="1"/>
          </a:p>
          <a:p>
            <a:pPr>
              <a:lnSpc>
                <a:spcPts val="2600"/>
              </a:lnSpc>
              <a:buFontTx/>
              <a:buNone/>
            </a:pPr>
            <a:r>
              <a:rPr lang="en-US" altLang="zh-CN" sz="1800" b="1"/>
              <a:t>    </a:t>
            </a:r>
            <a:r>
              <a:rPr lang="zh-CN" altLang="en-US" sz="1800" b="1"/>
              <a:t>（</a:t>
            </a:r>
            <a:r>
              <a:rPr lang="en-US" altLang="zh-CN" sz="1800" b="1"/>
              <a:t>1</a:t>
            </a:r>
            <a:r>
              <a:rPr lang="zh-CN" altLang="en-US" sz="1800" b="1"/>
              <a:t>）</a:t>
            </a:r>
            <a:r>
              <a:rPr lang="en-US" altLang="zh-CN" sz="1800"/>
              <a:t> 10kV </a:t>
            </a:r>
            <a:r>
              <a:rPr lang="zh-CN" altLang="en-US" sz="1800"/>
              <a:t>及以下绝缘子安装</a:t>
            </a:r>
            <a:endParaRPr lang="zh-CN" altLang="en-US" sz="1800" b="1"/>
          </a:p>
          <a:p>
            <a:pPr>
              <a:lnSpc>
                <a:spcPts val="2600"/>
              </a:lnSpc>
              <a:buFont typeface="Wingdings" panose="05000000000000000000" pitchFamily="2" charset="2"/>
              <a:buChar char="Ø"/>
            </a:pPr>
            <a:r>
              <a:rPr lang="zh-CN" altLang="en-US" sz="1800" b="1"/>
              <a:t>工作内容</a:t>
            </a:r>
          </a:p>
          <a:p>
            <a:r>
              <a:rPr lang="zh-CN" altLang="en-US" sz="1800"/>
              <a:t>绝缘子开箱检查与清洗、绝缘测定、</a:t>
            </a:r>
            <a:r>
              <a:rPr lang="en-US" altLang="zh-CN" sz="1800"/>
              <a:t> </a:t>
            </a:r>
            <a:r>
              <a:rPr lang="zh-CN" altLang="en-US" sz="1800"/>
              <a:t>锚线、</a:t>
            </a:r>
            <a:r>
              <a:rPr lang="en-US" altLang="zh-CN" sz="1800"/>
              <a:t> </a:t>
            </a:r>
            <a:r>
              <a:rPr lang="zh-CN" altLang="en-US" sz="1800"/>
              <a:t>割线、耐张杆、</a:t>
            </a:r>
            <a:r>
              <a:rPr lang="en-US" altLang="zh-CN" sz="1800"/>
              <a:t> </a:t>
            </a:r>
            <a:r>
              <a:rPr lang="zh-CN" altLang="en-US" sz="1800"/>
              <a:t>转角杆导线耐张终端头制作、耐张绝缘子串组合连接和挂线、</a:t>
            </a:r>
            <a:r>
              <a:rPr lang="en-US" altLang="zh-CN" sz="1800"/>
              <a:t> </a:t>
            </a:r>
            <a:r>
              <a:rPr lang="zh-CN" altLang="en-US" sz="1800"/>
              <a:t>杆上安装及调整、清理现场、工器具移运等</a:t>
            </a:r>
            <a:endParaRPr lang="en-US" altLang="zh-CN" sz="1800"/>
          </a:p>
          <a:p>
            <a:r>
              <a:rPr lang="zh-CN" altLang="en-US" sz="1800"/>
              <a:t>普通、箝位绝缘子：清扫、检查、安装</a:t>
            </a:r>
            <a:endParaRPr lang="zh-CN" altLang="en-US" sz="1800" b="1"/>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a:t>
            </a:r>
            <a:r>
              <a:rPr lang="zh-CN" altLang="en-US" sz="1800" b="1"/>
              <a:t>定额按功能区分，以“组”和“只”为计量单位计算。</a:t>
            </a:r>
          </a:p>
          <a:p>
            <a:pPr>
              <a:lnSpc>
                <a:spcPts val="2600"/>
              </a:lnSpc>
              <a:buFont typeface="Wingdings" panose="05000000000000000000" pitchFamily="2" charset="2"/>
              <a:buChar char="Ø"/>
            </a:pPr>
            <a:r>
              <a:rPr lang="zh-CN" altLang="en-US" sz="1800" b="1"/>
              <a:t>装置性材料：</a:t>
            </a:r>
            <a:r>
              <a:rPr lang="en-US" altLang="zh-CN" sz="1800" b="1"/>
              <a:t> </a:t>
            </a:r>
            <a:r>
              <a:rPr lang="zh-CN" altLang="en-US" sz="1800" b="1"/>
              <a:t>绝缘子。</a:t>
            </a:r>
          </a:p>
          <a:p>
            <a:pPr>
              <a:lnSpc>
                <a:spcPts val="2600"/>
              </a:lnSpc>
              <a:buFont typeface="Wingdings" panose="05000000000000000000" pitchFamily="2" charset="2"/>
              <a:buChar char="Ø"/>
            </a:pPr>
            <a:r>
              <a:rPr lang="zh-CN" altLang="en-US" sz="1800" b="1"/>
              <a:t>相关使用说明</a:t>
            </a:r>
          </a:p>
          <a:p>
            <a:pPr>
              <a:lnSpc>
                <a:spcPts val="2600"/>
              </a:lnSpc>
              <a:buFontTx/>
              <a:buNone/>
            </a:pPr>
            <a:r>
              <a:rPr lang="en-US" altLang="zh-CN" sz="1800" b="1"/>
              <a:t>      </a:t>
            </a:r>
            <a:r>
              <a:rPr lang="zh-CN" altLang="en-US" sz="1800" b="1"/>
              <a:t>计量单位“组”是指每个耐张、转角杆塔的单侧单相导线挂线及绝缘子串为一组。</a:t>
            </a:r>
          </a:p>
          <a:p>
            <a:pPr>
              <a:lnSpc>
                <a:spcPts val="2600"/>
              </a:lnSpc>
              <a:spcBef>
                <a:spcPts val="600"/>
              </a:spcBef>
              <a:buFontTx/>
              <a:buNone/>
            </a:pPr>
            <a:endParaRPr lang="zh-CN" altLang="en-US" sz="1800"/>
          </a:p>
          <a:p>
            <a:pPr eaLnBrk="1" hangingPunct="1">
              <a:lnSpc>
                <a:spcPts val="2700"/>
              </a:lnSpc>
              <a:buFontTx/>
              <a:buNone/>
            </a:pPr>
            <a:endParaRPr lang="zh-CN" altLang="en-US" sz="180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AD500EB8-443C-4647-87E2-E2B0718ECA8F}"/>
              </a:ext>
            </a:extLst>
          </p:cNvPr>
          <p:cNvSpPr>
            <a:spLocks noGrp="1" noChangeArrowheads="1"/>
          </p:cNvSpPr>
          <p:nvPr>
            <p:ph type="title" idx="4294967295"/>
          </p:nvPr>
        </p:nvSpPr>
        <p:spPr>
          <a:xfrm>
            <a:off x="2484438" y="274638"/>
            <a:ext cx="6202362" cy="922337"/>
          </a:xfrm>
        </p:spPr>
        <p:txBody>
          <a:bodyPr/>
          <a:lstStyle/>
          <a:p>
            <a:pPr eaLnBrk="1" hangingPunct="1"/>
            <a:r>
              <a:rPr lang="zh-CN" altLang="en-US" sz="4000" b="1"/>
              <a:t>六、主要修编内容说明</a:t>
            </a:r>
          </a:p>
        </p:txBody>
      </p:sp>
      <p:sp>
        <p:nvSpPr>
          <p:cNvPr id="135171" name="Rectangle 3">
            <a:extLst>
              <a:ext uri="{FF2B5EF4-FFF2-40B4-BE49-F238E27FC236}">
                <a16:creationId xmlns:a16="http://schemas.microsoft.com/office/drawing/2014/main" id="{A635ADDD-C3C0-4A0B-9224-6FF46C1C69C8}"/>
              </a:ext>
            </a:extLst>
          </p:cNvPr>
          <p:cNvSpPr>
            <a:spLocks noGrp="1" noChangeArrowheads="1"/>
          </p:cNvSpPr>
          <p:nvPr>
            <p:ph type="body" idx="4294967295"/>
          </p:nvPr>
        </p:nvSpPr>
        <p:spPr>
          <a:xfrm>
            <a:off x="1857375" y="1214438"/>
            <a:ext cx="7034213" cy="5303837"/>
          </a:xfrm>
        </p:spPr>
        <p:txBody>
          <a:bodyPr/>
          <a:lstStyle/>
          <a:p>
            <a:pPr eaLnBrk="1" hangingPunct="1">
              <a:lnSpc>
                <a:spcPct val="150000"/>
              </a:lnSpc>
              <a:buFontTx/>
              <a:buNone/>
            </a:pPr>
            <a:r>
              <a:rPr lang="zh-CN" altLang="en-US" sz="2400" b="1">
                <a:solidFill>
                  <a:srgbClr val="7030A0"/>
                </a:solidFill>
              </a:rPr>
              <a:t>   （六）附件工程</a:t>
            </a:r>
            <a:endParaRPr lang="en-US" altLang="zh-CN" sz="2400" b="1">
              <a:solidFill>
                <a:srgbClr val="7030A0"/>
              </a:solidFill>
            </a:endParaRPr>
          </a:p>
          <a:p>
            <a:pPr>
              <a:lnSpc>
                <a:spcPts val="2600"/>
              </a:lnSpc>
              <a:spcBef>
                <a:spcPts val="600"/>
              </a:spcBef>
              <a:buFontTx/>
              <a:buNone/>
            </a:pPr>
            <a:r>
              <a:rPr lang="en-US" altLang="zh-CN" sz="1800"/>
              <a:t>       </a:t>
            </a:r>
            <a:r>
              <a:rPr lang="en-US" altLang="zh-CN" sz="1800" b="1"/>
              <a:t>4</a:t>
            </a:r>
            <a:r>
              <a:rPr lang="zh-CN" altLang="en-US" sz="1800" b="1"/>
              <a:t>、工作内容及工程量计算规则</a:t>
            </a:r>
            <a:endParaRPr lang="en-US" altLang="zh-CN" sz="1800" b="1"/>
          </a:p>
          <a:p>
            <a:pPr>
              <a:lnSpc>
                <a:spcPts val="2600"/>
              </a:lnSpc>
              <a:buFontTx/>
              <a:buNone/>
            </a:pPr>
            <a:r>
              <a:rPr lang="en-US" altLang="zh-CN" sz="1800" b="1"/>
              <a:t>    </a:t>
            </a:r>
            <a:r>
              <a:rPr lang="zh-CN" altLang="en-US" sz="1800" b="1"/>
              <a:t>（</a:t>
            </a:r>
            <a:r>
              <a:rPr lang="en-US" altLang="zh-CN" sz="1800" b="1"/>
              <a:t>2</a:t>
            </a:r>
            <a:r>
              <a:rPr lang="zh-CN" altLang="en-US" sz="1800" b="1"/>
              <a:t>）</a:t>
            </a:r>
            <a:r>
              <a:rPr lang="en-US" altLang="zh-CN" sz="1800" b="1"/>
              <a:t> 35kV </a:t>
            </a:r>
            <a:r>
              <a:rPr lang="zh-CN" altLang="en-US" sz="1800" b="1"/>
              <a:t>及以上耐张转角杆塔导线挂线及绝缘子串安装</a:t>
            </a:r>
          </a:p>
          <a:p>
            <a:pPr>
              <a:lnSpc>
                <a:spcPts val="2600"/>
              </a:lnSpc>
              <a:buFont typeface="Wingdings" panose="05000000000000000000" pitchFamily="2" charset="2"/>
              <a:buChar char="Ø"/>
            </a:pPr>
            <a:r>
              <a:rPr lang="zh-CN" altLang="en-US" sz="1800" b="1"/>
              <a:t>工作内容</a:t>
            </a:r>
          </a:p>
          <a:p>
            <a:pPr>
              <a:buFontTx/>
              <a:buNone/>
            </a:pPr>
            <a:r>
              <a:rPr lang="en-US" altLang="zh-CN" sz="1800" b="1"/>
              <a:t>      </a:t>
            </a:r>
            <a:r>
              <a:rPr lang="zh-CN" altLang="en-US" sz="1800" b="1"/>
              <a:t>包括绝缘子开箱检查与清洗，绝缘测定，锚线，割线，耐张塔、转角塔导线耐张终端头制作，耐张绝缘子串组合连接和挂线，塔上安装及调整，清理现场、工器具移运</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a:t>
            </a:r>
            <a:r>
              <a:rPr lang="zh-CN" altLang="en-US" sz="1800" b="1"/>
              <a:t>定额按电压等级及导线分裂数区分，以“组”为计量单位计算。</a:t>
            </a:r>
          </a:p>
          <a:p>
            <a:pPr>
              <a:lnSpc>
                <a:spcPts val="2600"/>
              </a:lnSpc>
              <a:buFont typeface="Wingdings" panose="05000000000000000000" pitchFamily="2" charset="2"/>
              <a:buChar char="Ø"/>
            </a:pPr>
            <a:r>
              <a:rPr lang="zh-CN" altLang="en-US" sz="1800" b="1"/>
              <a:t>装置性材料：</a:t>
            </a:r>
            <a:r>
              <a:rPr lang="en-US" altLang="zh-CN" sz="1800" b="1"/>
              <a:t> </a:t>
            </a:r>
            <a:r>
              <a:rPr lang="zh-CN" altLang="en-US" sz="1800" b="1"/>
              <a:t>绝缘子、金具。</a:t>
            </a:r>
          </a:p>
          <a:p>
            <a:pPr>
              <a:lnSpc>
                <a:spcPts val="2600"/>
              </a:lnSpc>
              <a:buFont typeface="Wingdings" panose="05000000000000000000" pitchFamily="2" charset="2"/>
              <a:buChar char="Ø"/>
            </a:pPr>
            <a:r>
              <a:rPr lang="zh-CN" altLang="en-US" sz="1800" b="1"/>
              <a:t>相关使用说明</a:t>
            </a:r>
          </a:p>
          <a:p>
            <a:pPr>
              <a:lnSpc>
                <a:spcPts val="2600"/>
              </a:lnSpc>
              <a:buFontTx/>
              <a:buNone/>
            </a:pPr>
            <a:r>
              <a:rPr lang="en-US" altLang="zh-CN" sz="1800" b="1"/>
              <a:t>      </a:t>
            </a:r>
            <a:r>
              <a:rPr lang="zh-CN" altLang="en-US" sz="1800" b="1"/>
              <a:t>计量单位“组”是指每个耐张、转角杆塔的单侧单相导线挂线及绝缘子串为一组。</a:t>
            </a:r>
          </a:p>
          <a:p>
            <a:pPr>
              <a:lnSpc>
                <a:spcPts val="2600"/>
              </a:lnSpc>
              <a:spcBef>
                <a:spcPts val="600"/>
              </a:spcBef>
              <a:buFontTx/>
              <a:buNone/>
            </a:pPr>
            <a:endParaRPr lang="zh-CN" altLang="en-US" sz="1800"/>
          </a:p>
          <a:p>
            <a:pPr eaLnBrk="1" hangingPunct="1">
              <a:lnSpc>
                <a:spcPts val="2700"/>
              </a:lnSpc>
              <a:buFontTx/>
              <a:buNone/>
            </a:pPr>
            <a:endParaRPr lang="zh-CN" altLang="en-US" sz="180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4BE2A5A5-7D58-4E96-809E-FE36A0AF226F}"/>
              </a:ext>
            </a:extLst>
          </p:cNvPr>
          <p:cNvSpPr>
            <a:spLocks noGrp="1" noChangeArrowheads="1"/>
          </p:cNvSpPr>
          <p:nvPr>
            <p:ph type="title" idx="4294967295"/>
          </p:nvPr>
        </p:nvSpPr>
        <p:spPr>
          <a:xfrm>
            <a:off x="2484438" y="274638"/>
            <a:ext cx="6202362" cy="922337"/>
          </a:xfrm>
        </p:spPr>
        <p:txBody>
          <a:bodyPr/>
          <a:lstStyle/>
          <a:p>
            <a:pPr eaLnBrk="1" hangingPunct="1"/>
            <a:r>
              <a:rPr lang="zh-CN" altLang="en-US" sz="4000" b="1"/>
              <a:t>六、主要修编内容说明</a:t>
            </a:r>
          </a:p>
        </p:txBody>
      </p:sp>
      <p:sp>
        <p:nvSpPr>
          <p:cNvPr id="136195" name="Rectangle 3">
            <a:extLst>
              <a:ext uri="{FF2B5EF4-FFF2-40B4-BE49-F238E27FC236}">
                <a16:creationId xmlns:a16="http://schemas.microsoft.com/office/drawing/2014/main" id="{F9824A30-21FA-4CE9-A03D-62FFD127E00C}"/>
              </a:ext>
            </a:extLst>
          </p:cNvPr>
          <p:cNvSpPr>
            <a:spLocks noGrp="1" noChangeArrowheads="1"/>
          </p:cNvSpPr>
          <p:nvPr>
            <p:ph type="body" idx="4294967295"/>
          </p:nvPr>
        </p:nvSpPr>
        <p:spPr>
          <a:xfrm>
            <a:off x="1187450" y="1214438"/>
            <a:ext cx="7704138" cy="5303837"/>
          </a:xfrm>
        </p:spPr>
        <p:txBody>
          <a:bodyPr/>
          <a:lstStyle/>
          <a:p>
            <a:pPr eaLnBrk="1" hangingPunct="1">
              <a:lnSpc>
                <a:spcPct val="150000"/>
              </a:lnSpc>
              <a:buFontTx/>
              <a:buNone/>
            </a:pPr>
            <a:r>
              <a:rPr lang="zh-CN" altLang="en-US" sz="2400" b="1">
                <a:solidFill>
                  <a:srgbClr val="7030A0"/>
                </a:solidFill>
              </a:rPr>
              <a:t>   （六）附件工程</a:t>
            </a:r>
            <a:endParaRPr lang="en-US" altLang="zh-CN" sz="2400" b="1">
              <a:solidFill>
                <a:srgbClr val="7030A0"/>
              </a:solidFill>
            </a:endParaRPr>
          </a:p>
          <a:p>
            <a:pPr>
              <a:lnSpc>
                <a:spcPts val="2600"/>
              </a:lnSpc>
              <a:spcBef>
                <a:spcPts val="600"/>
              </a:spcBef>
              <a:buFontTx/>
              <a:buNone/>
            </a:pPr>
            <a:r>
              <a:rPr lang="en-US" altLang="zh-CN" sz="1800"/>
              <a:t>       </a:t>
            </a:r>
            <a:r>
              <a:rPr lang="en-US" altLang="zh-CN" sz="1800" b="1"/>
              <a:t>4</a:t>
            </a:r>
            <a:r>
              <a:rPr lang="zh-CN" altLang="en-US" sz="1800" b="1"/>
              <a:t>、工作内容及工程量计算规则</a:t>
            </a:r>
            <a:endParaRPr lang="en-US" altLang="zh-CN" sz="1800" b="1"/>
          </a:p>
          <a:p>
            <a:pPr>
              <a:lnSpc>
                <a:spcPts val="2600"/>
              </a:lnSpc>
              <a:spcBef>
                <a:spcPts val="600"/>
              </a:spcBef>
              <a:buFontTx/>
              <a:buNone/>
            </a:pPr>
            <a:r>
              <a:rPr lang="en-US" altLang="zh-CN" sz="1800" b="1"/>
              <a:t>    </a:t>
            </a:r>
            <a:r>
              <a:rPr lang="zh-CN" altLang="en-US" sz="1800" b="1"/>
              <a:t>（</a:t>
            </a:r>
            <a:r>
              <a:rPr lang="en-US" altLang="zh-CN" sz="1800" b="1"/>
              <a:t>3</a:t>
            </a:r>
            <a:r>
              <a:rPr lang="zh-CN" altLang="en-US" sz="1800" b="1"/>
              <a:t>）</a:t>
            </a:r>
            <a:r>
              <a:rPr lang="en-US" altLang="zh-CN" sz="1800"/>
              <a:t> </a:t>
            </a:r>
            <a:r>
              <a:rPr lang="en-US" altLang="zh-CN" sz="1800" b="1"/>
              <a:t>35kV </a:t>
            </a:r>
            <a:r>
              <a:rPr lang="zh-CN" altLang="en-US" sz="1800" b="1"/>
              <a:t>及以上直线、直线换位、直线转角塔绝缘子串悬挂安装</a:t>
            </a:r>
          </a:p>
          <a:p>
            <a:pPr>
              <a:lnSpc>
                <a:spcPts val="2600"/>
              </a:lnSpc>
              <a:buFont typeface="Wingdings" panose="05000000000000000000" pitchFamily="2" charset="2"/>
              <a:buChar char="Ø"/>
            </a:pPr>
            <a:r>
              <a:rPr lang="zh-CN" altLang="en-US" sz="1800" b="1"/>
              <a:t>工作内容</a:t>
            </a:r>
          </a:p>
          <a:p>
            <a:pPr>
              <a:lnSpc>
                <a:spcPts val="2600"/>
              </a:lnSpc>
              <a:buFontTx/>
              <a:buNone/>
            </a:pPr>
            <a:r>
              <a:rPr lang="en-US" altLang="zh-CN" sz="1800" b="1"/>
              <a:t>      </a:t>
            </a:r>
            <a:r>
              <a:rPr lang="zh-CN" altLang="en-US" sz="1800" b="1"/>
              <a:t>包括绝缘子开箱检查与清洗，绝缘测定，金具、绝缘子串组合与悬挂</a:t>
            </a:r>
            <a:r>
              <a:rPr lang="en-US" altLang="zh-CN" sz="1800" b="1"/>
              <a:t>(</a:t>
            </a:r>
            <a:r>
              <a:rPr lang="zh-CN" altLang="en-US" sz="1800" b="1"/>
              <a:t>包括放线滑车</a:t>
            </a:r>
            <a:r>
              <a:rPr lang="en-US" altLang="zh-CN" sz="1800" b="1"/>
              <a:t>)</a:t>
            </a:r>
            <a:r>
              <a:rPr lang="zh-CN" altLang="en-US" sz="1800" b="1"/>
              <a:t>，针式绝缘子</a:t>
            </a:r>
            <a:r>
              <a:rPr lang="en-US" altLang="zh-CN" sz="1800" b="1"/>
              <a:t>(</a:t>
            </a:r>
            <a:r>
              <a:rPr lang="zh-CN" altLang="en-US" sz="1800" b="1"/>
              <a:t>或瓷横担</a:t>
            </a:r>
            <a:r>
              <a:rPr lang="en-US" altLang="zh-CN" sz="1800" b="1"/>
              <a:t>)</a:t>
            </a:r>
            <a:r>
              <a:rPr lang="zh-CN" altLang="en-US" sz="1800" b="1"/>
              <a:t>固定，清理现场，工器具转移</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a:t>
            </a:r>
            <a:r>
              <a:rPr lang="zh-CN" altLang="en-US" sz="1800" b="1"/>
              <a:t>定额分电压等级、绝缘子串配置型式，以“单相”为计量单位计算。</a:t>
            </a:r>
          </a:p>
          <a:p>
            <a:pPr>
              <a:lnSpc>
                <a:spcPts val="2600"/>
              </a:lnSpc>
              <a:buFont typeface="Wingdings" panose="05000000000000000000" pitchFamily="2" charset="2"/>
              <a:buChar char="Ø"/>
            </a:pPr>
            <a:r>
              <a:rPr lang="zh-CN" altLang="en-US" sz="1800" b="1"/>
              <a:t>装置性材料：绝缘子、金具。</a:t>
            </a:r>
          </a:p>
          <a:p>
            <a:pPr>
              <a:lnSpc>
                <a:spcPts val="2600"/>
              </a:lnSpc>
              <a:buFont typeface="Wingdings" panose="05000000000000000000" pitchFamily="2" charset="2"/>
              <a:buChar char="Ø"/>
            </a:pPr>
            <a:r>
              <a:rPr lang="zh-CN" altLang="en-US" sz="1800" b="1"/>
              <a:t>相关使用说明</a:t>
            </a:r>
          </a:p>
          <a:p>
            <a:pPr>
              <a:lnSpc>
                <a:spcPts val="2600"/>
              </a:lnSpc>
              <a:buFontTx/>
              <a:buNone/>
            </a:pPr>
            <a:r>
              <a:rPr lang="en-US" altLang="zh-CN" sz="1800" b="1"/>
              <a:t>      1</a:t>
            </a:r>
            <a:r>
              <a:rPr lang="zh-CN" altLang="en-US" sz="1800" b="1"/>
              <a:t>）“绝缘子串悬挂”适用于直线、直线转角及换位杆</a:t>
            </a:r>
            <a:r>
              <a:rPr lang="en-US" altLang="zh-CN" sz="1800" b="1"/>
              <a:t>(</a:t>
            </a:r>
            <a:r>
              <a:rPr lang="zh-CN" altLang="en-US" sz="1800" b="1"/>
              <a:t>塔</a:t>
            </a:r>
            <a:r>
              <a:rPr lang="en-US" altLang="zh-CN" sz="1800" b="1"/>
              <a:t>)</a:t>
            </a:r>
            <a:r>
              <a:rPr lang="zh-CN" altLang="en-US" sz="1800" b="1"/>
              <a:t>的绝缘子串安装。</a:t>
            </a:r>
          </a:p>
          <a:p>
            <a:pPr>
              <a:lnSpc>
                <a:spcPts val="2600"/>
              </a:lnSpc>
              <a:buFontTx/>
              <a:buNone/>
            </a:pPr>
            <a:r>
              <a:rPr lang="en-US" altLang="zh-CN" sz="1800" b="1"/>
              <a:t>      </a:t>
            </a:r>
            <a:endParaRPr lang="zh-CN" altLang="en-US" sz="180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a:extLst>
              <a:ext uri="{FF2B5EF4-FFF2-40B4-BE49-F238E27FC236}">
                <a16:creationId xmlns:a16="http://schemas.microsoft.com/office/drawing/2014/main" id="{29743C14-17A9-41F2-9D20-3D24B5BF6077}"/>
              </a:ext>
            </a:extLst>
          </p:cNvPr>
          <p:cNvSpPr>
            <a:spLocks noGrp="1" noChangeArrowheads="1"/>
          </p:cNvSpPr>
          <p:nvPr>
            <p:ph type="title" idx="4294967295"/>
          </p:nvPr>
        </p:nvSpPr>
        <p:spPr>
          <a:xfrm>
            <a:off x="2484438" y="274638"/>
            <a:ext cx="6202362" cy="922337"/>
          </a:xfrm>
        </p:spPr>
        <p:txBody>
          <a:bodyPr/>
          <a:lstStyle/>
          <a:p>
            <a:pPr eaLnBrk="1" hangingPunct="1"/>
            <a:r>
              <a:rPr lang="zh-CN" altLang="en-US" sz="4000" b="1"/>
              <a:t>六、主要修编内容说明</a:t>
            </a:r>
          </a:p>
        </p:txBody>
      </p:sp>
      <p:sp>
        <p:nvSpPr>
          <p:cNvPr id="137219" name="Rectangle 3">
            <a:extLst>
              <a:ext uri="{FF2B5EF4-FFF2-40B4-BE49-F238E27FC236}">
                <a16:creationId xmlns:a16="http://schemas.microsoft.com/office/drawing/2014/main" id="{D7C5B55A-0207-4DFF-ACE9-33E001914F3D}"/>
              </a:ext>
            </a:extLst>
          </p:cNvPr>
          <p:cNvSpPr>
            <a:spLocks noGrp="1" noChangeArrowheads="1"/>
          </p:cNvSpPr>
          <p:nvPr>
            <p:ph type="body" idx="4294967295"/>
          </p:nvPr>
        </p:nvSpPr>
        <p:spPr>
          <a:xfrm>
            <a:off x="1331913" y="1214438"/>
            <a:ext cx="7559675" cy="5303837"/>
          </a:xfrm>
        </p:spPr>
        <p:txBody>
          <a:bodyPr/>
          <a:lstStyle/>
          <a:p>
            <a:pPr eaLnBrk="1" hangingPunct="1">
              <a:lnSpc>
                <a:spcPct val="150000"/>
              </a:lnSpc>
              <a:buFontTx/>
              <a:buNone/>
            </a:pPr>
            <a:r>
              <a:rPr lang="zh-CN" altLang="en-US" sz="2400" b="1">
                <a:solidFill>
                  <a:srgbClr val="7030A0"/>
                </a:solidFill>
              </a:rPr>
              <a:t>   （六）附件工程</a:t>
            </a:r>
            <a:endParaRPr lang="en-US" altLang="zh-CN" sz="2400" b="1">
              <a:solidFill>
                <a:srgbClr val="7030A0"/>
              </a:solidFill>
            </a:endParaRPr>
          </a:p>
          <a:p>
            <a:pPr>
              <a:lnSpc>
                <a:spcPts val="2600"/>
              </a:lnSpc>
              <a:spcBef>
                <a:spcPts val="600"/>
              </a:spcBef>
              <a:buFontTx/>
              <a:buNone/>
            </a:pPr>
            <a:r>
              <a:rPr lang="en-US" altLang="zh-CN" sz="1800"/>
              <a:t>       </a:t>
            </a:r>
            <a:r>
              <a:rPr lang="en-US" altLang="zh-CN" sz="1800" b="1"/>
              <a:t>4</a:t>
            </a:r>
            <a:r>
              <a:rPr lang="zh-CN" altLang="en-US" sz="1800" b="1"/>
              <a:t>、工作内容及工程量计算规则</a:t>
            </a:r>
            <a:endParaRPr lang="en-US" altLang="zh-CN" sz="1800" b="1"/>
          </a:p>
          <a:p>
            <a:pPr>
              <a:lnSpc>
                <a:spcPts val="2600"/>
              </a:lnSpc>
              <a:spcBef>
                <a:spcPts val="600"/>
              </a:spcBef>
              <a:buFontTx/>
              <a:buNone/>
            </a:pPr>
            <a:r>
              <a:rPr lang="en-US" altLang="zh-CN" sz="1800" b="1"/>
              <a:t>    </a:t>
            </a:r>
            <a:r>
              <a:rPr lang="zh-CN" altLang="en-US" sz="1800" b="1"/>
              <a:t>（</a:t>
            </a:r>
            <a:r>
              <a:rPr lang="en-US" altLang="zh-CN" sz="1800" b="1"/>
              <a:t>3</a:t>
            </a:r>
            <a:r>
              <a:rPr lang="zh-CN" altLang="en-US" sz="1800" b="1"/>
              <a:t>）</a:t>
            </a:r>
            <a:r>
              <a:rPr lang="en-US" altLang="zh-CN" sz="1800" b="1"/>
              <a:t> 35kV </a:t>
            </a:r>
            <a:r>
              <a:rPr lang="zh-CN" altLang="en-US" sz="1800" b="1"/>
              <a:t>及以上直线、直线换位、直线转角塔绝缘子串悬挂安装</a:t>
            </a:r>
          </a:p>
          <a:p>
            <a:pPr>
              <a:lnSpc>
                <a:spcPts val="2600"/>
              </a:lnSpc>
              <a:buFont typeface="Wingdings" panose="05000000000000000000" pitchFamily="2" charset="2"/>
              <a:buChar char="Ø"/>
            </a:pPr>
            <a:r>
              <a:rPr lang="zh-CN" altLang="en-US" sz="1800" b="1"/>
              <a:t>相关使用说明</a:t>
            </a:r>
          </a:p>
          <a:p>
            <a:pPr>
              <a:lnSpc>
                <a:spcPts val="2600"/>
              </a:lnSpc>
              <a:buFontTx/>
              <a:buNone/>
            </a:pPr>
            <a:r>
              <a:rPr lang="en-US" altLang="zh-CN" sz="1800" b="1"/>
              <a:t>       2</a:t>
            </a:r>
            <a:r>
              <a:rPr lang="zh-CN" altLang="en-US" sz="1800" b="1"/>
              <a:t>）定额已综合考虑了瓷质绝缘子、瓷质横担、钢化玻璃等绝缘子串及合成绝缘子串的悬挂。</a:t>
            </a:r>
          </a:p>
          <a:p>
            <a:pPr>
              <a:lnSpc>
                <a:spcPts val="2600"/>
              </a:lnSpc>
              <a:buFontTx/>
              <a:buNone/>
            </a:pPr>
            <a:r>
              <a:rPr lang="en-US" altLang="zh-CN" sz="1800" b="1"/>
              <a:t>       3</a:t>
            </a:r>
            <a:r>
              <a:rPr lang="zh-CN" altLang="en-US" sz="1800" b="1"/>
              <a:t>）合成绝缘子串仍套用“绝缘子串悬挂”定额。</a:t>
            </a:r>
          </a:p>
          <a:p>
            <a:pPr>
              <a:lnSpc>
                <a:spcPts val="2600"/>
              </a:lnSpc>
              <a:buFontTx/>
              <a:buNone/>
            </a:pPr>
            <a:r>
              <a:rPr lang="en-US" altLang="zh-CN" sz="1800" b="1"/>
              <a:t>       4</a:t>
            </a:r>
            <a:r>
              <a:rPr lang="zh-CN" altLang="en-US" sz="1800" b="1"/>
              <a:t>）定额综合了直线及直线换位杆塔的瓷</a:t>
            </a:r>
            <a:r>
              <a:rPr lang="en-US" altLang="zh-CN" sz="1800" b="1"/>
              <a:t>(</a:t>
            </a:r>
            <a:r>
              <a:rPr lang="zh-CN" altLang="en-US" sz="1800" b="1"/>
              <a:t>玻璃</a:t>
            </a:r>
            <a:r>
              <a:rPr lang="en-US" altLang="zh-CN" sz="1800" b="1"/>
              <a:t>)</a:t>
            </a:r>
            <a:r>
              <a:rPr lang="zh-CN" altLang="en-US" sz="1800" b="1"/>
              <a:t>绝缘子串、合成绝缘子串清洗、连接及测定、绝缘子串及滑车悬挂安装</a:t>
            </a:r>
            <a:r>
              <a:rPr lang="en-US" altLang="zh-CN" sz="1800" b="1"/>
              <a:t>(</a:t>
            </a:r>
            <a:r>
              <a:rPr lang="zh-CN" altLang="en-US" sz="1800" b="1"/>
              <a:t>单串、双串</a:t>
            </a:r>
            <a:r>
              <a:rPr lang="en-US" altLang="zh-CN" sz="1800" b="1"/>
              <a:t>)</a:t>
            </a:r>
            <a:r>
              <a:rPr lang="zh-CN" altLang="en-US" sz="1800" b="1"/>
              <a:t>等工作内容。</a:t>
            </a:r>
          </a:p>
          <a:p>
            <a:pPr>
              <a:lnSpc>
                <a:spcPts val="2600"/>
              </a:lnSpc>
              <a:buFontTx/>
              <a:buNone/>
            </a:pPr>
            <a:r>
              <a:rPr lang="en-US" altLang="zh-CN" sz="1800" b="1"/>
              <a:t>       5</a:t>
            </a:r>
            <a:r>
              <a:rPr lang="zh-CN" altLang="en-US" sz="1800" b="1"/>
              <a:t>）绝缘子串悬挂要根据工程设计设置的绝缘子串型式不同分别套用相应定额。</a:t>
            </a:r>
          </a:p>
          <a:p>
            <a:pPr>
              <a:lnSpc>
                <a:spcPts val="2600"/>
              </a:lnSpc>
              <a:buFontTx/>
              <a:buNone/>
            </a:pPr>
            <a:endParaRPr lang="zh-CN" altLang="en-US" sz="1800"/>
          </a:p>
          <a:p>
            <a:pPr eaLnBrk="1" hangingPunct="1">
              <a:lnSpc>
                <a:spcPts val="2700"/>
              </a:lnSpc>
              <a:buFontTx/>
              <a:buNone/>
            </a:pPr>
            <a:endParaRPr lang="zh-CN" altLang="en-US" sz="180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4F9D58C1-6B96-4C2B-A199-1E485C7FE392}"/>
              </a:ext>
            </a:extLst>
          </p:cNvPr>
          <p:cNvSpPr>
            <a:spLocks noGrp="1" noChangeArrowheads="1"/>
          </p:cNvSpPr>
          <p:nvPr>
            <p:ph type="title" idx="4294967295"/>
          </p:nvPr>
        </p:nvSpPr>
        <p:spPr>
          <a:xfrm>
            <a:off x="2484438" y="274638"/>
            <a:ext cx="6202362" cy="922337"/>
          </a:xfrm>
        </p:spPr>
        <p:txBody>
          <a:bodyPr/>
          <a:lstStyle/>
          <a:p>
            <a:pPr eaLnBrk="1" hangingPunct="1"/>
            <a:r>
              <a:rPr lang="zh-CN" altLang="en-US" sz="4000" b="1"/>
              <a:t>六、主要修编内容说明</a:t>
            </a:r>
          </a:p>
        </p:txBody>
      </p:sp>
      <p:sp>
        <p:nvSpPr>
          <p:cNvPr id="138243" name="Rectangle 3">
            <a:extLst>
              <a:ext uri="{FF2B5EF4-FFF2-40B4-BE49-F238E27FC236}">
                <a16:creationId xmlns:a16="http://schemas.microsoft.com/office/drawing/2014/main" id="{DA022FF1-6453-4164-A2BE-4F7A6EE5DC01}"/>
              </a:ext>
            </a:extLst>
          </p:cNvPr>
          <p:cNvSpPr>
            <a:spLocks noGrp="1" noChangeArrowheads="1"/>
          </p:cNvSpPr>
          <p:nvPr>
            <p:ph type="body" idx="4294967295"/>
          </p:nvPr>
        </p:nvSpPr>
        <p:spPr>
          <a:xfrm>
            <a:off x="971550" y="1214438"/>
            <a:ext cx="7920038" cy="5303837"/>
          </a:xfrm>
        </p:spPr>
        <p:txBody>
          <a:bodyPr/>
          <a:lstStyle/>
          <a:p>
            <a:pPr eaLnBrk="1" hangingPunct="1">
              <a:lnSpc>
                <a:spcPct val="150000"/>
              </a:lnSpc>
              <a:buFontTx/>
              <a:buNone/>
            </a:pPr>
            <a:r>
              <a:rPr lang="zh-CN" altLang="en-US" sz="2400" b="1">
                <a:solidFill>
                  <a:srgbClr val="7030A0"/>
                </a:solidFill>
              </a:rPr>
              <a:t>   （六）附件工程</a:t>
            </a:r>
            <a:endParaRPr lang="en-US" altLang="zh-CN" sz="2400" b="1">
              <a:solidFill>
                <a:srgbClr val="7030A0"/>
              </a:solidFill>
            </a:endParaRPr>
          </a:p>
          <a:p>
            <a:pPr>
              <a:lnSpc>
                <a:spcPts val="2600"/>
              </a:lnSpc>
              <a:spcBef>
                <a:spcPts val="600"/>
              </a:spcBef>
              <a:buFontTx/>
              <a:buNone/>
            </a:pPr>
            <a:r>
              <a:rPr lang="en-US" altLang="zh-CN" sz="1800"/>
              <a:t>       </a:t>
            </a:r>
            <a:r>
              <a:rPr lang="en-US" altLang="zh-CN" sz="1800" b="1"/>
              <a:t>4</a:t>
            </a:r>
            <a:r>
              <a:rPr lang="zh-CN" altLang="en-US" sz="1800" b="1"/>
              <a:t>、工作内容及工程量计算规则</a:t>
            </a:r>
            <a:endParaRPr lang="en-US" altLang="zh-CN" sz="1800" b="1"/>
          </a:p>
          <a:p>
            <a:pPr>
              <a:lnSpc>
                <a:spcPts val="2600"/>
              </a:lnSpc>
              <a:spcBef>
                <a:spcPts val="600"/>
              </a:spcBef>
              <a:buFontTx/>
              <a:buNone/>
            </a:pPr>
            <a:r>
              <a:rPr lang="en-US" altLang="zh-CN" sz="1800" b="1"/>
              <a:t>    </a:t>
            </a:r>
            <a:r>
              <a:rPr lang="zh-CN" altLang="en-US" sz="1800" b="1"/>
              <a:t>（</a:t>
            </a:r>
            <a:r>
              <a:rPr lang="en-US" altLang="zh-CN" sz="1800" b="1"/>
              <a:t>4</a:t>
            </a:r>
            <a:r>
              <a:rPr lang="zh-CN" altLang="en-US" sz="1800" b="1"/>
              <a:t>）</a:t>
            </a:r>
            <a:r>
              <a:rPr lang="en-US" altLang="zh-CN" sz="1800"/>
              <a:t> 35kV </a:t>
            </a:r>
            <a:r>
              <a:rPr lang="zh-CN" altLang="en-US" sz="1800" b="1"/>
              <a:t>及以上导线悬垂线夹安装</a:t>
            </a:r>
          </a:p>
          <a:p>
            <a:pPr>
              <a:lnSpc>
                <a:spcPts val="2600"/>
              </a:lnSpc>
              <a:buFont typeface="Wingdings" panose="05000000000000000000" pitchFamily="2" charset="2"/>
              <a:buChar char="Ø"/>
            </a:pPr>
            <a:r>
              <a:rPr lang="zh-CN" altLang="en-US" sz="1800" b="1"/>
              <a:t>工作内容</a:t>
            </a:r>
          </a:p>
          <a:p>
            <a:pPr>
              <a:lnSpc>
                <a:spcPts val="2600"/>
              </a:lnSpc>
              <a:buFontTx/>
              <a:buNone/>
            </a:pPr>
            <a:r>
              <a:rPr lang="en-US" altLang="zh-CN" sz="1800" b="1"/>
              <a:t>      </a:t>
            </a:r>
            <a:r>
              <a:rPr lang="zh-CN" altLang="en-US" sz="1800" b="1"/>
              <a:t>包括划印提线，拆除放线滑车，缠绕铝包带或缠绕预绞丝，安装线夹及螺栓紧固</a:t>
            </a:r>
            <a:r>
              <a:rPr lang="en-US" altLang="zh-CN" sz="1800" b="1"/>
              <a:t>(</a:t>
            </a:r>
            <a:r>
              <a:rPr lang="zh-CN" altLang="en-US" sz="1800" b="1"/>
              <a:t>或绑扎固定</a:t>
            </a:r>
            <a:r>
              <a:rPr lang="en-US" altLang="zh-CN" sz="1800" b="1"/>
              <a:t>)</a:t>
            </a:r>
            <a:r>
              <a:rPr lang="zh-CN" altLang="en-US" sz="1800" b="1"/>
              <a:t>，工器具移运。</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a:t>
            </a:r>
            <a:r>
              <a:rPr lang="zh-CN" altLang="en-US" sz="1800" b="1"/>
              <a:t>导线缠绕铝包带线夹安装、导线缠绕预绞丝线夹安装分电压等级、导线分裂数以“单相”为计量单位计算。</a:t>
            </a:r>
          </a:p>
          <a:p>
            <a:pPr>
              <a:lnSpc>
                <a:spcPts val="2600"/>
              </a:lnSpc>
              <a:buFont typeface="Wingdings" panose="05000000000000000000" pitchFamily="2" charset="2"/>
              <a:buChar char="Ø"/>
            </a:pPr>
            <a:r>
              <a:rPr lang="zh-CN" altLang="en-US" sz="1800" b="1"/>
              <a:t>装置性材料：线夹、预绞丝。</a:t>
            </a:r>
          </a:p>
          <a:p>
            <a:pPr>
              <a:lnSpc>
                <a:spcPts val="2600"/>
              </a:lnSpc>
              <a:buFont typeface="Wingdings" panose="05000000000000000000" pitchFamily="2" charset="2"/>
              <a:buChar char="Ø"/>
            </a:pPr>
            <a:r>
              <a:rPr lang="zh-CN" altLang="en-US" sz="1800" b="1"/>
              <a:t>相关使用说明</a:t>
            </a:r>
          </a:p>
          <a:p>
            <a:pPr>
              <a:lnSpc>
                <a:spcPts val="2600"/>
              </a:lnSpc>
              <a:buFontTx/>
              <a:buNone/>
            </a:pPr>
            <a:r>
              <a:rPr lang="en-US" altLang="zh-CN" sz="1800" b="1"/>
              <a:t>      1</a:t>
            </a:r>
            <a:r>
              <a:rPr lang="zh-CN" altLang="en-US" sz="1800" b="1"/>
              <a:t>）导线悬垂线夹安装有两种，导线缠绕铝包带线夹和导线缠绕预绞丝线夹，实际工程中二者只用其一，不得重复套用。</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B453196B-80B1-48A1-83B5-878940AB67D3}"/>
              </a:ext>
            </a:extLst>
          </p:cNvPr>
          <p:cNvSpPr>
            <a:spLocks noGrp="1" noChangeArrowheads="1"/>
          </p:cNvSpPr>
          <p:nvPr>
            <p:ph type="title" idx="4294967295"/>
          </p:nvPr>
        </p:nvSpPr>
        <p:spPr>
          <a:xfrm>
            <a:off x="2484438" y="274638"/>
            <a:ext cx="6202362" cy="922337"/>
          </a:xfrm>
        </p:spPr>
        <p:txBody>
          <a:bodyPr/>
          <a:lstStyle/>
          <a:p>
            <a:pPr eaLnBrk="1" hangingPunct="1"/>
            <a:r>
              <a:rPr lang="zh-CN" altLang="en-US" sz="4000" b="1"/>
              <a:t>六、主要修编内容说明</a:t>
            </a:r>
          </a:p>
        </p:txBody>
      </p:sp>
      <p:sp>
        <p:nvSpPr>
          <p:cNvPr id="139267" name="Rectangle 3">
            <a:extLst>
              <a:ext uri="{FF2B5EF4-FFF2-40B4-BE49-F238E27FC236}">
                <a16:creationId xmlns:a16="http://schemas.microsoft.com/office/drawing/2014/main" id="{446EF72A-929C-49F6-A637-C64323D5A6E1}"/>
              </a:ext>
            </a:extLst>
          </p:cNvPr>
          <p:cNvSpPr>
            <a:spLocks noGrp="1" noChangeArrowheads="1"/>
          </p:cNvSpPr>
          <p:nvPr>
            <p:ph type="body" idx="4294967295"/>
          </p:nvPr>
        </p:nvSpPr>
        <p:spPr>
          <a:xfrm>
            <a:off x="755650" y="1214438"/>
            <a:ext cx="8280400" cy="5454650"/>
          </a:xfrm>
        </p:spPr>
        <p:txBody>
          <a:bodyPr/>
          <a:lstStyle/>
          <a:p>
            <a:pPr eaLnBrk="1" hangingPunct="1">
              <a:lnSpc>
                <a:spcPct val="150000"/>
              </a:lnSpc>
              <a:buFontTx/>
              <a:buNone/>
            </a:pPr>
            <a:r>
              <a:rPr lang="zh-CN" altLang="en-US" sz="2400" b="1">
                <a:solidFill>
                  <a:srgbClr val="7030A0"/>
                </a:solidFill>
              </a:rPr>
              <a:t>   （六）附件工程</a:t>
            </a:r>
            <a:endParaRPr lang="en-US" altLang="zh-CN" sz="2400" b="1">
              <a:solidFill>
                <a:srgbClr val="7030A0"/>
              </a:solidFill>
            </a:endParaRPr>
          </a:p>
          <a:p>
            <a:pPr>
              <a:lnSpc>
                <a:spcPts val="2600"/>
              </a:lnSpc>
              <a:spcBef>
                <a:spcPts val="600"/>
              </a:spcBef>
              <a:buFontTx/>
              <a:buNone/>
            </a:pPr>
            <a:r>
              <a:rPr lang="en-US" altLang="zh-CN" sz="1800"/>
              <a:t>       </a:t>
            </a:r>
            <a:r>
              <a:rPr lang="en-US" altLang="zh-CN" sz="1800" b="1"/>
              <a:t>4</a:t>
            </a:r>
            <a:r>
              <a:rPr lang="zh-CN" altLang="en-US" sz="1800" b="1"/>
              <a:t>、工作内容及工程量计算规则</a:t>
            </a:r>
            <a:endParaRPr lang="en-US" altLang="zh-CN" sz="1800" b="1"/>
          </a:p>
          <a:p>
            <a:pPr>
              <a:lnSpc>
                <a:spcPts val="2300"/>
              </a:lnSpc>
              <a:spcBef>
                <a:spcPts val="600"/>
              </a:spcBef>
              <a:buFontTx/>
              <a:buNone/>
            </a:pPr>
            <a:r>
              <a:rPr lang="en-US" altLang="zh-CN" sz="1800" b="1"/>
              <a:t>    </a:t>
            </a:r>
            <a:r>
              <a:rPr lang="zh-CN" altLang="en-US" sz="1800" b="1"/>
              <a:t>（</a:t>
            </a:r>
            <a:r>
              <a:rPr lang="en-US" altLang="zh-CN" sz="1800" b="1"/>
              <a:t>4</a:t>
            </a:r>
            <a:r>
              <a:rPr lang="zh-CN" altLang="en-US" sz="1800" b="1"/>
              <a:t>）</a:t>
            </a:r>
            <a:r>
              <a:rPr lang="en-US" altLang="zh-CN" sz="1800"/>
              <a:t> 35kV </a:t>
            </a:r>
            <a:r>
              <a:rPr lang="zh-CN" altLang="en-US" sz="1800"/>
              <a:t>及以上</a:t>
            </a:r>
            <a:r>
              <a:rPr lang="zh-CN" altLang="en-US" sz="1800" b="1"/>
              <a:t>导线悬垂线夹安装</a:t>
            </a:r>
          </a:p>
          <a:p>
            <a:pPr>
              <a:lnSpc>
                <a:spcPts val="2300"/>
              </a:lnSpc>
              <a:buFont typeface="Wingdings" panose="05000000000000000000" pitchFamily="2" charset="2"/>
              <a:buChar char="Ø"/>
            </a:pPr>
            <a:r>
              <a:rPr lang="zh-CN" altLang="en-US" sz="1800" b="1"/>
              <a:t>相关使用说明</a:t>
            </a:r>
          </a:p>
          <a:p>
            <a:pPr>
              <a:lnSpc>
                <a:spcPts val="2300"/>
              </a:lnSpc>
              <a:buFontTx/>
              <a:buNone/>
            </a:pPr>
            <a:r>
              <a:rPr lang="en-US" altLang="zh-CN" sz="1800" b="1"/>
              <a:t>      2</a:t>
            </a:r>
            <a:r>
              <a:rPr lang="zh-CN" altLang="en-US" sz="1800" b="1"/>
              <a:t>）预绞丝悬垂线夹安装，按“导线缠绕预绞丝线夹安装”的相应定额乘以</a:t>
            </a:r>
            <a:r>
              <a:rPr lang="en-US" altLang="zh-CN" sz="1800" b="1"/>
              <a:t>1.2</a:t>
            </a:r>
            <a:r>
              <a:rPr lang="zh-CN" altLang="en-US" sz="1800" b="1"/>
              <a:t>的系数。</a:t>
            </a:r>
          </a:p>
          <a:p>
            <a:pPr>
              <a:lnSpc>
                <a:spcPts val="2300"/>
              </a:lnSpc>
              <a:buFontTx/>
              <a:buNone/>
            </a:pPr>
            <a:r>
              <a:rPr lang="en-US" altLang="zh-CN" sz="1800" b="1"/>
              <a:t>      3</a:t>
            </a:r>
            <a:r>
              <a:rPr lang="zh-CN" altLang="en-US" sz="1800" b="1"/>
              <a:t>）“铝包带”已计价在定额材料费中，不得另计。</a:t>
            </a:r>
          </a:p>
          <a:p>
            <a:pPr>
              <a:lnSpc>
                <a:spcPts val="2300"/>
              </a:lnSpc>
              <a:buFontTx/>
              <a:buNone/>
            </a:pPr>
            <a:r>
              <a:rPr lang="en-US" altLang="zh-CN" sz="1800" b="1"/>
              <a:t>      4</a:t>
            </a:r>
            <a:r>
              <a:rPr lang="zh-CN" altLang="en-US" sz="1800" b="1"/>
              <a:t>）导线悬垂线夹安装定额已综合考虑了各种导线的截面面积，套用定额时不得因导线截面的不同进行定额调整。</a:t>
            </a:r>
            <a:endParaRPr lang="en-US" altLang="zh-CN" sz="1800" b="1"/>
          </a:p>
          <a:p>
            <a:pPr>
              <a:lnSpc>
                <a:spcPts val="2300"/>
              </a:lnSpc>
              <a:buFontTx/>
              <a:buNone/>
            </a:pPr>
            <a:r>
              <a:rPr lang="zh-CN" altLang="en-US" sz="1800"/>
              <a:t>    </a:t>
            </a:r>
            <a:r>
              <a:rPr lang="zh-CN" altLang="en-US" sz="1800" b="1"/>
              <a:t>（</a:t>
            </a:r>
            <a:r>
              <a:rPr lang="en-US" altLang="zh-CN" sz="1800" b="1"/>
              <a:t>5</a:t>
            </a:r>
            <a:r>
              <a:rPr lang="zh-CN" altLang="en-US" sz="1800" b="1"/>
              <a:t>）均压环、屏蔽环安装</a:t>
            </a:r>
          </a:p>
          <a:p>
            <a:pPr>
              <a:lnSpc>
                <a:spcPts val="2300"/>
              </a:lnSpc>
              <a:buFont typeface="Wingdings" panose="05000000000000000000" pitchFamily="2" charset="2"/>
              <a:buChar char="Ø"/>
            </a:pPr>
            <a:r>
              <a:rPr lang="zh-CN" altLang="en-US" sz="1800" b="1"/>
              <a:t>工作内容：包括开箱检查，地面组合，高空安装和螺栓紧固，工器具转移。</a:t>
            </a:r>
          </a:p>
          <a:p>
            <a:pPr>
              <a:lnSpc>
                <a:spcPts val="2300"/>
              </a:lnSpc>
              <a:buFont typeface="Wingdings" panose="05000000000000000000" pitchFamily="2" charset="2"/>
              <a:buChar char="Ø"/>
            </a:pPr>
            <a:r>
              <a:rPr lang="zh-CN" altLang="en-US" sz="1800" b="1"/>
              <a:t>工程量计算规则</a:t>
            </a:r>
          </a:p>
          <a:p>
            <a:pPr>
              <a:lnSpc>
                <a:spcPts val="2300"/>
              </a:lnSpc>
              <a:buFontTx/>
              <a:buNone/>
            </a:pPr>
            <a:r>
              <a:rPr lang="en-US" altLang="zh-CN" sz="1800" b="1"/>
              <a:t>      </a:t>
            </a:r>
            <a:r>
              <a:rPr lang="zh-CN" altLang="en-US" sz="1800" b="1"/>
              <a:t>均压环、屏蔽环安装分电压等级、直线杆塔、耐张杆塔，以“单相”为计量单位计算。</a:t>
            </a:r>
          </a:p>
          <a:p>
            <a:pPr>
              <a:lnSpc>
                <a:spcPts val="2300"/>
              </a:lnSpc>
              <a:buFont typeface="Wingdings" panose="05000000000000000000" pitchFamily="2" charset="2"/>
              <a:buChar char="Ø"/>
            </a:pPr>
            <a:r>
              <a:rPr lang="zh-CN" altLang="en-US" sz="1800" b="1"/>
              <a:t>装置性材料：均压环、屏蔽环。</a:t>
            </a:r>
          </a:p>
          <a:p>
            <a:pPr>
              <a:lnSpc>
                <a:spcPts val="2600"/>
              </a:lnSpc>
              <a:buFontTx/>
              <a:buNone/>
            </a:pPr>
            <a:endParaRPr lang="zh-CN" altLang="en-US" sz="1800"/>
          </a:p>
          <a:p>
            <a:pPr>
              <a:lnSpc>
                <a:spcPts val="2600"/>
              </a:lnSpc>
              <a:spcBef>
                <a:spcPts val="600"/>
              </a:spcBef>
              <a:buFontTx/>
              <a:buNone/>
            </a:pPr>
            <a:endParaRPr lang="zh-CN" altLang="en-US" sz="1800"/>
          </a:p>
          <a:p>
            <a:pPr eaLnBrk="1" hangingPunct="1">
              <a:lnSpc>
                <a:spcPts val="2700"/>
              </a:lnSpc>
              <a:buFontTx/>
              <a:buNone/>
            </a:pPr>
            <a:endParaRPr lang="zh-CN" altLang="en-US" sz="180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a:extLst>
              <a:ext uri="{FF2B5EF4-FFF2-40B4-BE49-F238E27FC236}">
                <a16:creationId xmlns:a16="http://schemas.microsoft.com/office/drawing/2014/main" id="{E8DB6071-5233-4CA0-A664-72564CE1B5B2}"/>
              </a:ext>
            </a:extLst>
          </p:cNvPr>
          <p:cNvSpPr>
            <a:spLocks noGrp="1" noChangeArrowheads="1"/>
          </p:cNvSpPr>
          <p:nvPr>
            <p:ph type="title" idx="4294967295"/>
          </p:nvPr>
        </p:nvSpPr>
        <p:spPr>
          <a:xfrm>
            <a:off x="2484438" y="274638"/>
            <a:ext cx="6202362" cy="922337"/>
          </a:xfrm>
        </p:spPr>
        <p:txBody>
          <a:bodyPr/>
          <a:lstStyle/>
          <a:p>
            <a:pPr eaLnBrk="1" hangingPunct="1"/>
            <a:r>
              <a:rPr lang="zh-CN" altLang="en-US" sz="4000" b="1"/>
              <a:t>六、主要修编内容说明</a:t>
            </a:r>
          </a:p>
        </p:txBody>
      </p:sp>
      <p:sp>
        <p:nvSpPr>
          <p:cNvPr id="140291" name="Rectangle 3">
            <a:extLst>
              <a:ext uri="{FF2B5EF4-FFF2-40B4-BE49-F238E27FC236}">
                <a16:creationId xmlns:a16="http://schemas.microsoft.com/office/drawing/2014/main" id="{4DCB2BD7-58C8-4BDB-88E4-F627600F121B}"/>
              </a:ext>
            </a:extLst>
          </p:cNvPr>
          <p:cNvSpPr>
            <a:spLocks noGrp="1" noChangeArrowheads="1"/>
          </p:cNvSpPr>
          <p:nvPr>
            <p:ph type="body" idx="4294967295"/>
          </p:nvPr>
        </p:nvSpPr>
        <p:spPr>
          <a:xfrm>
            <a:off x="1042988" y="1214438"/>
            <a:ext cx="7848600" cy="5454650"/>
          </a:xfrm>
        </p:spPr>
        <p:txBody>
          <a:bodyPr/>
          <a:lstStyle/>
          <a:p>
            <a:pPr eaLnBrk="1" hangingPunct="1">
              <a:lnSpc>
                <a:spcPct val="150000"/>
              </a:lnSpc>
              <a:buFontTx/>
              <a:buNone/>
            </a:pPr>
            <a:r>
              <a:rPr lang="zh-CN" altLang="en-US" sz="2400" b="1">
                <a:solidFill>
                  <a:srgbClr val="7030A0"/>
                </a:solidFill>
              </a:rPr>
              <a:t>   （六）附件工程</a:t>
            </a:r>
            <a:endParaRPr lang="en-US" altLang="zh-CN" sz="2400" b="1">
              <a:solidFill>
                <a:srgbClr val="7030A0"/>
              </a:solidFill>
            </a:endParaRPr>
          </a:p>
          <a:p>
            <a:pPr>
              <a:lnSpc>
                <a:spcPts val="2600"/>
              </a:lnSpc>
              <a:spcBef>
                <a:spcPts val="600"/>
              </a:spcBef>
              <a:buFontTx/>
              <a:buNone/>
            </a:pPr>
            <a:r>
              <a:rPr lang="en-US" altLang="zh-CN" sz="1800"/>
              <a:t>       </a:t>
            </a:r>
            <a:r>
              <a:rPr lang="en-US" altLang="zh-CN" sz="1800" b="1"/>
              <a:t>4</a:t>
            </a:r>
            <a:r>
              <a:rPr lang="zh-CN" altLang="en-US" sz="1800" b="1"/>
              <a:t>、工作内容及工程量计算规则</a:t>
            </a:r>
            <a:endParaRPr lang="en-US" altLang="zh-CN" sz="1800" b="1"/>
          </a:p>
          <a:p>
            <a:pPr>
              <a:lnSpc>
                <a:spcPts val="2400"/>
              </a:lnSpc>
              <a:buFontTx/>
              <a:buNone/>
            </a:pPr>
            <a:r>
              <a:rPr lang="en-US" altLang="zh-CN" sz="1800" b="1"/>
              <a:t>    </a:t>
            </a:r>
            <a:r>
              <a:rPr lang="zh-CN" altLang="en-US" sz="1800" b="1"/>
              <a:t>（</a:t>
            </a:r>
            <a:r>
              <a:rPr lang="en-US" altLang="zh-CN" sz="1800" b="1"/>
              <a:t>6</a:t>
            </a:r>
            <a:r>
              <a:rPr lang="zh-CN" altLang="en-US" sz="1800" b="1"/>
              <a:t>）防振锤、间隔棒安装</a:t>
            </a:r>
          </a:p>
          <a:p>
            <a:pPr>
              <a:lnSpc>
                <a:spcPts val="2400"/>
              </a:lnSpc>
              <a:buFont typeface="Wingdings" panose="05000000000000000000" pitchFamily="2" charset="2"/>
              <a:buChar char="Ø"/>
            </a:pPr>
            <a:r>
              <a:rPr lang="zh-CN" altLang="en-US" sz="1800" b="1"/>
              <a:t>工作内容：</a:t>
            </a:r>
          </a:p>
          <a:p>
            <a:pPr>
              <a:lnSpc>
                <a:spcPts val="2400"/>
              </a:lnSpc>
              <a:buFontTx/>
              <a:buNone/>
            </a:pPr>
            <a:r>
              <a:rPr lang="en-US" altLang="zh-CN" sz="1800" b="1"/>
              <a:t>      1</a:t>
            </a:r>
            <a:r>
              <a:rPr lang="zh-CN" altLang="en-US" sz="1800" b="1"/>
              <a:t>）防振锤安装：进行外观检查，在导线及良导体避雷线缠绕铝包带，防振锤安装调整及螺栓紧固，补刷防锈漆等，工器具转移</a:t>
            </a:r>
          </a:p>
          <a:p>
            <a:pPr>
              <a:lnSpc>
                <a:spcPts val="2400"/>
              </a:lnSpc>
              <a:buFontTx/>
              <a:buNone/>
            </a:pPr>
            <a:r>
              <a:rPr lang="en-US" altLang="zh-CN" sz="1800" b="1"/>
              <a:t>      2</a:t>
            </a:r>
            <a:r>
              <a:rPr lang="zh-CN" altLang="en-US" sz="1800" b="1"/>
              <a:t>）间隔棒安装：开箱检查，利用飞车和绳尺进行高空测距及安装等，工器具转移。</a:t>
            </a:r>
          </a:p>
          <a:p>
            <a:pPr>
              <a:lnSpc>
                <a:spcPts val="2400"/>
              </a:lnSpc>
              <a:buFont typeface="Wingdings" panose="05000000000000000000" pitchFamily="2" charset="2"/>
              <a:buChar char="Ø"/>
            </a:pPr>
            <a:r>
              <a:rPr lang="zh-CN" altLang="en-US" sz="1800" b="1"/>
              <a:t>工程量计算规则</a:t>
            </a:r>
          </a:p>
          <a:p>
            <a:pPr>
              <a:lnSpc>
                <a:spcPts val="2400"/>
              </a:lnSpc>
              <a:buFontTx/>
              <a:buNone/>
            </a:pPr>
            <a:r>
              <a:rPr lang="en-US" altLang="zh-CN" sz="1800" b="1"/>
              <a:t>      </a:t>
            </a:r>
            <a:r>
              <a:rPr lang="zh-CN" altLang="en-US" sz="1800" b="1"/>
              <a:t>防振锤、间隔棒安装区分导线分裂数，以“个”为计量单位计算</a:t>
            </a:r>
          </a:p>
          <a:p>
            <a:pPr>
              <a:lnSpc>
                <a:spcPts val="2400"/>
              </a:lnSpc>
              <a:buFont typeface="Wingdings" panose="05000000000000000000" pitchFamily="2" charset="2"/>
              <a:buChar char="Ø"/>
            </a:pPr>
            <a:r>
              <a:rPr lang="zh-CN" altLang="en-US" sz="1800" b="1"/>
              <a:t>装置性材料：防振锤、间隔棒。</a:t>
            </a:r>
          </a:p>
          <a:p>
            <a:pPr>
              <a:lnSpc>
                <a:spcPts val="2400"/>
              </a:lnSpc>
              <a:buFont typeface="Wingdings" panose="05000000000000000000" pitchFamily="2" charset="2"/>
              <a:buChar char="Ø"/>
            </a:pPr>
            <a:r>
              <a:rPr lang="zh-CN" altLang="en-US" sz="1800" b="1"/>
              <a:t>相关使用说明</a:t>
            </a:r>
          </a:p>
          <a:p>
            <a:pPr>
              <a:lnSpc>
                <a:spcPts val="2400"/>
              </a:lnSpc>
              <a:buFontTx/>
              <a:buNone/>
            </a:pPr>
            <a:r>
              <a:rPr lang="en-US" altLang="zh-CN" sz="1800" b="1"/>
              <a:t>      1</a:t>
            </a:r>
            <a:r>
              <a:rPr lang="zh-CN" altLang="en-US" sz="1800" b="1"/>
              <a:t>）防振锤安装时需缠绕预绞丝的，按“防振锤安装”的相应定额乘以</a:t>
            </a:r>
            <a:r>
              <a:rPr lang="en-US" altLang="zh-CN" sz="1800" b="1"/>
              <a:t>1.2</a:t>
            </a:r>
            <a:r>
              <a:rPr lang="zh-CN" altLang="en-US" sz="1800" b="1"/>
              <a:t>的系数。</a:t>
            </a:r>
          </a:p>
          <a:p>
            <a:pPr>
              <a:lnSpc>
                <a:spcPts val="2400"/>
              </a:lnSpc>
              <a:buFontTx/>
              <a:buNone/>
            </a:pPr>
            <a:r>
              <a:rPr lang="en-US" altLang="zh-CN" sz="1800" b="1"/>
              <a:t>      2</a:t>
            </a:r>
            <a:r>
              <a:rPr lang="zh-CN" altLang="en-US" sz="1800" b="1"/>
              <a:t>）避雷线、</a:t>
            </a:r>
            <a:r>
              <a:rPr lang="en-US" altLang="zh-CN" sz="1800" b="1"/>
              <a:t>OPGW</a:t>
            </a:r>
            <a:r>
              <a:rPr lang="zh-CN" altLang="en-US" sz="1800" b="1"/>
              <a:t>的防振锤安装套用单导线防振锤安装定额。</a:t>
            </a:r>
          </a:p>
          <a:p>
            <a:pPr>
              <a:lnSpc>
                <a:spcPts val="2600"/>
              </a:lnSpc>
              <a:spcBef>
                <a:spcPts val="600"/>
              </a:spcBef>
              <a:buFontTx/>
              <a:buNone/>
            </a:pPr>
            <a:endParaRPr lang="zh-CN" altLang="en-US" sz="1800"/>
          </a:p>
          <a:p>
            <a:pPr eaLnBrk="1" hangingPunct="1">
              <a:lnSpc>
                <a:spcPts val="2700"/>
              </a:lnSpc>
              <a:buFontTx/>
              <a:buNone/>
            </a:pPr>
            <a:endParaRPr lang="zh-CN" altLang="en-US" sz="180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0AE9AB4D-59B0-4142-B4F4-462470D65497}"/>
              </a:ext>
            </a:extLst>
          </p:cNvPr>
          <p:cNvSpPr>
            <a:spLocks noGrp="1" noChangeArrowheads="1"/>
          </p:cNvSpPr>
          <p:nvPr>
            <p:ph type="title" idx="4294967295"/>
          </p:nvPr>
        </p:nvSpPr>
        <p:spPr>
          <a:xfrm>
            <a:off x="2484438" y="274638"/>
            <a:ext cx="6202362" cy="922337"/>
          </a:xfrm>
        </p:spPr>
        <p:txBody>
          <a:bodyPr/>
          <a:lstStyle/>
          <a:p>
            <a:pPr eaLnBrk="1" hangingPunct="1"/>
            <a:r>
              <a:rPr lang="zh-CN" altLang="en-US" sz="4000" b="1"/>
              <a:t>六、主要修编内容说明</a:t>
            </a:r>
          </a:p>
        </p:txBody>
      </p:sp>
      <p:sp>
        <p:nvSpPr>
          <p:cNvPr id="141315" name="Rectangle 3">
            <a:extLst>
              <a:ext uri="{FF2B5EF4-FFF2-40B4-BE49-F238E27FC236}">
                <a16:creationId xmlns:a16="http://schemas.microsoft.com/office/drawing/2014/main" id="{74E6A56F-1779-48F1-85F4-33C9AAE183FC}"/>
              </a:ext>
            </a:extLst>
          </p:cNvPr>
          <p:cNvSpPr>
            <a:spLocks noGrp="1" noChangeArrowheads="1"/>
          </p:cNvSpPr>
          <p:nvPr>
            <p:ph type="body" idx="4294967295"/>
          </p:nvPr>
        </p:nvSpPr>
        <p:spPr>
          <a:xfrm>
            <a:off x="1857375" y="1214438"/>
            <a:ext cx="7034213" cy="5303837"/>
          </a:xfrm>
        </p:spPr>
        <p:txBody>
          <a:bodyPr/>
          <a:lstStyle/>
          <a:p>
            <a:pPr eaLnBrk="1" hangingPunct="1">
              <a:lnSpc>
                <a:spcPct val="150000"/>
              </a:lnSpc>
              <a:buFontTx/>
              <a:buNone/>
            </a:pPr>
            <a:r>
              <a:rPr lang="zh-CN" altLang="en-US" sz="2400" b="1">
                <a:solidFill>
                  <a:srgbClr val="7030A0"/>
                </a:solidFill>
              </a:rPr>
              <a:t>   （六）附件工程</a:t>
            </a:r>
            <a:endParaRPr lang="en-US" altLang="zh-CN" sz="2400" b="1">
              <a:solidFill>
                <a:srgbClr val="7030A0"/>
              </a:solidFill>
            </a:endParaRPr>
          </a:p>
          <a:p>
            <a:pPr>
              <a:lnSpc>
                <a:spcPts val="2600"/>
              </a:lnSpc>
              <a:spcBef>
                <a:spcPts val="600"/>
              </a:spcBef>
              <a:buFontTx/>
              <a:buNone/>
            </a:pPr>
            <a:r>
              <a:rPr lang="en-US" altLang="zh-CN" sz="1800"/>
              <a:t>       </a:t>
            </a:r>
            <a:r>
              <a:rPr lang="en-US" altLang="zh-CN" sz="1800" b="1"/>
              <a:t>4</a:t>
            </a:r>
            <a:r>
              <a:rPr lang="zh-CN" altLang="en-US" sz="1800" b="1"/>
              <a:t>、工作内容及工程量计算规则</a:t>
            </a:r>
            <a:endParaRPr lang="en-US" altLang="zh-CN" sz="1800" b="1"/>
          </a:p>
          <a:p>
            <a:pPr>
              <a:lnSpc>
                <a:spcPts val="2800"/>
              </a:lnSpc>
              <a:buFontTx/>
              <a:buNone/>
            </a:pPr>
            <a:r>
              <a:rPr lang="en-US" altLang="zh-CN" sz="1800" b="1"/>
              <a:t>    </a:t>
            </a:r>
            <a:r>
              <a:rPr lang="zh-CN" altLang="en-US" sz="1800" b="1"/>
              <a:t>（</a:t>
            </a:r>
            <a:r>
              <a:rPr lang="en-US" altLang="zh-CN" sz="1800" b="1"/>
              <a:t>7</a:t>
            </a:r>
            <a:r>
              <a:rPr lang="zh-CN" altLang="en-US" sz="1800" b="1"/>
              <a:t>）重锤安装</a:t>
            </a:r>
          </a:p>
          <a:p>
            <a:pPr>
              <a:lnSpc>
                <a:spcPts val="2800"/>
              </a:lnSpc>
              <a:buFont typeface="Wingdings" panose="05000000000000000000" pitchFamily="2" charset="2"/>
              <a:buChar char="Ø"/>
            </a:pPr>
            <a:r>
              <a:rPr lang="zh-CN" altLang="en-US" sz="1800" b="1"/>
              <a:t>工作内容</a:t>
            </a:r>
          </a:p>
          <a:p>
            <a:pPr>
              <a:lnSpc>
                <a:spcPts val="2800"/>
              </a:lnSpc>
              <a:buFontTx/>
              <a:buNone/>
            </a:pPr>
            <a:r>
              <a:rPr lang="en-US" altLang="zh-CN" sz="1800" b="1"/>
              <a:t>      </a:t>
            </a:r>
            <a:r>
              <a:rPr lang="zh-CN" altLang="en-US" sz="1800" b="1"/>
              <a:t>包括地面组合、利用机动绞磨和滑车组提升，高空安装，工器具移运。</a:t>
            </a:r>
          </a:p>
          <a:p>
            <a:pPr>
              <a:lnSpc>
                <a:spcPts val="2800"/>
              </a:lnSpc>
              <a:buFont typeface="Wingdings" panose="05000000000000000000" pitchFamily="2" charset="2"/>
              <a:buChar char="Ø"/>
            </a:pPr>
            <a:r>
              <a:rPr lang="zh-CN" altLang="en-US" sz="1800" b="1"/>
              <a:t>工程量计算规则</a:t>
            </a:r>
          </a:p>
          <a:p>
            <a:pPr>
              <a:lnSpc>
                <a:spcPts val="2800"/>
              </a:lnSpc>
              <a:buFontTx/>
              <a:buNone/>
            </a:pPr>
            <a:r>
              <a:rPr lang="en-US" altLang="zh-CN" sz="1800" b="1"/>
              <a:t>     </a:t>
            </a:r>
            <a:r>
              <a:rPr lang="zh-CN" altLang="en-US" sz="1800" b="1"/>
              <a:t>重锤安装区分重锤重量以“单相”为计量单位计算。</a:t>
            </a:r>
          </a:p>
          <a:p>
            <a:pPr>
              <a:lnSpc>
                <a:spcPts val="2800"/>
              </a:lnSpc>
              <a:buFont typeface="Wingdings" panose="05000000000000000000" pitchFamily="2" charset="2"/>
              <a:buChar char="Ø"/>
            </a:pPr>
            <a:r>
              <a:rPr lang="zh-CN" altLang="en-US" sz="1800" b="1"/>
              <a:t>装置性材料</a:t>
            </a:r>
          </a:p>
          <a:p>
            <a:pPr>
              <a:lnSpc>
                <a:spcPts val="2800"/>
              </a:lnSpc>
              <a:buFontTx/>
              <a:buNone/>
            </a:pPr>
            <a:r>
              <a:rPr lang="en-US" altLang="zh-CN" sz="1800" b="1"/>
              <a:t>      </a:t>
            </a:r>
            <a:r>
              <a:rPr lang="zh-CN" altLang="en-US" sz="1800" b="1"/>
              <a:t>重锤。</a:t>
            </a:r>
          </a:p>
          <a:p>
            <a:pPr>
              <a:lnSpc>
                <a:spcPts val="2400"/>
              </a:lnSpc>
              <a:buFontTx/>
              <a:buNone/>
            </a:pPr>
            <a:endParaRPr lang="zh-CN" altLang="en-US" sz="1800" b="1"/>
          </a:p>
          <a:p>
            <a:pPr>
              <a:lnSpc>
                <a:spcPts val="2600"/>
              </a:lnSpc>
              <a:spcBef>
                <a:spcPts val="600"/>
              </a:spcBef>
              <a:buFontTx/>
              <a:buNone/>
            </a:pPr>
            <a:endParaRPr lang="zh-CN" altLang="en-US" sz="1800"/>
          </a:p>
          <a:p>
            <a:pPr eaLnBrk="1" hangingPunct="1">
              <a:lnSpc>
                <a:spcPts val="2700"/>
              </a:lnSpc>
              <a:buFontTx/>
              <a:buNone/>
            </a:pPr>
            <a:endParaRPr lang="zh-CN" altLang="en-US" sz="180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9AA31B00-C2C5-4BF1-9D12-28D1E6E84616}"/>
              </a:ext>
            </a:extLst>
          </p:cNvPr>
          <p:cNvSpPr>
            <a:spLocks noGrp="1" noChangeArrowheads="1"/>
          </p:cNvSpPr>
          <p:nvPr>
            <p:ph type="title" idx="4294967295"/>
          </p:nvPr>
        </p:nvSpPr>
        <p:spPr>
          <a:xfrm>
            <a:off x="2484438" y="274638"/>
            <a:ext cx="6202362" cy="922337"/>
          </a:xfrm>
        </p:spPr>
        <p:txBody>
          <a:bodyPr/>
          <a:lstStyle/>
          <a:p>
            <a:pPr eaLnBrk="1" hangingPunct="1"/>
            <a:r>
              <a:rPr lang="zh-CN" altLang="en-US" sz="4000" b="1"/>
              <a:t>六、主要修编内容说明</a:t>
            </a:r>
          </a:p>
        </p:txBody>
      </p:sp>
      <p:sp>
        <p:nvSpPr>
          <p:cNvPr id="142339" name="Rectangle 3">
            <a:extLst>
              <a:ext uri="{FF2B5EF4-FFF2-40B4-BE49-F238E27FC236}">
                <a16:creationId xmlns:a16="http://schemas.microsoft.com/office/drawing/2014/main" id="{7E11D377-19BD-4EE5-9F65-F3C04ECE8DA2}"/>
              </a:ext>
            </a:extLst>
          </p:cNvPr>
          <p:cNvSpPr>
            <a:spLocks noGrp="1" noChangeArrowheads="1"/>
          </p:cNvSpPr>
          <p:nvPr>
            <p:ph type="body" idx="4294967295"/>
          </p:nvPr>
        </p:nvSpPr>
        <p:spPr>
          <a:xfrm>
            <a:off x="1258888" y="1214438"/>
            <a:ext cx="7632700" cy="5454650"/>
          </a:xfrm>
        </p:spPr>
        <p:txBody>
          <a:bodyPr/>
          <a:lstStyle/>
          <a:p>
            <a:pPr eaLnBrk="1" hangingPunct="1">
              <a:lnSpc>
                <a:spcPct val="150000"/>
              </a:lnSpc>
              <a:buFontTx/>
              <a:buNone/>
            </a:pPr>
            <a:r>
              <a:rPr lang="zh-CN" altLang="en-US" sz="2400" b="1">
                <a:solidFill>
                  <a:srgbClr val="7030A0"/>
                </a:solidFill>
              </a:rPr>
              <a:t>   （六）附件工程</a:t>
            </a:r>
            <a:endParaRPr lang="en-US" altLang="zh-CN" sz="2400" b="1">
              <a:solidFill>
                <a:srgbClr val="7030A0"/>
              </a:solidFill>
            </a:endParaRPr>
          </a:p>
          <a:p>
            <a:pPr>
              <a:lnSpc>
                <a:spcPts val="2600"/>
              </a:lnSpc>
              <a:spcBef>
                <a:spcPts val="600"/>
              </a:spcBef>
              <a:buFontTx/>
              <a:buNone/>
            </a:pPr>
            <a:r>
              <a:rPr lang="en-US" altLang="zh-CN" sz="1800"/>
              <a:t>       </a:t>
            </a:r>
            <a:r>
              <a:rPr lang="en-US" altLang="zh-CN" sz="1800" b="1"/>
              <a:t>4</a:t>
            </a:r>
            <a:r>
              <a:rPr lang="zh-CN" altLang="en-US" sz="1800" b="1"/>
              <a:t>、工作内容及工程量计算规则</a:t>
            </a:r>
            <a:endParaRPr lang="en-US" altLang="zh-CN" sz="1800" b="1"/>
          </a:p>
          <a:p>
            <a:pPr>
              <a:lnSpc>
                <a:spcPts val="2600"/>
              </a:lnSpc>
              <a:buFontTx/>
              <a:buNone/>
            </a:pPr>
            <a:r>
              <a:rPr lang="en-US" altLang="zh-CN" sz="1800" b="1"/>
              <a:t>    </a:t>
            </a:r>
            <a:r>
              <a:rPr lang="zh-CN" altLang="en-US" sz="1800" b="1"/>
              <a:t>（</a:t>
            </a:r>
            <a:r>
              <a:rPr lang="en-US" altLang="zh-CN" sz="1800" b="1"/>
              <a:t>8</a:t>
            </a:r>
            <a:r>
              <a:rPr lang="zh-CN" altLang="en-US" sz="1800" b="1"/>
              <a:t>）阻尼线安装</a:t>
            </a:r>
          </a:p>
          <a:p>
            <a:pPr>
              <a:lnSpc>
                <a:spcPts val="2600"/>
              </a:lnSpc>
              <a:buFont typeface="Wingdings" panose="05000000000000000000" pitchFamily="2" charset="2"/>
              <a:buChar char="Ø"/>
            </a:pPr>
            <a:r>
              <a:rPr lang="zh-CN" altLang="en-US" sz="1800" b="1"/>
              <a:t>工作内容</a:t>
            </a:r>
          </a:p>
          <a:p>
            <a:pPr>
              <a:lnSpc>
                <a:spcPts val="2600"/>
              </a:lnSpc>
              <a:buFontTx/>
              <a:buNone/>
            </a:pPr>
            <a:r>
              <a:rPr lang="en-US" altLang="zh-CN" sz="1800" b="1"/>
              <a:t>      </a:t>
            </a:r>
            <a:r>
              <a:rPr lang="zh-CN" altLang="en-US" sz="1800" b="1"/>
              <a:t>线材丈量与切割，机动绞磨提升，高空安装，花边调整及线夹紧固，工器具移运。</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a:t>
            </a:r>
            <a:r>
              <a:rPr lang="zh-CN" altLang="en-US" sz="1800" b="1"/>
              <a:t>定额按导线截面及导线分裂数区分，以“单相”为单位计算。</a:t>
            </a:r>
          </a:p>
          <a:p>
            <a:pPr>
              <a:lnSpc>
                <a:spcPts val="2600"/>
              </a:lnSpc>
              <a:buFont typeface="Wingdings" panose="05000000000000000000" pitchFamily="2" charset="2"/>
              <a:buChar char="Ø"/>
            </a:pPr>
            <a:r>
              <a:rPr lang="zh-CN" altLang="en-US" sz="1800" b="1"/>
              <a:t>装置性材料：阻尼线。</a:t>
            </a:r>
          </a:p>
          <a:p>
            <a:pPr>
              <a:lnSpc>
                <a:spcPts val="2600"/>
              </a:lnSpc>
              <a:buFont typeface="Wingdings" panose="05000000000000000000" pitchFamily="2" charset="2"/>
              <a:buChar char="Ø"/>
            </a:pPr>
            <a:r>
              <a:rPr lang="zh-CN" altLang="en-US" sz="1800" b="1"/>
              <a:t>相关使用说明</a:t>
            </a:r>
          </a:p>
          <a:p>
            <a:pPr>
              <a:lnSpc>
                <a:spcPts val="2600"/>
              </a:lnSpc>
              <a:buFontTx/>
              <a:buNone/>
            </a:pPr>
            <a:r>
              <a:rPr lang="en-US" altLang="zh-CN" sz="1800" b="1"/>
              <a:t>      1</a:t>
            </a:r>
            <a:r>
              <a:rPr lang="zh-CN" altLang="en-US" sz="1800" b="1"/>
              <a:t>）阻尼线安装是按一般安装情况考虑。遇到大跨越、大档距杆塔，需采用超长阻尼线（每相扎花边</a:t>
            </a:r>
            <a:r>
              <a:rPr lang="en-US" altLang="zh-CN" sz="1800" b="1"/>
              <a:t>13</a:t>
            </a:r>
            <a:r>
              <a:rPr lang="zh-CN" altLang="en-US" sz="1800" b="1"/>
              <a:t>个以上）时，其人工、机械按相应的定额乘以</a:t>
            </a:r>
            <a:r>
              <a:rPr lang="en-US" altLang="zh-CN" sz="1800" b="1"/>
              <a:t>3.0</a:t>
            </a:r>
            <a:r>
              <a:rPr lang="zh-CN" altLang="en-US" sz="1800" b="1"/>
              <a:t>的系数。</a:t>
            </a:r>
          </a:p>
          <a:p>
            <a:pPr>
              <a:lnSpc>
                <a:spcPts val="2600"/>
              </a:lnSpc>
              <a:buFontTx/>
              <a:buNone/>
            </a:pPr>
            <a:r>
              <a:rPr lang="en-US" altLang="zh-CN" sz="1800" b="1"/>
              <a:t>      2</a:t>
            </a:r>
            <a:r>
              <a:rPr lang="zh-CN" altLang="en-US" sz="1800" b="1"/>
              <a:t>）避雷线、</a:t>
            </a:r>
            <a:r>
              <a:rPr lang="en-US" altLang="zh-CN" sz="1800" b="1"/>
              <a:t>OPGW</a:t>
            </a:r>
            <a:r>
              <a:rPr lang="zh-CN" altLang="en-US" sz="1800" b="1"/>
              <a:t>的阻尼线安装套用相同截面导线定额。</a:t>
            </a:r>
          </a:p>
          <a:p>
            <a:pPr>
              <a:lnSpc>
                <a:spcPts val="2600"/>
              </a:lnSpc>
              <a:buFontTx/>
              <a:buNone/>
            </a:pPr>
            <a:endParaRPr lang="zh-CN" altLang="en-US" sz="1800" b="1"/>
          </a:p>
          <a:p>
            <a:pPr>
              <a:lnSpc>
                <a:spcPts val="2400"/>
              </a:lnSpc>
              <a:buFontTx/>
              <a:buNone/>
            </a:pPr>
            <a:endParaRPr lang="zh-CN" altLang="en-US" sz="1800" b="1"/>
          </a:p>
          <a:p>
            <a:pPr>
              <a:lnSpc>
                <a:spcPts val="2600"/>
              </a:lnSpc>
              <a:spcBef>
                <a:spcPts val="600"/>
              </a:spcBef>
              <a:buFontTx/>
              <a:buNone/>
            </a:pPr>
            <a:endParaRPr lang="zh-CN" altLang="en-US" sz="1800"/>
          </a:p>
          <a:p>
            <a:pPr eaLnBrk="1" hangingPunct="1">
              <a:lnSpc>
                <a:spcPts val="2700"/>
              </a:lnSpc>
              <a:buFontTx/>
              <a:buNone/>
            </a:pPr>
            <a:endParaRPr lang="zh-CN" altLang="en-US" sz="180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a:extLst>
              <a:ext uri="{FF2B5EF4-FFF2-40B4-BE49-F238E27FC236}">
                <a16:creationId xmlns:a16="http://schemas.microsoft.com/office/drawing/2014/main" id="{01F4F614-5F52-4178-AA59-D6A47535187A}"/>
              </a:ext>
            </a:extLst>
          </p:cNvPr>
          <p:cNvSpPr>
            <a:spLocks noGrp="1" noChangeArrowheads="1"/>
          </p:cNvSpPr>
          <p:nvPr>
            <p:ph type="title" idx="4294967295"/>
          </p:nvPr>
        </p:nvSpPr>
        <p:spPr>
          <a:xfrm>
            <a:off x="2484438" y="274638"/>
            <a:ext cx="6202362" cy="922337"/>
          </a:xfrm>
        </p:spPr>
        <p:txBody>
          <a:bodyPr/>
          <a:lstStyle/>
          <a:p>
            <a:pPr eaLnBrk="1" hangingPunct="1"/>
            <a:r>
              <a:rPr lang="zh-CN" altLang="en-US" sz="4000" b="1"/>
              <a:t>六、主要修编内容说明</a:t>
            </a:r>
          </a:p>
        </p:txBody>
      </p:sp>
      <p:sp>
        <p:nvSpPr>
          <p:cNvPr id="143363" name="Rectangle 3">
            <a:extLst>
              <a:ext uri="{FF2B5EF4-FFF2-40B4-BE49-F238E27FC236}">
                <a16:creationId xmlns:a16="http://schemas.microsoft.com/office/drawing/2014/main" id="{1563D85D-F256-4C78-85C7-9D6A40045BB2}"/>
              </a:ext>
            </a:extLst>
          </p:cNvPr>
          <p:cNvSpPr>
            <a:spLocks noGrp="1" noChangeArrowheads="1"/>
          </p:cNvSpPr>
          <p:nvPr>
            <p:ph type="body" idx="4294967295"/>
          </p:nvPr>
        </p:nvSpPr>
        <p:spPr>
          <a:xfrm>
            <a:off x="1403350" y="1214438"/>
            <a:ext cx="7488238" cy="5303837"/>
          </a:xfrm>
        </p:spPr>
        <p:txBody>
          <a:bodyPr/>
          <a:lstStyle/>
          <a:p>
            <a:pPr eaLnBrk="1" hangingPunct="1">
              <a:lnSpc>
                <a:spcPct val="150000"/>
              </a:lnSpc>
              <a:buFontTx/>
              <a:buNone/>
            </a:pPr>
            <a:r>
              <a:rPr lang="zh-CN" altLang="en-US" sz="2400" b="1">
                <a:solidFill>
                  <a:srgbClr val="7030A0"/>
                </a:solidFill>
              </a:rPr>
              <a:t>   （六）附件工程</a:t>
            </a:r>
            <a:endParaRPr lang="en-US" altLang="zh-CN" sz="2400" b="1">
              <a:solidFill>
                <a:srgbClr val="7030A0"/>
              </a:solidFill>
            </a:endParaRPr>
          </a:p>
          <a:p>
            <a:pPr>
              <a:lnSpc>
                <a:spcPts val="2600"/>
              </a:lnSpc>
              <a:spcBef>
                <a:spcPts val="600"/>
              </a:spcBef>
              <a:buFontTx/>
              <a:buNone/>
            </a:pPr>
            <a:r>
              <a:rPr lang="en-US" altLang="zh-CN" sz="1800"/>
              <a:t>       </a:t>
            </a:r>
            <a:r>
              <a:rPr lang="en-US" altLang="zh-CN" sz="1800" b="1"/>
              <a:t>4</a:t>
            </a:r>
            <a:r>
              <a:rPr lang="zh-CN" altLang="en-US" sz="1800" b="1"/>
              <a:t>、工作内容及工程量计算规则</a:t>
            </a:r>
            <a:endParaRPr lang="en-US" altLang="zh-CN" sz="1800" b="1"/>
          </a:p>
          <a:p>
            <a:pPr>
              <a:lnSpc>
                <a:spcPts val="2800"/>
              </a:lnSpc>
              <a:buFontTx/>
              <a:buNone/>
            </a:pPr>
            <a:r>
              <a:rPr lang="en-US" altLang="zh-CN" sz="1800" b="1"/>
              <a:t>    </a:t>
            </a:r>
            <a:r>
              <a:rPr lang="zh-CN" altLang="en-US" sz="1800" b="1"/>
              <a:t>（</a:t>
            </a:r>
            <a:r>
              <a:rPr lang="en-US" altLang="zh-CN" sz="1800" b="1"/>
              <a:t>9</a:t>
            </a:r>
            <a:r>
              <a:rPr lang="zh-CN" altLang="en-US" sz="1800" b="1"/>
              <a:t>）阻冰环安装</a:t>
            </a:r>
          </a:p>
          <a:p>
            <a:pPr>
              <a:lnSpc>
                <a:spcPts val="2800"/>
              </a:lnSpc>
              <a:buFont typeface="Wingdings" panose="05000000000000000000" pitchFamily="2" charset="2"/>
              <a:buChar char="Ø"/>
            </a:pPr>
            <a:r>
              <a:rPr lang="zh-CN" altLang="en-US" sz="1800" b="1"/>
              <a:t>工作内容</a:t>
            </a:r>
          </a:p>
          <a:p>
            <a:pPr>
              <a:lnSpc>
                <a:spcPts val="2800"/>
              </a:lnSpc>
              <a:buFontTx/>
              <a:buNone/>
            </a:pPr>
            <a:r>
              <a:rPr lang="en-US" altLang="zh-CN" sz="1800" b="1"/>
              <a:t>      </a:t>
            </a:r>
            <a:r>
              <a:rPr lang="zh-CN" altLang="en-US" sz="1800" b="1"/>
              <a:t>包括吊装飞车，安装，拆卸飞车，工器具移运。</a:t>
            </a:r>
          </a:p>
          <a:p>
            <a:pPr>
              <a:lnSpc>
                <a:spcPts val="2800"/>
              </a:lnSpc>
              <a:buFont typeface="Wingdings" panose="05000000000000000000" pitchFamily="2" charset="2"/>
              <a:buChar char="Ø"/>
            </a:pPr>
            <a:r>
              <a:rPr lang="zh-CN" altLang="en-US" sz="1800" b="1"/>
              <a:t>工程量计算规则</a:t>
            </a:r>
          </a:p>
          <a:p>
            <a:pPr>
              <a:lnSpc>
                <a:spcPts val="2800"/>
              </a:lnSpc>
              <a:buFontTx/>
              <a:buNone/>
            </a:pPr>
            <a:r>
              <a:rPr lang="en-US" altLang="zh-CN" sz="1800" b="1"/>
              <a:t>      </a:t>
            </a:r>
            <a:r>
              <a:rPr lang="zh-CN" altLang="en-US" sz="1800" b="1"/>
              <a:t>按是否是分裂导线区分，以“</a:t>
            </a:r>
            <a:r>
              <a:rPr lang="en-US" altLang="zh-CN" sz="1800" b="1"/>
              <a:t>100</a:t>
            </a:r>
            <a:r>
              <a:rPr lang="zh-CN" altLang="en-US" sz="1800" b="1"/>
              <a:t>个”为计量单位计算。</a:t>
            </a:r>
          </a:p>
          <a:p>
            <a:pPr>
              <a:lnSpc>
                <a:spcPts val="2800"/>
              </a:lnSpc>
              <a:buFont typeface="Wingdings" panose="05000000000000000000" pitchFamily="2" charset="2"/>
              <a:buChar char="Ø"/>
            </a:pPr>
            <a:r>
              <a:rPr lang="zh-CN" altLang="en-US" sz="1800" b="1"/>
              <a:t>装置性材料</a:t>
            </a:r>
          </a:p>
          <a:p>
            <a:pPr>
              <a:lnSpc>
                <a:spcPts val="2800"/>
              </a:lnSpc>
              <a:buFontTx/>
              <a:buNone/>
            </a:pPr>
            <a:r>
              <a:rPr lang="en-US" altLang="zh-CN" sz="1800" b="1"/>
              <a:t>      </a:t>
            </a:r>
            <a:r>
              <a:rPr lang="zh-CN" altLang="en-US" sz="1800" b="1"/>
              <a:t>阻冰环。</a:t>
            </a:r>
          </a:p>
          <a:p>
            <a:pPr>
              <a:lnSpc>
                <a:spcPts val="2800"/>
              </a:lnSpc>
              <a:buFontTx/>
              <a:buNone/>
            </a:pPr>
            <a:endParaRPr lang="zh-CN" altLang="en-US" sz="1800" b="1"/>
          </a:p>
          <a:p>
            <a:pPr>
              <a:lnSpc>
                <a:spcPts val="2400"/>
              </a:lnSpc>
              <a:buFontTx/>
              <a:buNone/>
            </a:pPr>
            <a:endParaRPr lang="zh-CN" altLang="en-US" sz="1800" b="1"/>
          </a:p>
          <a:p>
            <a:pPr>
              <a:lnSpc>
                <a:spcPts val="2600"/>
              </a:lnSpc>
              <a:spcBef>
                <a:spcPts val="600"/>
              </a:spcBef>
              <a:buFontTx/>
              <a:buNone/>
            </a:pPr>
            <a:endParaRPr lang="zh-CN" altLang="en-US" sz="1800"/>
          </a:p>
          <a:p>
            <a:pPr eaLnBrk="1" hangingPunct="1">
              <a:lnSpc>
                <a:spcPts val="2700"/>
              </a:lnSpc>
              <a:buFontTx/>
              <a:buNone/>
            </a:pPr>
            <a:endParaRPr lang="zh-CN" altLang="en-US" sz="180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BE0907AA-F584-489F-984D-F7FC25134202}"/>
              </a:ext>
            </a:extLst>
          </p:cNvPr>
          <p:cNvSpPr>
            <a:spLocks noGrp="1" noChangeArrowheads="1"/>
          </p:cNvSpPr>
          <p:nvPr>
            <p:ph type="title" idx="4294967295"/>
          </p:nvPr>
        </p:nvSpPr>
        <p:spPr>
          <a:xfrm>
            <a:off x="2484438" y="274638"/>
            <a:ext cx="6202362" cy="922337"/>
          </a:xfrm>
        </p:spPr>
        <p:txBody>
          <a:bodyPr/>
          <a:lstStyle/>
          <a:p>
            <a:pPr eaLnBrk="1" hangingPunct="1"/>
            <a:r>
              <a:rPr lang="zh-CN" altLang="en-US" sz="4000" b="1"/>
              <a:t>六、主要修编内容说明</a:t>
            </a:r>
          </a:p>
        </p:txBody>
      </p:sp>
      <p:sp>
        <p:nvSpPr>
          <p:cNvPr id="144387" name="Rectangle 3">
            <a:extLst>
              <a:ext uri="{FF2B5EF4-FFF2-40B4-BE49-F238E27FC236}">
                <a16:creationId xmlns:a16="http://schemas.microsoft.com/office/drawing/2014/main" id="{39D29F4F-AB85-40CE-9DE0-6D88F67B46B5}"/>
              </a:ext>
            </a:extLst>
          </p:cNvPr>
          <p:cNvSpPr>
            <a:spLocks noGrp="1" noChangeArrowheads="1"/>
          </p:cNvSpPr>
          <p:nvPr>
            <p:ph type="body" idx="4294967295"/>
          </p:nvPr>
        </p:nvSpPr>
        <p:spPr>
          <a:xfrm>
            <a:off x="971550" y="1214438"/>
            <a:ext cx="7920038" cy="5303837"/>
          </a:xfrm>
        </p:spPr>
        <p:txBody>
          <a:bodyPr/>
          <a:lstStyle/>
          <a:p>
            <a:pPr eaLnBrk="1" hangingPunct="1">
              <a:lnSpc>
                <a:spcPct val="150000"/>
              </a:lnSpc>
              <a:buFontTx/>
              <a:buNone/>
            </a:pPr>
            <a:r>
              <a:rPr lang="zh-CN" altLang="en-US" sz="2400" b="1">
                <a:solidFill>
                  <a:srgbClr val="7030A0"/>
                </a:solidFill>
              </a:rPr>
              <a:t>   （六）附件工程</a:t>
            </a:r>
            <a:endParaRPr lang="en-US" altLang="zh-CN" sz="2400" b="1">
              <a:solidFill>
                <a:srgbClr val="7030A0"/>
              </a:solidFill>
            </a:endParaRPr>
          </a:p>
          <a:p>
            <a:pPr>
              <a:lnSpc>
                <a:spcPts val="2600"/>
              </a:lnSpc>
              <a:spcBef>
                <a:spcPts val="600"/>
              </a:spcBef>
              <a:buFontTx/>
              <a:buNone/>
            </a:pPr>
            <a:r>
              <a:rPr lang="en-US" altLang="zh-CN" sz="1800"/>
              <a:t>       </a:t>
            </a:r>
            <a:r>
              <a:rPr lang="en-US" altLang="zh-CN" sz="1800" b="1"/>
              <a:t>4</a:t>
            </a:r>
            <a:r>
              <a:rPr lang="zh-CN" altLang="en-US" sz="1800" b="1"/>
              <a:t>、工作内容及工程量计算规则</a:t>
            </a:r>
            <a:endParaRPr lang="en-US" altLang="zh-CN" sz="1800" b="1"/>
          </a:p>
          <a:p>
            <a:pPr>
              <a:lnSpc>
                <a:spcPts val="2600"/>
              </a:lnSpc>
              <a:buFontTx/>
              <a:buNone/>
            </a:pPr>
            <a:r>
              <a:rPr lang="en-US" altLang="zh-CN" sz="1800" b="1"/>
              <a:t>    </a:t>
            </a:r>
            <a:r>
              <a:rPr lang="zh-CN" altLang="en-US" sz="1800" b="1"/>
              <a:t>（</a:t>
            </a:r>
            <a:r>
              <a:rPr lang="en-US" altLang="zh-CN" sz="1800" b="1"/>
              <a:t>10</a:t>
            </a:r>
            <a:r>
              <a:rPr lang="zh-CN" altLang="en-US" sz="1800" b="1"/>
              <a:t>）</a:t>
            </a:r>
            <a:r>
              <a:rPr lang="en-US" altLang="zh-CN" sz="1800"/>
              <a:t> </a:t>
            </a:r>
            <a:r>
              <a:rPr lang="en-US" altLang="zh-CN" sz="1800" b="1"/>
              <a:t>35kV </a:t>
            </a:r>
            <a:r>
              <a:rPr lang="zh-CN" altLang="en-US" sz="1800" b="1"/>
              <a:t>及以跳线制作及安装</a:t>
            </a:r>
          </a:p>
          <a:p>
            <a:pPr>
              <a:lnSpc>
                <a:spcPts val="2600"/>
              </a:lnSpc>
              <a:buFont typeface="Wingdings" panose="05000000000000000000" pitchFamily="2" charset="2"/>
              <a:buChar char="Ø"/>
            </a:pPr>
            <a:r>
              <a:rPr lang="zh-CN" altLang="en-US" sz="1800" b="1"/>
              <a:t>工作内容</a:t>
            </a:r>
          </a:p>
          <a:p>
            <a:pPr>
              <a:lnSpc>
                <a:spcPts val="2600"/>
              </a:lnSpc>
              <a:buFontTx/>
              <a:buNone/>
            </a:pPr>
            <a:r>
              <a:rPr lang="en-US" altLang="zh-CN" sz="1800" b="1"/>
              <a:t>      </a:t>
            </a:r>
            <a:r>
              <a:rPr lang="zh-CN" altLang="en-US" sz="1800" b="1"/>
              <a:t>包括跳线丈量，切割，连接，整理，电气间隙测定，工器具移运</a:t>
            </a:r>
          </a:p>
          <a:p>
            <a:pPr>
              <a:lnSpc>
                <a:spcPts val="2600"/>
              </a:lnSpc>
              <a:buFont typeface="Wingdings" panose="05000000000000000000" pitchFamily="2" charset="2"/>
              <a:buChar char="Ø"/>
            </a:pPr>
            <a:r>
              <a:rPr lang="zh-CN" altLang="en-US" sz="1800" b="1"/>
              <a:t>工程量计算规则</a:t>
            </a:r>
          </a:p>
          <a:p>
            <a:pPr>
              <a:lnSpc>
                <a:spcPts val="2600"/>
              </a:lnSpc>
              <a:buFontTx/>
              <a:buNone/>
            </a:pPr>
            <a:r>
              <a:rPr lang="en-US" altLang="zh-CN" sz="1800" b="1"/>
              <a:t>      </a:t>
            </a:r>
            <a:r>
              <a:rPr lang="zh-CN" altLang="en-US" sz="1800" b="1"/>
              <a:t>跳线制作及安装分软跳线和刚性跳线、电压等级、导线分裂数，以“单相”为计量单位计算。</a:t>
            </a:r>
          </a:p>
          <a:p>
            <a:pPr>
              <a:lnSpc>
                <a:spcPts val="2600"/>
              </a:lnSpc>
              <a:buFont typeface="Wingdings" panose="05000000000000000000" pitchFamily="2" charset="2"/>
              <a:buChar char="Ø"/>
            </a:pPr>
            <a:r>
              <a:rPr lang="zh-CN" altLang="en-US" sz="1800" b="1"/>
              <a:t>装置性材料：整套软跳线，整套刚性跳线。</a:t>
            </a:r>
          </a:p>
          <a:p>
            <a:pPr>
              <a:lnSpc>
                <a:spcPts val="2600"/>
              </a:lnSpc>
              <a:buFont typeface="Wingdings" panose="05000000000000000000" pitchFamily="2" charset="2"/>
              <a:buChar char="Ø"/>
            </a:pPr>
            <a:r>
              <a:rPr lang="zh-CN" altLang="en-US" sz="1800" b="1"/>
              <a:t>相关使用说明</a:t>
            </a:r>
          </a:p>
          <a:p>
            <a:pPr>
              <a:lnSpc>
                <a:spcPts val="2600"/>
              </a:lnSpc>
              <a:buFontTx/>
              <a:buNone/>
            </a:pPr>
            <a:r>
              <a:rPr lang="en-US" altLang="zh-CN" sz="1800" b="1"/>
              <a:t>      1</a:t>
            </a:r>
            <a:r>
              <a:rPr lang="zh-CN" altLang="en-US" sz="1800" b="1"/>
              <a:t>）未包括跳线串悬挂工作，套用“绝缘子串悬挂”相应定额，跳线线夹安装工作套用“导线悬垂线夹安装”相应定额。</a:t>
            </a:r>
          </a:p>
          <a:p>
            <a:pPr>
              <a:lnSpc>
                <a:spcPts val="2600"/>
              </a:lnSpc>
              <a:buFontTx/>
              <a:buNone/>
            </a:pPr>
            <a:r>
              <a:rPr lang="en-US" altLang="zh-CN" sz="1800" b="1"/>
              <a:t>      2</a:t>
            </a:r>
            <a:r>
              <a:rPr lang="zh-CN" altLang="en-US" sz="1800" b="1"/>
              <a:t>）刚性跳线拉杆安装，套用相应电压等级双串绝缘子串悬挂定额。</a:t>
            </a:r>
          </a:p>
          <a:p>
            <a:pPr>
              <a:lnSpc>
                <a:spcPts val="2800"/>
              </a:lnSpc>
              <a:buFontTx/>
              <a:buNone/>
            </a:pPr>
            <a:endParaRPr lang="zh-CN" altLang="en-US" sz="1800" b="1"/>
          </a:p>
          <a:p>
            <a:pPr>
              <a:lnSpc>
                <a:spcPts val="2400"/>
              </a:lnSpc>
              <a:buFontTx/>
              <a:buNone/>
            </a:pPr>
            <a:endParaRPr lang="zh-CN" altLang="en-US" sz="1800" b="1"/>
          </a:p>
          <a:p>
            <a:pPr>
              <a:lnSpc>
                <a:spcPts val="2600"/>
              </a:lnSpc>
              <a:spcBef>
                <a:spcPts val="600"/>
              </a:spcBef>
              <a:buFontTx/>
              <a:buNone/>
            </a:pPr>
            <a:endParaRPr lang="zh-CN" altLang="en-US" sz="1800"/>
          </a:p>
          <a:p>
            <a:pPr eaLnBrk="1" hangingPunct="1">
              <a:lnSpc>
                <a:spcPts val="2700"/>
              </a:lnSpc>
              <a:buFontTx/>
              <a:buNone/>
            </a:pPr>
            <a:endParaRPr lang="zh-CN" altLang="en-US" sz="180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a:extLst>
              <a:ext uri="{FF2B5EF4-FFF2-40B4-BE49-F238E27FC236}">
                <a16:creationId xmlns:a16="http://schemas.microsoft.com/office/drawing/2014/main" id="{53A13C4C-DE13-47F2-851C-C32A3468045C}"/>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45411" name="Rectangle 3">
            <a:extLst>
              <a:ext uri="{FF2B5EF4-FFF2-40B4-BE49-F238E27FC236}">
                <a16:creationId xmlns:a16="http://schemas.microsoft.com/office/drawing/2014/main" id="{8756E69C-7847-4831-A214-A99622727CCF}"/>
              </a:ext>
            </a:extLst>
          </p:cNvPr>
          <p:cNvSpPr>
            <a:spLocks noGrp="1" noChangeArrowheads="1"/>
          </p:cNvSpPr>
          <p:nvPr>
            <p:ph type="body" idx="4294967295"/>
          </p:nvPr>
        </p:nvSpPr>
        <p:spPr>
          <a:xfrm>
            <a:off x="1571625" y="1196975"/>
            <a:ext cx="7404100" cy="4781550"/>
          </a:xfrm>
        </p:spPr>
        <p:txBody>
          <a:bodyPr/>
          <a:lstStyle/>
          <a:p>
            <a:pPr marL="0" indent="0" eaLnBrk="1" hangingPunct="1">
              <a:lnSpc>
                <a:spcPts val="2900"/>
              </a:lnSpc>
              <a:buFontTx/>
              <a:buNone/>
            </a:pPr>
            <a:r>
              <a:rPr lang="en-US" altLang="zh-CN" sz="2000" b="1"/>
              <a:t>     </a:t>
            </a:r>
            <a:r>
              <a:rPr lang="zh-CN" altLang="en-US" sz="2400" b="1">
                <a:solidFill>
                  <a:srgbClr val="7030A0"/>
                </a:solidFill>
              </a:rPr>
              <a:t>（七）杆上设备安装工程</a:t>
            </a:r>
            <a:endParaRPr lang="en-US" altLang="zh-CN" sz="2400" b="1">
              <a:solidFill>
                <a:srgbClr val="7030A0"/>
              </a:solidFill>
            </a:endParaRPr>
          </a:p>
          <a:p>
            <a:pPr marL="0" indent="0">
              <a:lnSpc>
                <a:spcPts val="2900"/>
              </a:lnSpc>
              <a:buFontTx/>
              <a:buNone/>
            </a:pPr>
            <a:r>
              <a:rPr lang="en-US" altLang="zh-CN" sz="1800" b="1"/>
              <a:t>     </a:t>
            </a:r>
            <a:r>
              <a:rPr lang="zh-CN" altLang="en-US" sz="1800" b="1"/>
              <a:t> </a:t>
            </a:r>
            <a:r>
              <a:rPr lang="en-US" altLang="zh-CN" sz="1800" b="1"/>
              <a:t>1</a:t>
            </a:r>
            <a:r>
              <a:rPr lang="zh-CN" altLang="en-US" sz="1800" b="1"/>
              <a:t>、主要内容及范围</a:t>
            </a:r>
          </a:p>
          <a:p>
            <a:pPr marL="0" indent="0">
              <a:lnSpc>
                <a:spcPts val="2900"/>
              </a:lnSpc>
              <a:buFontTx/>
              <a:buNone/>
            </a:pPr>
            <a:r>
              <a:rPr lang="en-US" altLang="zh-CN" sz="1800" b="1"/>
              <a:t>        </a:t>
            </a:r>
            <a:r>
              <a:rPr lang="zh-CN" altLang="en-US" sz="1800" b="1"/>
              <a:t>本章包括变压器安装；杆上配电装置安装</a:t>
            </a:r>
          </a:p>
          <a:p>
            <a:pPr marL="0" indent="0">
              <a:lnSpc>
                <a:spcPts val="2900"/>
              </a:lnSpc>
              <a:buFontTx/>
              <a:buNone/>
            </a:pPr>
            <a:r>
              <a:rPr lang="en-US" altLang="zh-CN" sz="1800" b="1"/>
              <a:t>       </a:t>
            </a:r>
            <a:r>
              <a:rPr lang="zh-CN" altLang="en-US" sz="1800" b="1"/>
              <a:t>本章定额不包括：</a:t>
            </a:r>
          </a:p>
          <a:p>
            <a:pPr marL="0" indent="0">
              <a:buFontTx/>
              <a:buNone/>
            </a:pPr>
            <a:r>
              <a:rPr lang="en-US" altLang="zh-CN" sz="1800" b="1"/>
              <a:t>    </a:t>
            </a:r>
            <a:r>
              <a:rPr lang="zh-CN" altLang="en-US" sz="1800" b="1"/>
              <a:t>（</a:t>
            </a:r>
            <a:r>
              <a:rPr lang="en-US" altLang="zh-CN" sz="1800" b="1"/>
              <a:t>1</a:t>
            </a:r>
            <a:r>
              <a:rPr lang="zh-CN" altLang="en-US" sz="1800" b="1"/>
              <a:t>）杆上变配电设备本身单体调试、系统调试和接地装置调试，使用时套用调试册。</a:t>
            </a:r>
          </a:p>
          <a:p>
            <a:pPr marL="0" indent="0">
              <a:lnSpc>
                <a:spcPts val="2900"/>
              </a:lnSpc>
              <a:buFontTx/>
              <a:buNone/>
            </a:pPr>
            <a:r>
              <a:rPr lang="en-US" altLang="zh-CN" sz="1800" b="1"/>
              <a:t>    </a:t>
            </a:r>
            <a:r>
              <a:rPr lang="zh-CN" altLang="en-US" sz="1800" b="1"/>
              <a:t>（</a:t>
            </a:r>
            <a:r>
              <a:rPr lang="en-US" altLang="zh-CN" sz="1800" b="1"/>
              <a:t>2</a:t>
            </a:r>
            <a:r>
              <a:rPr lang="zh-CN" altLang="en-US" sz="1800" b="1"/>
              <a:t>）变压器干燥、接地装置、检修平台、防护栏杆的安装。</a:t>
            </a:r>
          </a:p>
          <a:p>
            <a:pPr marL="0" indent="0">
              <a:lnSpc>
                <a:spcPts val="2900"/>
              </a:lnSpc>
              <a:buFontTx/>
              <a:buNone/>
            </a:pPr>
            <a:r>
              <a:rPr lang="zh-CN" altLang="en-US" sz="1800" b="1"/>
              <a:t>    （</a:t>
            </a:r>
            <a:r>
              <a:rPr lang="en-US" altLang="zh-CN" sz="1800" b="1"/>
              <a:t>3</a:t>
            </a:r>
            <a:r>
              <a:rPr lang="zh-CN" altLang="en-US" sz="1800" b="1"/>
              <a:t>）配电箱焊（压）接线端子。</a:t>
            </a:r>
          </a:p>
          <a:p>
            <a:pPr marL="0" indent="0">
              <a:lnSpc>
                <a:spcPts val="2900"/>
              </a:lnSpc>
              <a:buFontTx/>
              <a:buNone/>
            </a:pPr>
            <a:r>
              <a:rPr lang="en-US" altLang="zh-CN" sz="1800" b="1"/>
              <a:t>    </a:t>
            </a:r>
            <a:r>
              <a:rPr lang="zh-CN" altLang="en-US" sz="1800" b="1"/>
              <a:t>（</a:t>
            </a:r>
            <a:r>
              <a:rPr lang="en-US" altLang="zh-CN" sz="1800" b="1"/>
              <a:t>4</a:t>
            </a:r>
            <a:r>
              <a:rPr lang="zh-CN" altLang="en-US" sz="1800" b="1"/>
              <a:t>）带电搭接头措施费。</a:t>
            </a:r>
            <a:endParaRPr lang="en-US" altLang="zh-CN" sz="1800" b="1"/>
          </a:p>
          <a:p>
            <a:pPr marL="0" indent="0">
              <a:buFontTx/>
              <a:buNone/>
            </a:pPr>
            <a:r>
              <a:rPr lang="en-US" altLang="zh-CN" sz="1800" b="1"/>
              <a:t>     2</a:t>
            </a:r>
            <a:r>
              <a:rPr lang="zh-CN" altLang="en-US" sz="1800" b="1"/>
              <a:t>、其他有关说明</a:t>
            </a:r>
          </a:p>
          <a:p>
            <a:pPr marL="0" indent="0">
              <a:buFontTx/>
              <a:buNone/>
            </a:pPr>
            <a:r>
              <a:rPr lang="en-US" altLang="zh-CN" sz="1800" b="1"/>
              <a:t>     </a:t>
            </a:r>
            <a:r>
              <a:rPr lang="zh-CN" altLang="en-US" sz="1800" b="1"/>
              <a:t>本章设备安装工作内容均不含配合电气设备试验的有关费用，应另套调试相关定额</a:t>
            </a:r>
          </a:p>
          <a:p>
            <a:pPr marL="0" indent="0">
              <a:lnSpc>
                <a:spcPts val="2900"/>
              </a:lnSpc>
              <a:buFontTx/>
              <a:buNone/>
            </a:pPr>
            <a:r>
              <a:rPr lang="zh-CN" altLang="en-US" sz="1800" b="1"/>
              <a:t>    </a:t>
            </a:r>
          </a:p>
          <a:p>
            <a:pPr marL="0" indent="0">
              <a:lnSpc>
                <a:spcPts val="2900"/>
              </a:lnSpc>
              <a:buFontTx/>
              <a:buNone/>
            </a:pPr>
            <a:r>
              <a:rPr lang="en-US" altLang="zh-CN" sz="1800"/>
              <a:t>    </a:t>
            </a:r>
            <a:endParaRPr lang="zh-CN" altLang="en-US" sz="1800"/>
          </a:p>
          <a:p>
            <a:pPr marL="0" indent="0">
              <a:lnSpc>
                <a:spcPts val="2900"/>
              </a:lnSpc>
              <a:buFontTx/>
              <a:buNone/>
            </a:pPr>
            <a:r>
              <a:rPr lang="en-US" altLang="zh-CN" sz="1800"/>
              <a:t>    </a:t>
            </a:r>
            <a:endParaRPr lang="zh-CN" altLang="en-US" sz="240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03910952-EE81-4FC1-A92A-5C30F0E1BBA7}"/>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46435" name="Rectangle 3">
            <a:extLst>
              <a:ext uri="{FF2B5EF4-FFF2-40B4-BE49-F238E27FC236}">
                <a16:creationId xmlns:a16="http://schemas.microsoft.com/office/drawing/2014/main" id="{3FCFD3CB-A3A2-4120-A202-380330FE821C}"/>
              </a:ext>
            </a:extLst>
          </p:cNvPr>
          <p:cNvSpPr>
            <a:spLocks noGrp="1" noChangeArrowheads="1"/>
          </p:cNvSpPr>
          <p:nvPr>
            <p:ph type="body" idx="4294967295"/>
          </p:nvPr>
        </p:nvSpPr>
        <p:spPr>
          <a:xfrm>
            <a:off x="1403350" y="1196975"/>
            <a:ext cx="7572375" cy="4781550"/>
          </a:xfrm>
        </p:spPr>
        <p:txBody>
          <a:bodyPr/>
          <a:lstStyle/>
          <a:p>
            <a:pPr marL="0" indent="0" eaLnBrk="1" hangingPunct="1">
              <a:lnSpc>
                <a:spcPts val="2900"/>
              </a:lnSpc>
              <a:buFontTx/>
              <a:buNone/>
            </a:pPr>
            <a:r>
              <a:rPr lang="en-US" altLang="zh-CN" sz="2000" b="1"/>
              <a:t>      </a:t>
            </a:r>
            <a:r>
              <a:rPr lang="zh-CN" altLang="en-US" sz="2400" b="1">
                <a:solidFill>
                  <a:srgbClr val="7030A0"/>
                </a:solidFill>
              </a:rPr>
              <a:t>（七）杆上设备安装工程</a:t>
            </a:r>
            <a:endParaRPr lang="en-US" altLang="zh-CN" sz="2400" b="1">
              <a:solidFill>
                <a:srgbClr val="7030A0"/>
              </a:solidFill>
            </a:endParaRPr>
          </a:p>
          <a:p>
            <a:pPr marL="0" indent="0">
              <a:lnSpc>
                <a:spcPts val="2600"/>
              </a:lnSpc>
              <a:spcBef>
                <a:spcPts val="600"/>
              </a:spcBef>
              <a:buFontTx/>
              <a:buNone/>
            </a:pPr>
            <a:r>
              <a:rPr lang="en-US" altLang="zh-CN" sz="2400"/>
              <a:t> </a:t>
            </a:r>
            <a:r>
              <a:rPr lang="en-US" altLang="zh-CN" sz="1800" b="1"/>
              <a:t>3</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1</a:t>
            </a:r>
            <a:r>
              <a:rPr lang="zh-CN" altLang="en-US" sz="1800" b="1"/>
              <a:t>）杆上变压器安装</a:t>
            </a:r>
            <a:endParaRPr lang="en-US" altLang="zh-CN" sz="1800" b="1"/>
          </a:p>
          <a:p>
            <a:pPr marL="0" indent="0">
              <a:lnSpc>
                <a:spcPts val="2600"/>
              </a:lnSpc>
              <a:spcBef>
                <a:spcPts val="600"/>
              </a:spcBef>
              <a:buFont typeface="Wingdings" panose="05000000000000000000" pitchFamily="2" charset="2"/>
              <a:buChar char="Ø"/>
            </a:pPr>
            <a:r>
              <a:rPr lang="zh-CN" altLang="en-US" sz="1800" b="1"/>
              <a:t> 工作内容</a:t>
            </a:r>
            <a:endParaRPr lang="en-US" altLang="zh-CN" sz="1800" b="1"/>
          </a:p>
          <a:p>
            <a:pPr marL="0" indent="0">
              <a:buFontTx/>
              <a:buNone/>
            </a:pPr>
            <a:r>
              <a:rPr lang="zh-CN" altLang="en-US" sz="1800" b="1"/>
              <a:t>      支架，</a:t>
            </a:r>
            <a:r>
              <a:rPr lang="en-US" altLang="zh-CN" sz="1800" b="1"/>
              <a:t> </a:t>
            </a:r>
            <a:r>
              <a:rPr lang="zh-CN" altLang="en-US" sz="1800" b="1"/>
              <a:t>台架及撑铁安装，设备吊装，固定，安装，引连线安装，设备的检查，</a:t>
            </a:r>
            <a:r>
              <a:rPr lang="en-US" altLang="zh-CN" sz="1800" b="1"/>
              <a:t> </a:t>
            </a:r>
            <a:r>
              <a:rPr lang="zh-CN" altLang="en-US" sz="1800" b="1"/>
              <a:t>调整</a:t>
            </a:r>
            <a:r>
              <a:rPr lang="en-US" altLang="zh-CN" sz="1800" b="1"/>
              <a:t>“</a:t>
            </a:r>
            <a:r>
              <a:rPr lang="zh-CN" altLang="en-US" sz="1800" b="1"/>
              <a:t>，连接，接地，清理现场，工器具移运。</a:t>
            </a:r>
            <a:endParaRPr lang="en-US" altLang="zh-CN" sz="1800" b="1"/>
          </a:p>
          <a:p>
            <a:pPr marL="0" indent="0">
              <a:lnSpc>
                <a:spcPts val="2600"/>
              </a:lnSpc>
              <a:spcBef>
                <a:spcPts val="600"/>
              </a:spcBef>
              <a:buFont typeface="Wingdings" panose="05000000000000000000" pitchFamily="2" charset="2"/>
              <a:buChar char="Ø"/>
            </a:pPr>
            <a:r>
              <a:rPr lang="zh-CN" altLang="en-US" sz="1800" b="1"/>
              <a:t> 工程量计算规则</a:t>
            </a:r>
            <a:endParaRPr lang="en-US" altLang="zh-CN" sz="1800" b="1"/>
          </a:p>
          <a:p>
            <a:pPr marL="0" indent="0"/>
            <a:r>
              <a:rPr lang="zh-CN" altLang="en-US" sz="1800" b="1"/>
              <a:t>杆上变压器安装按照变压器容量、电源相数和铁芯材质分类，以“台”为计量单位。</a:t>
            </a:r>
            <a:endParaRPr lang="en-US" altLang="zh-CN" sz="1800" b="1"/>
          </a:p>
          <a:p>
            <a:pPr marL="0" indent="0">
              <a:lnSpc>
                <a:spcPts val="2600"/>
              </a:lnSpc>
              <a:spcBef>
                <a:spcPts val="600"/>
              </a:spcBef>
              <a:buFont typeface="Wingdings" panose="05000000000000000000" pitchFamily="2" charset="2"/>
              <a:buChar char="Ø"/>
            </a:pPr>
            <a:r>
              <a:rPr lang="zh-CN" altLang="en-US" sz="1800" b="1"/>
              <a:t> 装置性材料</a:t>
            </a:r>
            <a:endParaRPr lang="en-US" altLang="zh-CN" sz="1800" b="1"/>
          </a:p>
          <a:p>
            <a:pPr marL="0" indent="0"/>
            <a:r>
              <a:rPr lang="zh-CN" altLang="en-US" sz="1800" b="1"/>
              <a:t>支架、撑铁、抱箍、金具等</a:t>
            </a:r>
            <a:endParaRPr lang="en-US" altLang="zh-CN" sz="1800" b="1"/>
          </a:p>
          <a:p>
            <a:pPr marL="0" indent="0">
              <a:lnSpc>
                <a:spcPts val="2600"/>
              </a:lnSpc>
              <a:buFontTx/>
              <a:buNone/>
            </a:pPr>
            <a:r>
              <a:rPr lang="en-US" altLang="zh-CN" sz="1800" b="1"/>
              <a:t>      </a:t>
            </a:r>
            <a:endParaRPr lang="en-US" altLang="zh-CN" sz="1800" b="1">
              <a:solidFill>
                <a:srgbClr val="7030A0"/>
              </a:solidFill>
            </a:endParaRPr>
          </a:p>
          <a:p>
            <a:pPr marL="0" indent="0">
              <a:lnSpc>
                <a:spcPts val="2600"/>
              </a:lnSpc>
              <a:buFontTx/>
              <a:buNone/>
            </a:pPr>
            <a:endParaRPr lang="zh-CN" altLang="en-US" sz="1800" b="1"/>
          </a:p>
          <a:p>
            <a:pPr marL="0" indent="0">
              <a:lnSpc>
                <a:spcPts val="2900"/>
              </a:lnSpc>
              <a:buFontTx/>
              <a:buNone/>
            </a:pPr>
            <a:endParaRPr lang="zh-CN" altLang="en-US" sz="1800"/>
          </a:p>
          <a:p>
            <a:pPr marL="0" indent="0" eaLnBrk="1" hangingPunct="1">
              <a:lnSpc>
                <a:spcPts val="2900"/>
              </a:lnSpc>
              <a:buFontTx/>
              <a:buNone/>
            </a:pPr>
            <a:endParaRPr lang="zh-CN" altLang="en-US" sz="180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a:extLst>
              <a:ext uri="{FF2B5EF4-FFF2-40B4-BE49-F238E27FC236}">
                <a16:creationId xmlns:a16="http://schemas.microsoft.com/office/drawing/2014/main" id="{3E012237-66C6-4101-8ED7-72933F736E01}"/>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47459" name="Rectangle 3">
            <a:extLst>
              <a:ext uri="{FF2B5EF4-FFF2-40B4-BE49-F238E27FC236}">
                <a16:creationId xmlns:a16="http://schemas.microsoft.com/office/drawing/2014/main" id="{9292EC65-F495-408F-AABE-A318EF7F4CC7}"/>
              </a:ext>
            </a:extLst>
          </p:cNvPr>
          <p:cNvSpPr>
            <a:spLocks noGrp="1" noChangeArrowheads="1"/>
          </p:cNvSpPr>
          <p:nvPr>
            <p:ph type="body" idx="4294967295"/>
          </p:nvPr>
        </p:nvSpPr>
        <p:spPr>
          <a:xfrm>
            <a:off x="1403350" y="1196975"/>
            <a:ext cx="7572375" cy="4781550"/>
          </a:xfrm>
        </p:spPr>
        <p:txBody>
          <a:bodyPr/>
          <a:lstStyle/>
          <a:p>
            <a:pPr marL="0" indent="0" eaLnBrk="1" hangingPunct="1">
              <a:lnSpc>
                <a:spcPts val="2900"/>
              </a:lnSpc>
              <a:buFontTx/>
              <a:buNone/>
            </a:pPr>
            <a:r>
              <a:rPr lang="en-US" altLang="zh-CN" sz="2000" b="1"/>
              <a:t>      </a:t>
            </a:r>
            <a:r>
              <a:rPr lang="zh-CN" altLang="en-US" sz="2400" b="1">
                <a:solidFill>
                  <a:srgbClr val="7030A0"/>
                </a:solidFill>
              </a:rPr>
              <a:t>（七）杆上设备安装工程</a:t>
            </a:r>
            <a:endParaRPr lang="en-US" altLang="zh-CN" sz="2400" b="1">
              <a:solidFill>
                <a:srgbClr val="7030A0"/>
              </a:solidFill>
            </a:endParaRPr>
          </a:p>
          <a:p>
            <a:pPr marL="0" indent="0">
              <a:lnSpc>
                <a:spcPts val="2600"/>
              </a:lnSpc>
              <a:spcBef>
                <a:spcPts val="600"/>
              </a:spcBef>
              <a:buFontTx/>
              <a:buNone/>
            </a:pPr>
            <a:r>
              <a:rPr lang="en-US" altLang="zh-CN" sz="2400"/>
              <a:t> </a:t>
            </a:r>
            <a:r>
              <a:rPr lang="en-US" altLang="zh-CN" sz="1800" b="1"/>
              <a:t>3</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2</a:t>
            </a:r>
            <a:r>
              <a:rPr lang="zh-CN" altLang="en-US" sz="1800" b="1"/>
              <a:t>）杆上配电装置安装</a:t>
            </a:r>
            <a:endParaRPr lang="en-US" altLang="zh-CN" sz="1800" b="1"/>
          </a:p>
          <a:p>
            <a:pPr marL="0" indent="0">
              <a:lnSpc>
                <a:spcPts val="2600"/>
              </a:lnSpc>
              <a:spcBef>
                <a:spcPts val="600"/>
              </a:spcBef>
              <a:buFont typeface="Wingdings" panose="05000000000000000000" pitchFamily="2" charset="2"/>
              <a:buChar char="Ø"/>
            </a:pPr>
            <a:r>
              <a:rPr lang="zh-CN" altLang="en-US" sz="1800" b="1"/>
              <a:t> 工作内容</a:t>
            </a:r>
            <a:endParaRPr lang="en-US" altLang="zh-CN" sz="1800" b="1"/>
          </a:p>
          <a:p>
            <a:pPr marL="0" indent="0">
              <a:buFontTx/>
              <a:buNone/>
            </a:pPr>
            <a:r>
              <a:rPr lang="zh-CN" altLang="en-US" sz="1800" b="1"/>
              <a:t>    支架、</a:t>
            </a:r>
            <a:r>
              <a:rPr lang="en-US" altLang="zh-CN" sz="1800" b="1"/>
              <a:t> </a:t>
            </a:r>
            <a:r>
              <a:rPr lang="zh-CN" altLang="en-US" sz="1800" b="1"/>
              <a:t>撑铁安装、</a:t>
            </a:r>
            <a:r>
              <a:rPr lang="en-US" altLang="zh-CN" sz="1800" b="1"/>
              <a:t> </a:t>
            </a:r>
            <a:r>
              <a:rPr lang="zh-CN" altLang="en-US" sz="1800" b="1"/>
              <a:t>设备、绝缘子清扫、检查、</a:t>
            </a:r>
            <a:r>
              <a:rPr lang="en-US" altLang="zh-CN" sz="1800" b="1"/>
              <a:t> </a:t>
            </a:r>
            <a:r>
              <a:rPr lang="zh-CN" altLang="en-US" sz="1800" b="1"/>
              <a:t>配线、接线、接地。</a:t>
            </a:r>
            <a:endParaRPr lang="en-US" altLang="zh-CN" sz="1800" b="1"/>
          </a:p>
          <a:p>
            <a:pPr marL="0" indent="0">
              <a:lnSpc>
                <a:spcPts val="2600"/>
              </a:lnSpc>
              <a:spcBef>
                <a:spcPts val="600"/>
              </a:spcBef>
              <a:buFont typeface="Wingdings" panose="05000000000000000000" pitchFamily="2" charset="2"/>
              <a:buChar char="Ø"/>
            </a:pPr>
            <a:r>
              <a:rPr lang="zh-CN" altLang="en-US" sz="1800" b="1"/>
              <a:t> 工程量计算规则</a:t>
            </a:r>
            <a:endParaRPr lang="en-US" altLang="zh-CN" sz="1800" b="1"/>
          </a:p>
          <a:p>
            <a:pPr marL="0" indent="0"/>
            <a:r>
              <a:rPr lang="zh-CN" altLang="en-US" sz="1800" b="1"/>
              <a:t>跌落式熔断器、隔离开关安装，以“组”为计量单位，三相为一组；</a:t>
            </a:r>
          </a:p>
          <a:p>
            <a:pPr marL="0" indent="0"/>
            <a:r>
              <a:rPr lang="zh-CN" altLang="en-US" sz="1800" b="1"/>
              <a:t>断路器、配电箱、负荷开关、变压器综合监测仪、低压无功补偿装置、</a:t>
            </a:r>
            <a:r>
              <a:rPr lang="en-US" altLang="zh-CN" sz="1800" b="1"/>
              <a:t>10kV </a:t>
            </a:r>
            <a:r>
              <a:rPr lang="zh-CN" altLang="en-US" sz="1800" b="1"/>
              <a:t>户外计量箱、低压户外计量箱、电压（电流）互感器安装，以“台”为计量单位。</a:t>
            </a:r>
          </a:p>
          <a:p>
            <a:pPr marL="0" indent="0"/>
            <a:r>
              <a:rPr lang="zh-CN" altLang="en-US" sz="1800" b="1"/>
              <a:t>线路故障指示器安装以“支”为计量单位</a:t>
            </a:r>
            <a:endParaRPr lang="en-US" altLang="zh-CN" sz="1800" b="1"/>
          </a:p>
          <a:p>
            <a:pPr marL="0" indent="0">
              <a:lnSpc>
                <a:spcPts val="2600"/>
              </a:lnSpc>
              <a:spcBef>
                <a:spcPts val="600"/>
              </a:spcBef>
              <a:buFont typeface="Wingdings" panose="05000000000000000000" pitchFamily="2" charset="2"/>
              <a:buChar char="Ø"/>
            </a:pPr>
            <a:r>
              <a:rPr lang="zh-CN" altLang="en-US" sz="1800" b="1"/>
              <a:t>     装置性材料</a:t>
            </a:r>
            <a:endParaRPr lang="en-US" altLang="zh-CN" sz="1800" b="1"/>
          </a:p>
          <a:p>
            <a:pPr marL="0" indent="0"/>
            <a:r>
              <a:rPr lang="zh-CN" altLang="en-US" sz="1800"/>
              <a:t>支架、撑铁、抱箍、金具</a:t>
            </a:r>
            <a:endParaRPr lang="en-US" altLang="zh-CN" sz="1800" b="1"/>
          </a:p>
          <a:p>
            <a:pPr marL="0" indent="0">
              <a:lnSpc>
                <a:spcPts val="2600"/>
              </a:lnSpc>
              <a:buFontTx/>
              <a:buNone/>
            </a:pPr>
            <a:r>
              <a:rPr lang="en-US" altLang="zh-CN" sz="1800" b="1"/>
              <a:t>      </a:t>
            </a:r>
            <a:endParaRPr lang="en-US" altLang="zh-CN" sz="1800" b="1">
              <a:solidFill>
                <a:srgbClr val="7030A0"/>
              </a:solidFill>
            </a:endParaRPr>
          </a:p>
          <a:p>
            <a:pPr marL="0" indent="0">
              <a:lnSpc>
                <a:spcPts val="2600"/>
              </a:lnSpc>
              <a:buFontTx/>
              <a:buNone/>
            </a:pPr>
            <a:endParaRPr lang="zh-CN" altLang="en-US" sz="1800" b="1"/>
          </a:p>
          <a:p>
            <a:pPr marL="0" indent="0">
              <a:lnSpc>
                <a:spcPts val="2900"/>
              </a:lnSpc>
              <a:buFontTx/>
              <a:buNone/>
            </a:pPr>
            <a:endParaRPr lang="zh-CN" altLang="en-US" sz="1800"/>
          </a:p>
          <a:p>
            <a:pPr marL="0" indent="0" eaLnBrk="1" hangingPunct="1">
              <a:lnSpc>
                <a:spcPts val="2900"/>
              </a:lnSpc>
              <a:buFontTx/>
              <a:buNone/>
            </a:pPr>
            <a:endParaRPr lang="zh-CN" altLang="en-US" sz="180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a:extLst>
              <a:ext uri="{FF2B5EF4-FFF2-40B4-BE49-F238E27FC236}">
                <a16:creationId xmlns:a16="http://schemas.microsoft.com/office/drawing/2014/main" id="{2C41BF79-B4F4-4F4C-AE1B-7CB45A167061}"/>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48483" name="Rectangle 3">
            <a:extLst>
              <a:ext uri="{FF2B5EF4-FFF2-40B4-BE49-F238E27FC236}">
                <a16:creationId xmlns:a16="http://schemas.microsoft.com/office/drawing/2014/main" id="{9F7D12E2-7BBF-4F9C-A6AB-E21F292742C7}"/>
              </a:ext>
            </a:extLst>
          </p:cNvPr>
          <p:cNvSpPr>
            <a:spLocks noGrp="1" noChangeArrowheads="1"/>
          </p:cNvSpPr>
          <p:nvPr>
            <p:ph type="body" idx="4294967295"/>
          </p:nvPr>
        </p:nvSpPr>
        <p:spPr>
          <a:xfrm>
            <a:off x="1571625" y="981075"/>
            <a:ext cx="7404100" cy="5543550"/>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900"/>
              </a:lnSpc>
              <a:buFontTx/>
              <a:buNone/>
            </a:pPr>
            <a:r>
              <a:rPr lang="en-US" altLang="zh-CN" sz="1800" b="1"/>
              <a:t>     </a:t>
            </a:r>
            <a:r>
              <a:rPr lang="zh-CN" altLang="en-US" sz="1800" b="1"/>
              <a:t> </a:t>
            </a:r>
            <a:r>
              <a:rPr lang="en-US" altLang="zh-CN" sz="1800" b="1"/>
              <a:t>1</a:t>
            </a:r>
            <a:r>
              <a:rPr lang="zh-CN" altLang="en-US" sz="1800" b="1"/>
              <a:t>、主要内容及范围</a:t>
            </a:r>
          </a:p>
          <a:p>
            <a:pPr marL="0" indent="0">
              <a:lnSpc>
                <a:spcPts val="2900"/>
              </a:lnSpc>
              <a:buFontTx/>
              <a:buNone/>
            </a:pPr>
            <a:r>
              <a:rPr lang="en-US" altLang="zh-CN" sz="1800"/>
              <a:t> </a:t>
            </a:r>
            <a:r>
              <a:rPr lang="zh-CN" altLang="en-US" sz="1800" b="1"/>
              <a:t>本章定额包括破路面，</a:t>
            </a:r>
            <a:r>
              <a:rPr lang="zh-CN" altLang="en-US" sz="1800" b="1">
                <a:solidFill>
                  <a:srgbClr val="FF0000"/>
                </a:solidFill>
              </a:rPr>
              <a:t>排管、工作井、机械挖填土石方、</a:t>
            </a:r>
            <a:r>
              <a:rPr lang="zh-CN" altLang="en-US" sz="1800" b="1"/>
              <a:t>电缆敷设，电缆中间接头制作</a:t>
            </a:r>
            <a:r>
              <a:rPr lang="en-US" altLang="zh-CN" sz="1800" b="1"/>
              <a:t> </a:t>
            </a:r>
            <a:r>
              <a:rPr lang="zh-CN" altLang="en-US" sz="1800" b="1"/>
              <a:t>安装，电缆终端头制作、安装，电缆附属工程</a:t>
            </a:r>
            <a:r>
              <a:rPr lang="zh-CN" altLang="en-US" sz="1800" b="1">
                <a:solidFill>
                  <a:srgbClr val="FF0000"/>
                </a:solidFill>
              </a:rPr>
              <a:t>及电缆常规试验</a:t>
            </a:r>
            <a:r>
              <a:rPr lang="zh-CN" altLang="en-US" sz="1800" b="1"/>
              <a:t>。</a:t>
            </a:r>
          </a:p>
          <a:p>
            <a:pPr marL="0" indent="0">
              <a:lnSpc>
                <a:spcPts val="2900"/>
              </a:lnSpc>
              <a:buFontTx/>
              <a:buNone/>
            </a:pPr>
            <a:r>
              <a:rPr lang="en-US" altLang="zh-CN" sz="1800" b="1"/>
              <a:t>       </a:t>
            </a:r>
            <a:r>
              <a:rPr lang="zh-CN" altLang="en-US" sz="1800" b="1"/>
              <a:t>本章定额不包括：</a:t>
            </a:r>
          </a:p>
          <a:p>
            <a:pPr marL="0" indent="0">
              <a:lnSpc>
                <a:spcPts val="2900"/>
              </a:lnSpc>
              <a:buFontTx/>
              <a:buNone/>
            </a:pPr>
            <a:r>
              <a:rPr lang="en-US" altLang="zh-CN" sz="1800" b="1"/>
              <a:t>    </a:t>
            </a:r>
            <a:r>
              <a:rPr lang="zh-CN" altLang="en-US" sz="1800" b="1"/>
              <a:t>（</a:t>
            </a:r>
            <a:r>
              <a:rPr lang="en-US" altLang="zh-CN" sz="1800" b="1"/>
              <a:t>1</a:t>
            </a:r>
            <a:r>
              <a:rPr lang="zh-CN" altLang="en-US" sz="1800" b="1"/>
              <a:t>）水底电缆敷设及电缆中间接头制作、安装等；</a:t>
            </a:r>
          </a:p>
          <a:p>
            <a:pPr marL="0" indent="0">
              <a:lnSpc>
                <a:spcPts val="2900"/>
              </a:lnSpc>
              <a:buFontTx/>
              <a:buNone/>
            </a:pPr>
            <a:r>
              <a:rPr lang="en-US" altLang="zh-CN" sz="1800" b="1"/>
              <a:t>    </a:t>
            </a:r>
            <a:r>
              <a:rPr lang="zh-CN" altLang="en-US" sz="1800" b="1"/>
              <a:t>（</a:t>
            </a:r>
            <a:r>
              <a:rPr lang="en-US" altLang="zh-CN" sz="1800" b="1"/>
              <a:t>2</a:t>
            </a:r>
            <a:r>
              <a:rPr lang="zh-CN" altLang="en-US" sz="1800" b="1"/>
              <a:t>）冬季施工的电缆加温工作；</a:t>
            </a:r>
          </a:p>
          <a:p>
            <a:pPr marL="0" indent="0">
              <a:lnSpc>
                <a:spcPts val="2900"/>
              </a:lnSpc>
              <a:buFontTx/>
              <a:buNone/>
            </a:pPr>
            <a:r>
              <a:rPr lang="zh-CN" altLang="en-US" sz="1800" b="1"/>
              <a:t>    （</a:t>
            </a:r>
            <a:r>
              <a:rPr lang="en-US" altLang="zh-CN" sz="1800" b="1"/>
              <a:t>3</a:t>
            </a:r>
            <a:r>
              <a:rPr lang="zh-CN" altLang="en-US" sz="1800" b="1"/>
              <a:t>）城市的夜间施工降效；</a:t>
            </a:r>
          </a:p>
          <a:p>
            <a:pPr marL="0" indent="0">
              <a:lnSpc>
                <a:spcPts val="2900"/>
              </a:lnSpc>
              <a:buFontTx/>
              <a:buNone/>
            </a:pPr>
            <a:r>
              <a:rPr lang="en-US" altLang="zh-CN" sz="1800" b="1"/>
              <a:t>    </a:t>
            </a:r>
            <a:r>
              <a:rPr lang="zh-CN" altLang="en-US" sz="1800" b="1"/>
              <a:t>（</a:t>
            </a:r>
            <a:r>
              <a:rPr lang="en-US" altLang="zh-CN" sz="1800" b="1"/>
              <a:t>4</a:t>
            </a:r>
            <a:r>
              <a:rPr lang="zh-CN" altLang="en-US" sz="1800" b="1"/>
              <a:t>）绝热设施；</a:t>
            </a:r>
          </a:p>
          <a:p>
            <a:pPr marL="0" indent="0">
              <a:lnSpc>
                <a:spcPts val="2900"/>
              </a:lnSpc>
              <a:buFontTx/>
              <a:buNone/>
            </a:pPr>
            <a:r>
              <a:rPr lang="zh-CN" altLang="en-US" sz="1800" b="1"/>
              <a:t>    （</a:t>
            </a:r>
            <a:r>
              <a:rPr lang="en-US" altLang="zh-CN" sz="1800" b="1"/>
              <a:t>5</a:t>
            </a:r>
            <a:r>
              <a:rPr lang="zh-CN" altLang="en-US" sz="1800" b="1"/>
              <a:t>）</a:t>
            </a:r>
            <a:r>
              <a:rPr lang="en-US" altLang="zh-CN" sz="1800" b="1"/>
              <a:t>110kV</a:t>
            </a:r>
            <a:r>
              <a:rPr lang="zh-CN" altLang="en-US" sz="1800" b="1"/>
              <a:t>及以上</a:t>
            </a:r>
            <a:r>
              <a:rPr lang="en-US" altLang="zh-CN" sz="1800" b="1"/>
              <a:t>GIS</a:t>
            </a:r>
            <a:r>
              <a:rPr lang="zh-CN" altLang="en-US" sz="1800" b="1"/>
              <a:t>终端头、变压器终端头的六氟化硫的收、充气</a:t>
            </a:r>
            <a:endParaRPr lang="en-US" altLang="zh-CN" sz="1800" b="1"/>
          </a:p>
          <a:p>
            <a:pPr marL="0" indent="0">
              <a:lnSpc>
                <a:spcPts val="2900"/>
              </a:lnSpc>
              <a:buFontTx/>
              <a:buNone/>
            </a:pPr>
            <a:r>
              <a:rPr lang="zh-CN" altLang="en-US" sz="1800" b="1"/>
              <a:t>    （</a:t>
            </a:r>
            <a:r>
              <a:rPr lang="en-US" altLang="zh-CN" sz="1800" b="1"/>
              <a:t>6</a:t>
            </a:r>
            <a:r>
              <a:rPr lang="zh-CN" altLang="en-US" sz="1800" b="1"/>
              <a:t>）隧道、塞止井、直埋电缆沟人工挖填等的土建部分；</a:t>
            </a:r>
            <a:endParaRPr lang="en-US" altLang="zh-CN" sz="1800" b="1"/>
          </a:p>
          <a:p>
            <a:pPr marL="0" indent="0">
              <a:lnSpc>
                <a:spcPts val="2900"/>
              </a:lnSpc>
              <a:buFontTx/>
              <a:buNone/>
            </a:pPr>
            <a:r>
              <a:rPr lang="en-US" altLang="zh-CN" sz="1800" b="1"/>
              <a:t>    </a:t>
            </a:r>
            <a:r>
              <a:rPr lang="zh-CN" altLang="en-US" sz="1800" b="1"/>
              <a:t>（</a:t>
            </a:r>
            <a:r>
              <a:rPr lang="en-US" altLang="zh-CN" sz="1800" b="1"/>
              <a:t>7</a:t>
            </a:r>
            <a:r>
              <a:rPr lang="zh-CN" altLang="en-US" sz="1800" b="1"/>
              <a:t>）</a:t>
            </a:r>
            <a:r>
              <a:rPr lang="en-US" altLang="zh-CN" sz="1800" b="1"/>
              <a:t> 1kV</a:t>
            </a:r>
            <a:r>
              <a:rPr lang="zh-CN" altLang="en-US" sz="1800" b="1"/>
              <a:t>电缆架空敷设执行架空线路敷设。</a:t>
            </a:r>
          </a:p>
          <a:p>
            <a:pPr marL="0" indent="0">
              <a:lnSpc>
                <a:spcPts val="2900"/>
              </a:lnSpc>
              <a:buFontTx/>
              <a:buNone/>
            </a:pPr>
            <a:endParaRPr lang="zh-CN" altLang="en-US" sz="1800" b="1"/>
          </a:p>
          <a:p>
            <a:pPr marL="0" indent="0">
              <a:lnSpc>
                <a:spcPts val="2900"/>
              </a:lnSpc>
              <a:buFontTx/>
              <a:buNone/>
            </a:pPr>
            <a:endParaRPr lang="zh-CN" altLang="en-US" sz="1800" b="1"/>
          </a:p>
          <a:p>
            <a:pPr marL="0" indent="0">
              <a:lnSpc>
                <a:spcPts val="2900"/>
              </a:lnSpc>
              <a:buFontTx/>
              <a:buNone/>
            </a:pPr>
            <a:r>
              <a:rPr lang="en-US" altLang="zh-CN" sz="1800"/>
              <a:t>    </a:t>
            </a:r>
            <a:endParaRPr lang="zh-CN" altLang="en-US" sz="1800"/>
          </a:p>
          <a:p>
            <a:pPr marL="0" indent="0">
              <a:lnSpc>
                <a:spcPts val="2900"/>
              </a:lnSpc>
              <a:buFontTx/>
              <a:buNone/>
            </a:pPr>
            <a:r>
              <a:rPr lang="en-US" altLang="zh-CN" sz="1800"/>
              <a:t>    </a:t>
            </a:r>
            <a:endParaRPr lang="zh-CN" altLang="en-US" sz="240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11B96BE5-F919-4877-A7C7-00BA1F51777C}"/>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49507" name="Rectangle 3">
            <a:extLst>
              <a:ext uri="{FF2B5EF4-FFF2-40B4-BE49-F238E27FC236}">
                <a16:creationId xmlns:a16="http://schemas.microsoft.com/office/drawing/2014/main" id="{E05861AD-3A7D-4984-9B21-C48F8138E3FF}"/>
              </a:ext>
            </a:extLst>
          </p:cNvPr>
          <p:cNvSpPr>
            <a:spLocks noGrp="1" noChangeArrowheads="1"/>
          </p:cNvSpPr>
          <p:nvPr>
            <p:ph type="body" idx="4294967295"/>
          </p:nvPr>
        </p:nvSpPr>
        <p:spPr>
          <a:xfrm>
            <a:off x="1116013" y="1196975"/>
            <a:ext cx="7859712" cy="4781550"/>
          </a:xfrm>
          <a:ln>
            <a:solidFill>
              <a:schemeClr val="accent1"/>
            </a:solidFill>
            <a:miter lim="800000"/>
            <a:headEnd/>
            <a:tailEnd/>
          </a:ln>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zh-CN" altLang="en-US" sz="1800" b="1"/>
          </a:p>
          <a:p>
            <a:pPr marL="0" indent="0">
              <a:lnSpc>
                <a:spcPts val="2400"/>
              </a:lnSpc>
              <a:spcBef>
                <a:spcPct val="0"/>
              </a:spcBef>
              <a:buFontTx/>
              <a:buNone/>
            </a:pPr>
            <a:r>
              <a:rPr lang="en-US" altLang="zh-CN" sz="1800" b="1"/>
              <a:t>2</a:t>
            </a:r>
            <a:r>
              <a:rPr lang="zh-CN" altLang="en-US" sz="1800" b="1"/>
              <a:t>、</a:t>
            </a:r>
            <a:r>
              <a:rPr lang="en-US" altLang="zh-CN" sz="1800" b="1"/>
              <a:t>2015</a:t>
            </a:r>
            <a:r>
              <a:rPr lang="zh-CN" altLang="en-US" sz="1800" b="1"/>
              <a:t>版预算定额与</a:t>
            </a:r>
            <a:r>
              <a:rPr lang="en-US" altLang="zh-CN" sz="1800" b="1"/>
              <a:t>2010</a:t>
            </a:r>
            <a:r>
              <a:rPr lang="zh-CN" altLang="en-US" sz="1800" b="1"/>
              <a:t>版预算定额相比的变化：</a:t>
            </a:r>
          </a:p>
          <a:p>
            <a:pPr marL="0" indent="0" eaLnBrk="1" hangingPunct="1">
              <a:lnSpc>
                <a:spcPts val="2400"/>
              </a:lnSpc>
              <a:spcBef>
                <a:spcPct val="0"/>
              </a:spcBef>
              <a:buFontTx/>
              <a:buNone/>
            </a:pPr>
            <a:r>
              <a:rPr lang="zh-CN" altLang="en-US" sz="1800" b="1"/>
              <a:t>    （</a:t>
            </a:r>
            <a:r>
              <a:rPr lang="en-US" altLang="zh-CN" sz="1800" b="1"/>
              <a:t>1</a:t>
            </a:r>
            <a:r>
              <a:rPr lang="zh-CN" altLang="en-US" sz="1800" b="1"/>
              <a:t>）增加</a:t>
            </a:r>
            <a:r>
              <a:rPr lang="en-US" altLang="zh-CN" sz="1800" b="1"/>
              <a:t>1kV</a:t>
            </a:r>
            <a:r>
              <a:rPr lang="zh-CN" altLang="en-US" sz="1800" b="1"/>
              <a:t>和</a:t>
            </a:r>
            <a:r>
              <a:rPr lang="en-US" altLang="zh-CN" sz="1800" b="1"/>
              <a:t>10kV </a:t>
            </a:r>
            <a:r>
              <a:rPr lang="zh-CN" altLang="en-US" sz="1800" b="1"/>
              <a:t>电压等级电缆敷设定额子目。</a:t>
            </a:r>
          </a:p>
          <a:p>
            <a:pPr marL="0" indent="0" eaLnBrk="1" hangingPunct="1">
              <a:lnSpc>
                <a:spcPts val="2400"/>
              </a:lnSpc>
              <a:spcBef>
                <a:spcPct val="0"/>
              </a:spcBef>
              <a:buFontTx/>
              <a:buNone/>
            </a:pPr>
            <a:r>
              <a:rPr lang="zh-CN" altLang="en-US" sz="1800" b="1"/>
              <a:t>    （</a:t>
            </a:r>
            <a:r>
              <a:rPr lang="en-US" altLang="zh-CN" sz="1800" b="1"/>
              <a:t>2</a:t>
            </a:r>
            <a:r>
              <a:rPr lang="zh-CN" altLang="en-US" sz="1800" b="1"/>
              <a:t>）</a:t>
            </a:r>
            <a:r>
              <a:rPr lang="zh-CN" altLang="en-US" sz="1800" b="1">
                <a:solidFill>
                  <a:srgbClr val="FF0000"/>
                </a:solidFill>
              </a:rPr>
              <a:t>增加直埋电缆沟、排管和工井机械挖填和垫层定额子目</a:t>
            </a:r>
            <a:r>
              <a:rPr lang="zh-CN" altLang="en-US" sz="1800" b="1"/>
              <a:t>。</a:t>
            </a:r>
          </a:p>
          <a:p>
            <a:pPr marL="0" indent="0" eaLnBrk="1" hangingPunct="1">
              <a:lnSpc>
                <a:spcPts val="2400"/>
              </a:lnSpc>
              <a:spcBef>
                <a:spcPct val="0"/>
              </a:spcBef>
              <a:buFontTx/>
              <a:buNone/>
            </a:pPr>
            <a:r>
              <a:rPr lang="zh-CN" altLang="en-US" sz="1800" b="1"/>
              <a:t>    （</a:t>
            </a:r>
            <a:r>
              <a:rPr lang="en-US" altLang="zh-CN" sz="1800" b="1"/>
              <a:t>3</a:t>
            </a:r>
            <a:r>
              <a:rPr lang="zh-CN" altLang="en-US" sz="1800" b="1"/>
              <a:t>）增加</a:t>
            </a:r>
            <a:r>
              <a:rPr lang="en-US" altLang="zh-CN" sz="1800" b="1"/>
              <a:t>500kV</a:t>
            </a:r>
            <a:r>
              <a:rPr lang="zh-CN" altLang="en-US" sz="1800" b="1"/>
              <a:t>电缆敷设定额子目。</a:t>
            </a:r>
            <a:br>
              <a:rPr lang="zh-CN" altLang="en-US" sz="1800" b="1"/>
            </a:br>
            <a:r>
              <a:rPr lang="en-US" altLang="zh-CN" sz="1800" b="1"/>
              <a:t>    </a:t>
            </a:r>
            <a:r>
              <a:rPr lang="zh-CN" altLang="en-US" sz="1800" b="1"/>
              <a:t>（</a:t>
            </a:r>
            <a:r>
              <a:rPr lang="en-US" altLang="zh-CN" sz="1800" b="1"/>
              <a:t>4</a:t>
            </a:r>
            <a:r>
              <a:rPr lang="zh-CN" altLang="en-US" sz="1800" b="1"/>
              <a:t>）增加</a:t>
            </a:r>
            <a:r>
              <a:rPr lang="en-US" altLang="zh-CN" sz="1800" b="1"/>
              <a:t>1kV</a:t>
            </a:r>
            <a:r>
              <a:rPr lang="zh-CN" altLang="en-US" sz="1800" b="1"/>
              <a:t>、</a:t>
            </a:r>
            <a:r>
              <a:rPr lang="en-US" altLang="zh-CN" sz="1800" b="1"/>
              <a:t>10kV </a:t>
            </a:r>
            <a:r>
              <a:rPr lang="zh-CN" altLang="en-US" sz="1800" b="1"/>
              <a:t>、</a:t>
            </a:r>
            <a:r>
              <a:rPr lang="en-US" altLang="zh-CN" sz="1800" b="1"/>
              <a:t> 500kV</a:t>
            </a:r>
            <a:r>
              <a:rPr lang="zh-CN" altLang="en-US" sz="1800" b="1"/>
              <a:t>电缆中间头、终端头制作安装定额子目。</a:t>
            </a:r>
          </a:p>
          <a:p>
            <a:pPr marL="0" indent="0" eaLnBrk="1" hangingPunct="1">
              <a:lnSpc>
                <a:spcPts val="2400"/>
              </a:lnSpc>
              <a:spcBef>
                <a:spcPct val="0"/>
              </a:spcBef>
              <a:buFontTx/>
              <a:buNone/>
            </a:pPr>
            <a:r>
              <a:rPr lang="zh-CN" altLang="en-US" sz="1800" b="1"/>
              <a:t>    （</a:t>
            </a:r>
            <a:r>
              <a:rPr lang="en-US" altLang="zh-CN" sz="1800" b="1"/>
              <a:t>5</a:t>
            </a:r>
            <a:r>
              <a:rPr lang="zh-CN" altLang="en-US" sz="1800" b="1"/>
              <a:t>）保护管敷设增加了沿电杆、塔敷设保护管定额子目，电缆保护管敷设增加了￠</a:t>
            </a:r>
            <a:r>
              <a:rPr lang="en-US" altLang="zh-CN" sz="1800" b="1"/>
              <a:t>50</a:t>
            </a:r>
            <a:r>
              <a:rPr lang="zh-CN" altLang="en-US" sz="1800" b="1"/>
              <a:t>和￠</a:t>
            </a:r>
            <a:r>
              <a:rPr lang="en-US" altLang="zh-CN" sz="1800" b="1"/>
              <a:t>100</a:t>
            </a:r>
            <a:r>
              <a:rPr lang="zh-CN" altLang="en-US" sz="1800" b="1"/>
              <a:t>管径定额子目。增加了密封电缆保护管安装子目。</a:t>
            </a:r>
            <a:endParaRPr lang="en-US" altLang="zh-CN" sz="1800" b="1"/>
          </a:p>
          <a:p>
            <a:pPr marL="0" indent="0" eaLnBrk="1" hangingPunct="1">
              <a:lnSpc>
                <a:spcPts val="2400"/>
              </a:lnSpc>
              <a:spcBef>
                <a:spcPct val="0"/>
              </a:spcBef>
              <a:buFontTx/>
              <a:buNone/>
            </a:pPr>
            <a:r>
              <a:rPr lang="zh-CN" altLang="en-US" sz="1800" b="1"/>
              <a:t>    （</a:t>
            </a:r>
            <a:r>
              <a:rPr lang="en-US" altLang="zh-CN" sz="1800" b="1"/>
              <a:t>6</a:t>
            </a:r>
            <a:r>
              <a:rPr lang="zh-CN" altLang="en-US" sz="1800" b="1"/>
              <a:t>）增加了排管、工作井定额子目。</a:t>
            </a:r>
            <a:endParaRPr lang="en-US" altLang="zh-CN" sz="1800" b="1"/>
          </a:p>
          <a:p>
            <a:pPr marL="0" indent="0" eaLnBrk="1" hangingPunct="1">
              <a:lnSpc>
                <a:spcPts val="2400"/>
              </a:lnSpc>
              <a:spcBef>
                <a:spcPct val="0"/>
              </a:spcBef>
              <a:buFontTx/>
              <a:buNone/>
            </a:pPr>
            <a:r>
              <a:rPr lang="zh-CN" altLang="en-US" sz="1800" b="1"/>
              <a:t>    （</a:t>
            </a:r>
            <a:r>
              <a:rPr lang="en-US" altLang="zh-CN" sz="1800" b="1"/>
              <a:t>7</a:t>
            </a:r>
            <a:r>
              <a:rPr lang="zh-CN" altLang="en-US" sz="1800" b="1"/>
              <a:t>）增加顶过路钢管和非开挖水平导向钻机拉管定额子目。</a:t>
            </a:r>
            <a:endParaRPr lang="en-US" altLang="zh-CN" sz="1800" b="1"/>
          </a:p>
          <a:p>
            <a:pPr marL="0" indent="0" eaLnBrk="1" hangingPunct="1">
              <a:lnSpc>
                <a:spcPts val="2400"/>
              </a:lnSpc>
              <a:spcBef>
                <a:spcPct val="0"/>
              </a:spcBef>
              <a:buFontTx/>
              <a:buNone/>
            </a:pPr>
            <a:r>
              <a:rPr lang="zh-CN" altLang="en-US" sz="1800" b="1"/>
              <a:t>    （</a:t>
            </a:r>
            <a:r>
              <a:rPr lang="en-US" altLang="zh-CN" sz="1800" b="1"/>
              <a:t>8</a:t>
            </a:r>
            <a:r>
              <a:rPr lang="zh-CN" altLang="en-US" sz="1800" b="1"/>
              <a:t>）增加了电缆配套设备的高低压电缆分支箱安装定额子目。</a:t>
            </a:r>
            <a:endParaRPr lang="en-US" altLang="zh-CN" sz="1800" b="1"/>
          </a:p>
          <a:p>
            <a:pPr marL="0" indent="0" eaLnBrk="1" hangingPunct="1">
              <a:lnSpc>
                <a:spcPts val="2400"/>
              </a:lnSpc>
              <a:spcBef>
                <a:spcPct val="0"/>
              </a:spcBef>
              <a:buFontTx/>
              <a:buNone/>
            </a:pPr>
            <a:r>
              <a:rPr lang="zh-CN" altLang="en-US" sz="1800" b="1"/>
              <a:t>    （</a:t>
            </a:r>
            <a:r>
              <a:rPr lang="en-US" altLang="zh-CN" sz="1800" b="1"/>
              <a:t>9</a:t>
            </a:r>
            <a:r>
              <a:rPr lang="zh-CN" altLang="en-US" sz="1800" b="1"/>
              <a:t>）增加了电缆常规试验定额子目。</a:t>
            </a:r>
          </a:p>
          <a:p>
            <a:pPr marL="0" indent="0">
              <a:lnSpc>
                <a:spcPts val="2600"/>
              </a:lnSpc>
              <a:buFontTx/>
              <a:buNone/>
            </a:pPr>
            <a:endParaRPr lang="zh-CN" altLang="en-US" sz="1800" b="1"/>
          </a:p>
          <a:p>
            <a:pPr marL="0" indent="0">
              <a:lnSpc>
                <a:spcPts val="2900"/>
              </a:lnSpc>
              <a:buFontTx/>
              <a:buNone/>
            </a:pPr>
            <a:endParaRPr lang="zh-CN" altLang="en-US" sz="1800"/>
          </a:p>
          <a:p>
            <a:pPr marL="0" indent="0" eaLnBrk="1" hangingPunct="1">
              <a:lnSpc>
                <a:spcPts val="2900"/>
              </a:lnSpc>
              <a:buFontTx/>
              <a:buNone/>
            </a:pPr>
            <a:endParaRPr lang="zh-CN" altLang="en-US" sz="180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E49B087B-E28C-4252-9D10-93559C1F5E2C}"/>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50531" name="Rectangle 3">
            <a:extLst>
              <a:ext uri="{FF2B5EF4-FFF2-40B4-BE49-F238E27FC236}">
                <a16:creationId xmlns:a16="http://schemas.microsoft.com/office/drawing/2014/main" id="{70668FDF-8C09-48BE-BA94-9E24A15B475D}"/>
              </a:ext>
            </a:extLst>
          </p:cNvPr>
          <p:cNvSpPr>
            <a:spLocks noGrp="1" noChangeArrowheads="1"/>
          </p:cNvSpPr>
          <p:nvPr>
            <p:ph type="body" idx="4294967295"/>
          </p:nvPr>
        </p:nvSpPr>
        <p:spPr>
          <a:xfrm>
            <a:off x="1928813" y="1196975"/>
            <a:ext cx="7046912" cy="5661025"/>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3</a:t>
            </a:r>
            <a:r>
              <a:rPr lang="zh-CN" altLang="en-US" sz="1800" b="1"/>
              <a:t>、主要说明</a:t>
            </a:r>
          </a:p>
          <a:p>
            <a:pPr marL="0" indent="0" algn="just">
              <a:lnSpc>
                <a:spcPts val="2600"/>
              </a:lnSpc>
              <a:spcBef>
                <a:spcPts val="600"/>
              </a:spcBef>
              <a:buFontTx/>
              <a:buNone/>
            </a:pPr>
            <a:r>
              <a:rPr lang="zh-CN" altLang="en-US" sz="1800"/>
              <a:t>    </a:t>
            </a:r>
            <a:r>
              <a:rPr lang="zh-CN" altLang="en-US" sz="1800" b="1"/>
              <a:t>（</a:t>
            </a:r>
            <a:r>
              <a:rPr lang="en-US" altLang="zh-CN" sz="1800" b="1"/>
              <a:t>1</a:t>
            </a:r>
            <a:r>
              <a:rPr lang="zh-CN" altLang="en-US" sz="1800" b="1"/>
              <a:t>）关于大截面电缆敷设与接头定额的编制问题。</a:t>
            </a:r>
            <a:endParaRPr lang="en-US" altLang="zh-CN" sz="1800" b="1"/>
          </a:p>
          <a:p>
            <a:pPr marL="0" indent="0" algn="just">
              <a:lnSpc>
                <a:spcPts val="2600"/>
              </a:lnSpc>
              <a:spcBef>
                <a:spcPts val="600"/>
              </a:spcBef>
              <a:buFontTx/>
              <a:buNone/>
            </a:pPr>
            <a:r>
              <a:rPr lang="en-US" altLang="zh-CN" sz="1800" b="1"/>
              <a:t>       </a:t>
            </a:r>
            <a:r>
              <a:rPr lang="zh-CN" altLang="en-US" sz="1800" b="1"/>
              <a:t>随着电缆技术的快速发展，城市现代化的加速，北京、上海等一些城市大型变电站的电缆进出线设计，</a:t>
            </a:r>
            <a:r>
              <a:rPr lang="en-US" altLang="zh-CN" sz="1800" b="1"/>
              <a:t>110kV</a:t>
            </a:r>
            <a:r>
              <a:rPr lang="zh-CN" altLang="en-US" sz="1800" b="1"/>
              <a:t>电缆由过去的</a:t>
            </a:r>
            <a:r>
              <a:rPr lang="en-US" altLang="zh-CN" sz="1800" b="1"/>
              <a:t>1*400mm</a:t>
            </a:r>
            <a:r>
              <a:rPr lang="en-US" altLang="zh-CN" sz="1800" b="1" baseline="30000"/>
              <a:t>2</a:t>
            </a:r>
            <a:r>
              <a:rPr lang="zh-CN" altLang="en-US" sz="1800" b="1"/>
              <a:t>、</a:t>
            </a:r>
            <a:r>
              <a:rPr lang="en-US" altLang="zh-CN" sz="1800" b="1"/>
              <a:t>1*800mm</a:t>
            </a:r>
            <a:r>
              <a:rPr lang="en-US" altLang="zh-CN" sz="1800" b="1" baseline="30000"/>
              <a:t>2</a:t>
            </a:r>
            <a:r>
              <a:rPr lang="zh-CN" altLang="en-US" sz="1800" b="1"/>
              <a:t>，发展到</a:t>
            </a:r>
            <a:r>
              <a:rPr lang="en-US" altLang="zh-CN" sz="1800" b="1"/>
              <a:t>1*1200mm</a:t>
            </a:r>
            <a:r>
              <a:rPr lang="en-US" altLang="zh-CN" sz="1800" b="1" baseline="30000"/>
              <a:t>2</a:t>
            </a:r>
            <a:r>
              <a:rPr lang="zh-CN" altLang="en-US" sz="1800" b="1"/>
              <a:t>、</a:t>
            </a:r>
            <a:r>
              <a:rPr lang="en-US" altLang="zh-CN" sz="1800" b="1"/>
              <a:t>1*1600mm</a:t>
            </a:r>
            <a:r>
              <a:rPr lang="en-US" altLang="zh-CN" sz="1800" b="1" baseline="30000"/>
              <a:t>2</a:t>
            </a:r>
            <a:r>
              <a:rPr lang="zh-CN" altLang="en-US" sz="1800" b="1"/>
              <a:t>，</a:t>
            </a:r>
            <a:r>
              <a:rPr lang="en-US" altLang="zh-CN" sz="1800" b="1"/>
              <a:t>220kV</a:t>
            </a:r>
            <a:r>
              <a:rPr lang="zh-CN" altLang="en-US" sz="1800" b="1"/>
              <a:t>电缆由以往的</a:t>
            </a:r>
            <a:r>
              <a:rPr lang="en-US" altLang="zh-CN" sz="1800" b="1"/>
              <a:t>1*800mm</a:t>
            </a:r>
            <a:r>
              <a:rPr lang="en-US" altLang="zh-CN" sz="1800" b="1" baseline="30000"/>
              <a:t>2</a:t>
            </a:r>
            <a:r>
              <a:rPr lang="zh-CN" altLang="en-US" sz="1800" b="1"/>
              <a:t>，逐渐发展到</a:t>
            </a:r>
            <a:r>
              <a:rPr lang="en-US" altLang="zh-CN" sz="1800" b="1"/>
              <a:t>1*1600mm</a:t>
            </a:r>
            <a:r>
              <a:rPr lang="en-US" altLang="zh-CN" sz="1800" b="1" baseline="30000"/>
              <a:t>2</a:t>
            </a:r>
            <a:r>
              <a:rPr lang="zh-CN" altLang="en-US" sz="1800" b="1"/>
              <a:t>、</a:t>
            </a:r>
            <a:r>
              <a:rPr lang="en-US" altLang="zh-CN" sz="1800" b="1"/>
              <a:t>1*2000mm</a:t>
            </a:r>
            <a:r>
              <a:rPr lang="en-US" altLang="zh-CN" sz="1800" b="1" baseline="30000"/>
              <a:t>2</a:t>
            </a:r>
            <a:r>
              <a:rPr lang="zh-CN" altLang="en-US" sz="1800" b="1"/>
              <a:t>，乃至更大截面</a:t>
            </a:r>
            <a:r>
              <a:rPr lang="en-US" altLang="zh-CN" sz="1800" b="1"/>
              <a:t>1*2500mm</a:t>
            </a:r>
            <a:r>
              <a:rPr lang="en-US" altLang="zh-CN" sz="1800" b="1" baseline="30000"/>
              <a:t>2</a:t>
            </a:r>
            <a:r>
              <a:rPr lang="zh-CN" altLang="en-US" sz="1800" b="1"/>
              <a:t>的电缆。</a:t>
            </a:r>
          </a:p>
          <a:p>
            <a:pPr marL="0" indent="0" algn="just">
              <a:lnSpc>
                <a:spcPts val="2600"/>
              </a:lnSpc>
              <a:buFontTx/>
              <a:buNone/>
            </a:pPr>
            <a:r>
              <a:rPr lang="en-US" altLang="zh-CN" sz="1800" b="1"/>
              <a:t>    </a:t>
            </a:r>
            <a:endParaRPr lang="zh-CN" altLang="en-US" sz="1800"/>
          </a:p>
          <a:p>
            <a:pPr marL="0" indent="0" eaLnBrk="1" hangingPunct="1">
              <a:lnSpc>
                <a:spcPts val="2900"/>
              </a:lnSpc>
              <a:buFontTx/>
              <a:buNone/>
            </a:pPr>
            <a:endParaRPr lang="zh-CN" altLang="en-US" sz="180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6D8D75FF-63DF-43E2-9559-965B96E34057}"/>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51555" name="Rectangle 3">
            <a:extLst>
              <a:ext uri="{FF2B5EF4-FFF2-40B4-BE49-F238E27FC236}">
                <a16:creationId xmlns:a16="http://schemas.microsoft.com/office/drawing/2014/main" id="{D3D914A1-E0A9-40B1-9303-9616479F5CCE}"/>
              </a:ext>
            </a:extLst>
          </p:cNvPr>
          <p:cNvSpPr>
            <a:spLocks noGrp="1" noChangeArrowheads="1"/>
          </p:cNvSpPr>
          <p:nvPr>
            <p:ph type="body" idx="4294967295"/>
          </p:nvPr>
        </p:nvSpPr>
        <p:spPr>
          <a:xfrm>
            <a:off x="1928813" y="1196975"/>
            <a:ext cx="7046912" cy="5661025"/>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3</a:t>
            </a:r>
            <a:r>
              <a:rPr lang="zh-CN" altLang="en-US" sz="1800" b="1"/>
              <a:t>、主要说明</a:t>
            </a:r>
          </a:p>
          <a:p>
            <a:pPr marL="0" indent="0">
              <a:lnSpc>
                <a:spcPts val="2600"/>
              </a:lnSpc>
              <a:spcBef>
                <a:spcPts val="600"/>
              </a:spcBef>
              <a:buFontTx/>
              <a:buNone/>
            </a:pPr>
            <a:r>
              <a:rPr lang="zh-CN" altLang="en-US" sz="1800" b="1"/>
              <a:t>    （</a:t>
            </a:r>
            <a:r>
              <a:rPr lang="en-US" altLang="zh-CN" sz="1800" b="1"/>
              <a:t>2</a:t>
            </a:r>
            <a:r>
              <a:rPr lang="zh-CN" altLang="en-US" sz="1800" b="1"/>
              <a:t>）</a:t>
            </a:r>
            <a:r>
              <a:rPr lang="en-US" altLang="zh-CN" sz="1800" b="1"/>
              <a:t> </a:t>
            </a:r>
            <a:r>
              <a:rPr lang="zh-CN" altLang="en-US" sz="1800" b="1"/>
              <a:t>本定额已考虑了材料在</a:t>
            </a:r>
            <a:r>
              <a:rPr lang="en-US" altLang="zh-CN" sz="1800" b="1"/>
              <a:t>100</a:t>
            </a:r>
            <a:r>
              <a:rPr lang="zh-CN" altLang="en-US" sz="1800" b="1"/>
              <a:t>米范围内的场内移运，电缆工程中的工地运输，按运输方式直接套用第</a:t>
            </a:r>
            <a:r>
              <a:rPr lang="en-US" altLang="zh-CN" sz="1800" b="1"/>
              <a:t>1 </a:t>
            </a:r>
            <a:r>
              <a:rPr lang="zh-CN" altLang="en-US" sz="1800" b="1"/>
              <a:t>章有关子目。</a:t>
            </a:r>
            <a:endParaRPr lang="en-US" altLang="zh-CN" sz="1800" b="1"/>
          </a:p>
          <a:p>
            <a:pPr marL="0" indent="0">
              <a:buFontTx/>
              <a:buNone/>
            </a:pPr>
            <a:r>
              <a:rPr lang="en-US" altLang="zh-CN" sz="1800" b="1"/>
              <a:t>    </a:t>
            </a:r>
            <a:r>
              <a:rPr lang="zh-CN" altLang="en-US" sz="1800" b="1"/>
              <a:t>（</a:t>
            </a:r>
            <a:r>
              <a:rPr lang="en-US" altLang="zh-CN" sz="1800" b="1"/>
              <a:t>3</a:t>
            </a:r>
            <a:r>
              <a:rPr lang="zh-CN" altLang="en-US" sz="1800" b="1"/>
              <a:t>）国外相近类型电力电缆安装可参照使用。</a:t>
            </a:r>
            <a:r>
              <a:rPr lang="en-US" altLang="zh-CN" sz="1800" b="1"/>
              <a:t>700mm2 </a:t>
            </a:r>
            <a:r>
              <a:rPr lang="zh-CN" altLang="en-US" sz="1800" b="1"/>
              <a:t>电缆、</a:t>
            </a:r>
            <a:r>
              <a:rPr lang="en-US" altLang="zh-CN" sz="1800" b="1"/>
              <a:t>845mm2 </a:t>
            </a:r>
            <a:r>
              <a:rPr lang="zh-CN" altLang="en-US" sz="1800" b="1"/>
              <a:t>电缆均套用</a:t>
            </a:r>
            <a:r>
              <a:rPr lang="en-US" altLang="zh-CN" sz="1800" b="1"/>
              <a:t>800mm2</a:t>
            </a:r>
            <a:r>
              <a:rPr lang="zh-CN" altLang="en-US" sz="1800" b="1"/>
              <a:t>定额。</a:t>
            </a:r>
            <a:endParaRPr lang="en-US" altLang="zh-CN" sz="1800" b="1"/>
          </a:p>
          <a:p>
            <a:pPr marL="0" indent="0">
              <a:buFontTx/>
              <a:buNone/>
            </a:pPr>
            <a:r>
              <a:rPr lang="en-US" altLang="zh-CN" sz="1800" b="1"/>
              <a:t>     </a:t>
            </a:r>
            <a:r>
              <a:rPr lang="zh-CN" altLang="en-US" sz="1800" b="1"/>
              <a:t>（</a:t>
            </a:r>
            <a:r>
              <a:rPr lang="en-US" altLang="zh-CN" sz="1800" b="1"/>
              <a:t>4</a:t>
            </a:r>
            <a:r>
              <a:rPr lang="zh-CN" altLang="en-US" sz="1800" b="1"/>
              <a:t>）电缆直埋沟槽和排管、工井套用本册第</a:t>
            </a:r>
            <a:r>
              <a:rPr lang="en-US" altLang="zh-CN" sz="1800" b="1"/>
              <a:t>2 </a:t>
            </a:r>
            <a:r>
              <a:rPr lang="zh-CN" altLang="en-US" sz="1800" b="1"/>
              <a:t>章电杆、拉线塔、拉线坑、电缆沟的挖方及回填相关子目。</a:t>
            </a:r>
            <a:endParaRPr lang="en-US" altLang="zh-CN" sz="1800" b="1"/>
          </a:p>
          <a:p>
            <a:pPr marL="0" indent="0">
              <a:lnSpc>
                <a:spcPts val="2600"/>
              </a:lnSpc>
              <a:spcBef>
                <a:spcPts val="600"/>
              </a:spcBef>
              <a:buFontTx/>
              <a:buNone/>
            </a:pPr>
            <a:r>
              <a:rPr lang="zh-CN" altLang="en-US" sz="1800" b="1"/>
              <a:t>    （</a:t>
            </a:r>
            <a:r>
              <a:rPr lang="en-US" altLang="zh-CN" sz="1800" b="1"/>
              <a:t>5</a:t>
            </a:r>
            <a:r>
              <a:rPr lang="zh-CN" altLang="en-US" sz="1800" b="1"/>
              <a:t>）除本章节另有说明外，构架、金属支架（包括吊架）、托架的安装，各种信号控制、示警装置的安装与调试套用《电网技术改造工程预算定额（</a:t>
            </a:r>
            <a:r>
              <a:rPr lang="en-US" altLang="zh-CN" sz="1800" b="1"/>
              <a:t>2015 </a:t>
            </a:r>
            <a:r>
              <a:rPr lang="zh-CN" altLang="en-US" sz="1800" b="1"/>
              <a:t>年版） 第 </a:t>
            </a:r>
            <a:r>
              <a:rPr lang="en-US" altLang="zh-CN" sz="1800" b="1"/>
              <a:t>2 </a:t>
            </a:r>
            <a:r>
              <a:rPr lang="zh-CN" altLang="en-US" sz="1800" b="1"/>
              <a:t>册电气工程》的有关子目。</a:t>
            </a:r>
            <a:endParaRPr lang="en-US" altLang="zh-CN" sz="1800" b="1"/>
          </a:p>
          <a:p>
            <a:pPr marL="0" indent="0">
              <a:lnSpc>
                <a:spcPts val="2600"/>
              </a:lnSpc>
              <a:spcBef>
                <a:spcPts val="600"/>
              </a:spcBef>
              <a:buFontTx/>
              <a:buNone/>
            </a:pPr>
            <a:r>
              <a:rPr lang="en-US" altLang="zh-CN" sz="1800" b="1"/>
              <a:t>    </a:t>
            </a:r>
            <a:r>
              <a:rPr lang="zh-CN" altLang="en-US" sz="1800" b="1"/>
              <a:t>（</a:t>
            </a:r>
            <a:r>
              <a:rPr lang="en-US" altLang="zh-CN" sz="1800" b="1"/>
              <a:t>6</a:t>
            </a:r>
            <a:r>
              <a:rPr lang="zh-CN" altLang="en-US" sz="1800" b="1"/>
              <a:t>）</a:t>
            </a:r>
            <a:r>
              <a:rPr lang="zh-CN" altLang="en-US" sz="1800" b="1">
                <a:solidFill>
                  <a:srgbClr val="FF0000"/>
                </a:solidFill>
              </a:rPr>
              <a:t>排管和工井均采用现场搅拌混凝土</a:t>
            </a:r>
            <a:r>
              <a:rPr lang="zh-CN" altLang="en-US" sz="1800" b="1"/>
              <a:t>，如采用商品混凝土时，相应定额人工乘</a:t>
            </a:r>
            <a:r>
              <a:rPr lang="en-US" altLang="zh-CN" sz="1800" b="1"/>
              <a:t>0.75</a:t>
            </a:r>
            <a:r>
              <a:rPr lang="zh-CN" altLang="en-US" sz="1800" b="1"/>
              <a:t>的系数，机械乘</a:t>
            </a:r>
            <a:r>
              <a:rPr lang="en-US" altLang="zh-CN" sz="1800" b="1"/>
              <a:t>0.3</a:t>
            </a:r>
            <a:r>
              <a:rPr lang="zh-CN" altLang="en-US" sz="1800" b="1"/>
              <a:t>的系数。</a:t>
            </a:r>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a:extLst>
              <a:ext uri="{FF2B5EF4-FFF2-40B4-BE49-F238E27FC236}">
                <a16:creationId xmlns:a16="http://schemas.microsoft.com/office/drawing/2014/main" id="{E895140A-E1FE-44C6-85A1-61B504BCB2AC}"/>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52579" name="Rectangle 3">
            <a:extLst>
              <a:ext uri="{FF2B5EF4-FFF2-40B4-BE49-F238E27FC236}">
                <a16:creationId xmlns:a16="http://schemas.microsoft.com/office/drawing/2014/main" id="{F64119BA-9829-41B4-8345-B60FEC9D6C21}"/>
              </a:ext>
            </a:extLst>
          </p:cNvPr>
          <p:cNvSpPr>
            <a:spLocks noGrp="1" noChangeArrowheads="1"/>
          </p:cNvSpPr>
          <p:nvPr>
            <p:ph type="body" idx="4294967295"/>
          </p:nvPr>
        </p:nvSpPr>
        <p:spPr>
          <a:xfrm>
            <a:off x="1928813" y="1196975"/>
            <a:ext cx="7046912" cy="5661025"/>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1</a:t>
            </a:r>
            <a:r>
              <a:rPr lang="zh-CN" altLang="en-US" sz="1800" b="1"/>
              <a:t>）</a:t>
            </a:r>
            <a:r>
              <a:rPr lang="en-US" altLang="zh-CN" sz="1800" b="1"/>
              <a:t>A </a:t>
            </a:r>
            <a:r>
              <a:rPr lang="zh-CN" altLang="en-US" sz="1800" b="1"/>
              <a:t>破路面</a:t>
            </a:r>
            <a:endParaRPr lang="en-US" altLang="zh-CN" sz="1800" b="1"/>
          </a:p>
          <a:p>
            <a:pPr marL="0" indent="0">
              <a:lnSpc>
                <a:spcPts val="2600"/>
              </a:lnSpc>
              <a:spcBef>
                <a:spcPct val="0"/>
              </a:spcBef>
              <a:buFontTx/>
              <a:buNone/>
            </a:pPr>
            <a:r>
              <a:rPr lang="en-US" altLang="zh-CN" sz="1800" b="1"/>
              <a:t>      </a:t>
            </a:r>
            <a:r>
              <a:rPr lang="zh-CN" altLang="en-US" sz="1800" b="1"/>
              <a:t>破路面分为混凝土路面，沥青混凝土路面，砂石、碎石路面，人行道</a:t>
            </a:r>
            <a:r>
              <a:rPr lang="en-US" altLang="zh-CN" sz="1800" b="1"/>
              <a:t>(</a:t>
            </a:r>
            <a:r>
              <a:rPr lang="zh-CN" altLang="en-US" sz="1800" b="1"/>
              <a:t>彩色</a:t>
            </a:r>
            <a:r>
              <a:rPr lang="en-US" altLang="zh-CN" sz="1800" b="1"/>
              <a:t>)</a:t>
            </a:r>
            <a:r>
              <a:rPr lang="zh-CN" altLang="en-US" sz="1800" b="1"/>
              <a:t>预制板路面五种。</a:t>
            </a:r>
            <a:endParaRPr lang="en-US" altLang="zh-CN" sz="1800" b="1"/>
          </a:p>
          <a:p>
            <a:pPr marL="0" indent="0">
              <a:lnSpc>
                <a:spcPts val="2600"/>
              </a:lnSpc>
              <a:buFont typeface="Wingdings" panose="05000000000000000000" pitchFamily="2" charset="2"/>
              <a:buChar char="Ø"/>
            </a:pPr>
            <a:r>
              <a:rPr lang="zh-CN" altLang="en-US" sz="1800" b="1"/>
              <a:t>工作内容</a:t>
            </a:r>
          </a:p>
          <a:p>
            <a:pPr marL="0" indent="0">
              <a:lnSpc>
                <a:spcPts val="2600"/>
              </a:lnSpc>
              <a:buFontTx/>
              <a:buNone/>
            </a:pPr>
            <a:r>
              <a:rPr lang="en-US" altLang="zh-CN" sz="1800" b="1"/>
              <a:t>      </a:t>
            </a:r>
            <a:r>
              <a:rPr lang="zh-CN" altLang="en-US" sz="1800" b="1"/>
              <a:t>定位，划线，路面或路基开挖，清理现场，工器具移运。</a:t>
            </a:r>
          </a:p>
          <a:p>
            <a:pPr marL="0" indent="0">
              <a:lnSpc>
                <a:spcPts val="2600"/>
              </a:lnSpc>
              <a:buFont typeface="Wingdings" panose="05000000000000000000" pitchFamily="2" charset="2"/>
              <a:buChar char="Ø"/>
            </a:pPr>
            <a:r>
              <a:rPr lang="zh-CN" altLang="en-US" sz="1800" b="1"/>
              <a:t>工程量计算规则</a:t>
            </a:r>
          </a:p>
          <a:p>
            <a:pPr marL="0" indent="0">
              <a:lnSpc>
                <a:spcPts val="2600"/>
              </a:lnSpc>
              <a:buFontTx/>
              <a:buNone/>
            </a:pPr>
            <a:r>
              <a:rPr lang="en-US" altLang="zh-CN" sz="1800" b="1"/>
              <a:t>      1</a:t>
            </a:r>
            <a:r>
              <a:rPr lang="zh-CN" altLang="en-US" sz="1800" b="1"/>
              <a:t>）破混凝土、沥青、砂石碎石及人行道预制板路面，可根据各种不同路面的种类分别按路面厚度，以“</a:t>
            </a:r>
            <a:r>
              <a:rPr lang="en-US" altLang="zh-CN" sz="1800" b="1"/>
              <a:t>m</a:t>
            </a:r>
            <a:r>
              <a:rPr lang="en-US" altLang="zh-CN" sz="1800" b="1" baseline="30000"/>
              <a:t>2</a:t>
            </a:r>
            <a:r>
              <a:rPr lang="zh-CN" altLang="en-US" sz="1800" b="1"/>
              <a:t>”</a:t>
            </a:r>
            <a:r>
              <a:rPr lang="en-US" altLang="zh-CN" sz="1800" b="1"/>
              <a:t> </a:t>
            </a:r>
            <a:r>
              <a:rPr lang="zh-CN" altLang="en-US" sz="1800" b="1"/>
              <a:t>为单位计算。</a:t>
            </a:r>
          </a:p>
          <a:p>
            <a:pPr marL="0" indent="0">
              <a:lnSpc>
                <a:spcPts val="2600"/>
              </a:lnSpc>
              <a:buFontTx/>
              <a:buNone/>
            </a:pPr>
            <a:r>
              <a:rPr lang="en-US" altLang="zh-CN" sz="1800" b="1"/>
              <a:t>	</a:t>
            </a:r>
            <a:endParaRPr lang="zh-CN" altLang="en-US" sz="1800" b="1"/>
          </a:p>
          <a:p>
            <a:pPr marL="0" indent="0">
              <a:lnSpc>
                <a:spcPts val="2600"/>
              </a:lnSpc>
              <a:buFontTx/>
              <a:buNone/>
            </a:pPr>
            <a:endParaRPr lang="zh-CN" altLang="en-US"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2EB4ED7B-239A-49D5-B856-A85CE8D5CA91}"/>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53603" name="Rectangle 3">
            <a:extLst>
              <a:ext uri="{FF2B5EF4-FFF2-40B4-BE49-F238E27FC236}">
                <a16:creationId xmlns:a16="http://schemas.microsoft.com/office/drawing/2014/main" id="{0464F336-00F2-4ABC-9951-DE9615E5C41A}"/>
              </a:ext>
            </a:extLst>
          </p:cNvPr>
          <p:cNvSpPr>
            <a:spLocks noGrp="1" noChangeArrowheads="1"/>
          </p:cNvSpPr>
          <p:nvPr>
            <p:ph type="body" idx="4294967295"/>
          </p:nvPr>
        </p:nvSpPr>
        <p:spPr>
          <a:xfrm>
            <a:off x="1403350" y="1196975"/>
            <a:ext cx="7572375" cy="5661025"/>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1</a:t>
            </a:r>
            <a:r>
              <a:rPr lang="zh-CN" altLang="en-US" sz="1800" b="1"/>
              <a:t>）</a:t>
            </a:r>
            <a:r>
              <a:rPr lang="en-US" altLang="zh-CN" sz="1800" b="1"/>
              <a:t>A </a:t>
            </a:r>
            <a:r>
              <a:rPr lang="zh-CN" altLang="en-US" sz="1800" b="1"/>
              <a:t>破路面</a:t>
            </a:r>
            <a:endParaRPr lang="en-US" altLang="zh-CN" sz="1800" b="1"/>
          </a:p>
          <a:p>
            <a:pPr marL="0" indent="0">
              <a:lnSpc>
                <a:spcPts val="2600"/>
              </a:lnSpc>
              <a:buFont typeface="Wingdings" panose="05000000000000000000" pitchFamily="2" charset="2"/>
              <a:buChar char="Ø"/>
            </a:pPr>
            <a:r>
              <a:rPr lang="zh-CN" altLang="en-US" sz="1800" b="1"/>
              <a:t>工程量计算规则</a:t>
            </a:r>
          </a:p>
          <a:p>
            <a:pPr marL="0" indent="0">
              <a:lnSpc>
                <a:spcPts val="2600"/>
              </a:lnSpc>
              <a:buFontTx/>
              <a:buNone/>
            </a:pPr>
            <a:r>
              <a:rPr lang="en-US" altLang="zh-CN" sz="1800" b="1"/>
              <a:t>      2</a:t>
            </a:r>
            <a:r>
              <a:rPr lang="zh-CN" altLang="en-US" sz="1800" b="1"/>
              <a:t>）路基三渣块石是指车行道沥青混凝土面层下面的结构层，路基三渣块石开挖定额包括挖方、填方，以“</a:t>
            </a:r>
            <a:r>
              <a:rPr lang="en-US" altLang="zh-CN" sz="1800" b="1"/>
              <a:t>m3</a:t>
            </a:r>
            <a:r>
              <a:rPr lang="zh-CN" altLang="en-US" sz="1800" b="1"/>
              <a:t>”为单位计算。</a:t>
            </a:r>
            <a:r>
              <a:rPr lang="en-US" altLang="zh-CN" sz="1800" b="1"/>
              <a:t>  </a:t>
            </a:r>
          </a:p>
          <a:p>
            <a:pPr marL="0" indent="0">
              <a:lnSpc>
                <a:spcPts val="2600"/>
              </a:lnSpc>
              <a:buFontTx/>
              <a:buNone/>
            </a:pPr>
            <a:r>
              <a:rPr lang="en-US" altLang="zh-CN" sz="1800" b="1"/>
              <a:t>      3</a:t>
            </a:r>
            <a:r>
              <a:rPr lang="zh-CN" altLang="en-US" sz="1800" b="1"/>
              <a:t>）人行道预制板路面厚度按</a:t>
            </a:r>
            <a:r>
              <a:rPr lang="en-US" altLang="zh-CN" sz="1800" b="1"/>
              <a:t>60mm</a:t>
            </a:r>
            <a:r>
              <a:rPr lang="zh-CN" altLang="en-US" sz="1800" b="1"/>
              <a:t>考虑，无论实际厚度是多是少，均不作调整。彩色预制板路面厚度按</a:t>
            </a:r>
            <a:r>
              <a:rPr lang="en-US" altLang="zh-CN" sz="1800" b="1"/>
              <a:t>120mm</a:t>
            </a:r>
            <a:r>
              <a:rPr lang="zh-CN" altLang="en-US" sz="1800" b="1"/>
              <a:t>考虑，包括彩色预制以“</a:t>
            </a:r>
            <a:r>
              <a:rPr lang="en-US" altLang="zh-CN" sz="1800" b="1"/>
              <a:t>m</a:t>
            </a:r>
            <a:r>
              <a:rPr lang="en-US" altLang="zh-CN" sz="1800" b="1" baseline="30000"/>
              <a:t>2</a:t>
            </a:r>
            <a:r>
              <a:rPr lang="zh-CN" altLang="en-US" sz="1800" b="1"/>
              <a:t>”</a:t>
            </a:r>
            <a:r>
              <a:rPr lang="en-US" altLang="zh-CN" sz="1800" b="1"/>
              <a:t> </a:t>
            </a:r>
            <a:r>
              <a:rPr lang="zh-CN" altLang="en-US" sz="1800" b="1"/>
              <a:t>为单位计算块下面的混凝土垫层开挖，无论实际厚度是多是少，均不作调整。</a:t>
            </a:r>
            <a:endParaRPr lang="en-US" altLang="zh-CN" sz="1800" b="1"/>
          </a:p>
          <a:p>
            <a:pPr marL="0" indent="0">
              <a:lnSpc>
                <a:spcPts val="2600"/>
              </a:lnSpc>
              <a:buFontTx/>
              <a:buNone/>
            </a:pPr>
            <a:r>
              <a:rPr lang="en-US" altLang="zh-CN" sz="1800" b="1"/>
              <a:t>     </a:t>
            </a:r>
            <a:r>
              <a:rPr lang="zh-CN" altLang="en-US" sz="1800" b="1"/>
              <a:t>当市区人行道预制板路面成“品”字形铺设，在开挖路面计算宽度时，可根据沟槽实际开挖平均宽度计算</a:t>
            </a:r>
            <a:r>
              <a:rPr lang="en-US" altLang="zh-CN" sz="1800" b="1"/>
              <a:t>(</a:t>
            </a:r>
            <a:r>
              <a:rPr lang="zh-CN" altLang="en-US" sz="1800" b="1"/>
              <a:t>包括交叉重叠部分</a:t>
            </a:r>
            <a:r>
              <a:rPr lang="en-US" altLang="zh-CN" sz="1800" b="1"/>
              <a:t>)</a:t>
            </a:r>
            <a:r>
              <a:rPr lang="zh-CN" altLang="en-US" sz="1800" b="1"/>
              <a:t>。</a:t>
            </a:r>
            <a:endParaRPr lang="en-US" altLang="zh-CN" sz="1800" b="1"/>
          </a:p>
          <a:p>
            <a:pPr marL="0" indent="0">
              <a:lnSpc>
                <a:spcPts val="2600"/>
              </a:lnSpc>
              <a:buFontTx/>
              <a:buNone/>
            </a:pPr>
            <a:r>
              <a:rPr lang="en-US" altLang="zh-CN" sz="1800" b="1"/>
              <a:t>     4</a:t>
            </a:r>
            <a:r>
              <a:rPr lang="zh-CN" altLang="en-US" sz="1800" b="1"/>
              <a:t>）钢筋混凝土路面开挖按混凝土路面定额乘以</a:t>
            </a:r>
            <a:r>
              <a:rPr lang="en-US" altLang="zh-CN" sz="1800" b="1"/>
              <a:t>1.18</a:t>
            </a:r>
            <a:r>
              <a:rPr lang="zh-CN" altLang="en-US" sz="1800" b="1"/>
              <a:t>的系数。</a:t>
            </a:r>
          </a:p>
          <a:p>
            <a:pPr marL="0" indent="0">
              <a:lnSpc>
                <a:spcPts val="2600"/>
              </a:lnSpc>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a:extLst>
              <a:ext uri="{FF2B5EF4-FFF2-40B4-BE49-F238E27FC236}">
                <a16:creationId xmlns:a16="http://schemas.microsoft.com/office/drawing/2014/main" id="{B0A6F403-9DB8-4627-9F52-8A95FE71E9A8}"/>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54627" name="Rectangle 3">
            <a:extLst>
              <a:ext uri="{FF2B5EF4-FFF2-40B4-BE49-F238E27FC236}">
                <a16:creationId xmlns:a16="http://schemas.microsoft.com/office/drawing/2014/main" id="{8D2C2CE9-F36B-44C4-99BB-69CE0667669C}"/>
              </a:ext>
            </a:extLst>
          </p:cNvPr>
          <p:cNvSpPr>
            <a:spLocks noGrp="1" noChangeArrowheads="1"/>
          </p:cNvSpPr>
          <p:nvPr>
            <p:ph type="body" idx="4294967295"/>
          </p:nvPr>
        </p:nvSpPr>
        <p:spPr>
          <a:xfrm>
            <a:off x="1547813" y="1196975"/>
            <a:ext cx="7427912" cy="5661025"/>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1</a:t>
            </a:r>
            <a:r>
              <a:rPr lang="zh-CN" altLang="en-US" sz="1800" b="1"/>
              <a:t>）</a:t>
            </a:r>
            <a:r>
              <a:rPr lang="en-US" altLang="zh-CN" sz="1800" b="1"/>
              <a:t>B </a:t>
            </a:r>
            <a:r>
              <a:rPr lang="zh-CN" altLang="en-US" sz="1800" b="1"/>
              <a:t>机械土石方及垫层</a:t>
            </a:r>
            <a:endParaRPr lang="en-US" altLang="zh-CN" sz="1800" b="1"/>
          </a:p>
          <a:p>
            <a:pPr marL="0" indent="0">
              <a:lnSpc>
                <a:spcPts val="2600"/>
              </a:lnSpc>
              <a:buFont typeface="Wingdings" panose="05000000000000000000" pitchFamily="2" charset="2"/>
              <a:buChar char="Ø"/>
            </a:pPr>
            <a:r>
              <a:rPr lang="zh-CN" altLang="en-US" sz="1800" b="1"/>
              <a:t>工作内容</a:t>
            </a:r>
          </a:p>
          <a:p>
            <a:pPr marL="0" indent="0"/>
            <a:r>
              <a:rPr lang="zh-CN" altLang="en-US" sz="1800" b="1"/>
              <a:t>定位、划线、机械土方开挖，回填。</a:t>
            </a:r>
            <a:r>
              <a:rPr lang="en-US" altLang="zh-CN" sz="1800" b="1"/>
              <a:t>1km</a:t>
            </a:r>
            <a:r>
              <a:rPr lang="zh-CN" altLang="en-US" sz="1800" b="1"/>
              <a:t>内配合机械移运土方</a:t>
            </a:r>
            <a:r>
              <a:rPr lang="en-US" altLang="zh-CN" sz="1800" b="1"/>
              <a:t>,</a:t>
            </a:r>
            <a:r>
              <a:rPr lang="zh-CN" altLang="en-US" sz="1800" b="1"/>
              <a:t>砂、石、无筋混凝土垫层铺设。</a:t>
            </a:r>
          </a:p>
          <a:p>
            <a:pPr marL="0" indent="0">
              <a:lnSpc>
                <a:spcPts val="2600"/>
              </a:lnSpc>
              <a:buFont typeface="Wingdings" panose="05000000000000000000" pitchFamily="2" charset="2"/>
              <a:buChar char="Ø"/>
            </a:pPr>
            <a:r>
              <a:rPr lang="zh-CN" altLang="en-US" sz="1800" b="1"/>
              <a:t>工程量计算规则</a:t>
            </a:r>
          </a:p>
          <a:p>
            <a:pPr marL="0" indent="0">
              <a:lnSpc>
                <a:spcPts val="2600"/>
              </a:lnSpc>
              <a:buFontTx/>
              <a:buNone/>
            </a:pPr>
            <a:r>
              <a:rPr lang="en-US" altLang="zh-CN" sz="1800" b="1"/>
              <a:t>      </a:t>
            </a:r>
            <a:r>
              <a:rPr lang="zh-CN" altLang="en-US" sz="1800" b="1"/>
              <a:t>以“</a:t>
            </a:r>
            <a:r>
              <a:rPr lang="en-US" altLang="zh-CN" sz="1800" b="1"/>
              <a:t>m3</a:t>
            </a:r>
            <a:r>
              <a:rPr lang="zh-CN" altLang="en-US" sz="1800" b="1"/>
              <a:t>”、 </a:t>
            </a:r>
            <a:r>
              <a:rPr lang="zh-CN" altLang="en-US" sz="1800" b="1">
                <a:solidFill>
                  <a:srgbClr val="FF0000"/>
                </a:solidFill>
              </a:rPr>
              <a:t>“</a:t>
            </a:r>
            <a:r>
              <a:rPr lang="en-US" altLang="zh-CN" sz="1800" b="1">
                <a:solidFill>
                  <a:srgbClr val="FF0000"/>
                </a:solidFill>
              </a:rPr>
              <a:t>100m3</a:t>
            </a:r>
            <a:r>
              <a:rPr lang="zh-CN" altLang="en-US" sz="1800" b="1"/>
              <a:t>”为计量单位。</a:t>
            </a:r>
          </a:p>
          <a:p>
            <a:pPr marL="0" indent="0">
              <a:lnSpc>
                <a:spcPts val="2600"/>
              </a:lnSpc>
              <a:buFont typeface="Wingdings" panose="05000000000000000000" pitchFamily="2" charset="2"/>
              <a:buChar char="Ø"/>
            </a:pPr>
            <a:r>
              <a:rPr lang="en-US" altLang="zh-CN" sz="1800" b="1"/>
              <a:t> </a:t>
            </a:r>
            <a:r>
              <a:rPr lang="zh-CN" altLang="en-US" sz="1800" b="1"/>
              <a:t>相关使用说明</a:t>
            </a:r>
          </a:p>
          <a:p>
            <a:pPr marL="0" indent="0">
              <a:lnSpc>
                <a:spcPts val="2600"/>
              </a:lnSpc>
              <a:buFontTx/>
              <a:buNone/>
            </a:pPr>
            <a:r>
              <a:rPr lang="en-US" altLang="zh-CN" sz="1800" b="1"/>
              <a:t>     1</a:t>
            </a:r>
            <a:r>
              <a:rPr lang="zh-CN" altLang="en-US" sz="1800" b="1"/>
              <a:t>）电缆施工过程中土石方工程量的计算分为破路面（路面面层开挖）与电缆沟挖、填土两部分。电缆直埋沟槽套用本册第</a:t>
            </a:r>
            <a:r>
              <a:rPr lang="en-US" altLang="zh-CN" sz="1800" b="1"/>
              <a:t>2 </a:t>
            </a:r>
            <a:r>
              <a:rPr lang="zh-CN" altLang="en-US" sz="1800" b="1"/>
              <a:t>章电杆、拉线塔、拉线坑、电缆沟的挖方及回填相关子目。</a:t>
            </a:r>
            <a:endParaRPr lang="en-US" altLang="zh-CN" sz="1800" b="1"/>
          </a:p>
          <a:p>
            <a:pPr marL="0" indent="0">
              <a:lnSpc>
                <a:spcPts val="2600"/>
              </a:lnSpc>
              <a:buFontTx/>
              <a:buNone/>
            </a:pPr>
            <a:r>
              <a:rPr lang="en-US" altLang="zh-CN" sz="1800" b="1"/>
              <a:t>     2</a:t>
            </a:r>
            <a:r>
              <a:rPr lang="zh-CN" altLang="en-US" sz="1800" b="1"/>
              <a:t>）排管、工井和垫层适用。（注意</a:t>
            </a:r>
            <a:r>
              <a:rPr lang="en-US" altLang="zh-CN" sz="1800" b="1"/>
              <a:t>JX8-11</a:t>
            </a:r>
            <a:r>
              <a:rPr lang="zh-CN" altLang="en-US" sz="1800" b="1"/>
              <a:t>机械运土计量单位为</a:t>
            </a:r>
            <a:r>
              <a:rPr lang="zh-CN" altLang="en-US" sz="1800" b="1">
                <a:solidFill>
                  <a:srgbClr val="FF0000"/>
                </a:solidFill>
              </a:rPr>
              <a:t>“</a:t>
            </a:r>
            <a:r>
              <a:rPr lang="en-US" altLang="zh-CN" sz="1800" b="1">
                <a:solidFill>
                  <a:srgbClr val="FF0000"/>
                </a:solidFill>
              </a:rPr>
              <a:t>100m3</a:t>
            </a:r>
            <a:r>
              <a:rPr lang="zh-CN" altLang="en-US" sz="1800" b="1"/>
              <a:t>”）</a:t>
            </a:r>
            <a:endParaRPr lang="en-US" altLang="zh-CN" sz="1800" b="1"/>
          </a:p>
          <a:p>
            <a:pPr marL="0" indent="0">
              <a:lnSpc>
                <a:spcPts val="2600"/>
              </a:lnSpc>
              <a:buFontTx/>
              <a:buNone/>
            </a:pPr>
            <a:r>
              <a:rPr lang="en-US" altLang="zh-CN" sz="1800" b="1"/>
              <a:t>	</a:t>
            </a:r>
            <a:endParaRPr lang="zh-CN" altLang="en-US" sz="1800" b="1"/>
          </a:p>
          <a:p>
            <a:pPr marL="0" indent="0">
              <a:lnSpc>
                <a:spcPts val="2600"/>
              </a:lnSpc>
              <a:buFontTx/>
              <a:buNone/>
            </a:pPr>
            <a:endParaRPr lang="zh-CN" altLang="en-US"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a:extLst>
              <a:ext uri="{FF2B5EF4-FFF2-40B4-BE49-F238E27FC236}">
                <a16:creationId xmlns:a16="http://schemas.microsoft.com/office/drawing/2014/main" id="{4B8EFF33-6C05-4110-9963-1F1AC74D9798}"/>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55651" name="Rectangle 3">
            <a:extLst>
              <a:ext uri="{FF2B5EF4-FFF2-40B4-BE49-F238E27FC236}">
                <a16:creationId xmlns:a16="http://schemas.microsoft.com/office/drawing/2014/main" id="{AF04ED54-82A1-41EF-B6C3-F01517F87BB1}"/>
              </a:ext>
            </a:extLst>
          </p:cNvPr>
          <p:cNvSpPr>
            <a:spLocks noGrp="1" noChangeArrowheads="1"/>
          </p:cNvSpPr>
          <p:nvPr>
            <p:ph type="body" idx="4294967295"/>
          </p:nvPr>
        </p:nvSpPr>
        <p:spPr>
          <a:xfrm>
            <a:off x="1331913" y="1123950"/>
            <a:ext cx="7643812" cy="5734050"/>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100"/>
              </a:lnSpc>
              <a:spcBef>
                <a:spcPts val="600"/>
              </a:spcBef>
              <a:buFontTx/>
              <a:buNone/>
            </a:pPr>
            <a:r>
              <a:rPr lang="zh-CN" altLang="en-US" sz="1800" b="1"/>
              <a:t>    （</a:t>
            </a:r>
            <a:r>
              <a:rPr lang="en-US" altLang="zh-CN" sz="1800" b="1"/>
              <a:t>2</a:t>
            </a:r>
            <a:r>
              <a:rPr lang="zh-CN" altLang="en-US" sz="1800" b="1"/>
              <a:t>）</a:t>
            </a:r>
            <a:r>
              <a:rPr lang="en-US" altLang="zh-CN" sz="1800" b="1"/>
              <a:t>1kV</a:t>
            </a:r>
            <a:r>
              <a:rPr lang="zh-CN" altLang="en-US" sz="1800" b="1"/>
              <a:t>电缆敷设</a:t>
            </a:r>
            <a:endParaRPr lang="en-US" altLang="zh-CN" sz="1800" b="1"/>
          </a:p>
          <a:p>
            <a:pPr marL="0" indent="0">
              <a:lnSpc>
                <a:spcPts val="2300"/>
              </a:lnSpc>
              <a:buFont typeface="Wingdings" panose="05000000000000000000" pitchFamily="2" charset="2"/>
              <a:buChar char="Ø"/>
            </a:pPr>
            <a:r>
              <a:rPr lang="zh-CN" altLang="en-US" sz="1800" b="1"/>
              <a:t>工作内容</a:t>
            </a:r>
          </a:p>
          <a:p>
            <a:pPr marL="0" indent="0"/>
            <a:r>
              <a:rPr lang="zh-CN" altLang="en-US" sz="1800" b="1"/>
              <a:t>开盘，电缆检查，核对规格，移运，架盘，固定，沟槽清理，管道疏通，泵水，牵引头安装，放、收钢丝绳，敷设、锯断、封头、丈量、整理、固定电缆，挂牌，运盖板；电缆整理就位，</a:t>
            </a:r>
            <a:r>
              <a:rPr lang="en-US" altLang="zh-CN" sz="1800" b="1"/>
              <a:t> </a:t>
            </a:r>
            <a:r>
              <a:rPr lang="zh-CN" altLang="en-US" sz="1800" b="1"/>
              <a:t>支架或墙面电缆固定；工器具场内转移，空盘运回</a:t>
            </a:r>
          </a:p>
          <a:p>
            <a:pPr marL="0" indent="0">
              <a:lnSpc>
                <a:spcPts val="2300"/>
              </a:lnSpc>
              <a:buFont typeface="Wingdings" panose="05000000000000000000" pitchFamily="2" charset="2"/>
              <a:buChar char="Ø"/>
            </a:pPr>
            <a:r>
              <a:rPr lang="zh-CN" altLang="en-US" sz="1800" b="1"/>
              <a:t>计算规则</a:t>
            </a:r>
          </a:p>
          <a:p>
            <a:pPr marL="0" indent="0">
              <a:lnSpc>
                <a:spcPts val="2300"/>
              </a:lnSpc>
              <a:buFontTx/>
              <a:buNone/>
            </a:pPr>
            <a:r>
              <a:rPr lang="en-US" altLang="zh-CN" sz="1800" b="1"/>
              <a:t>      1</a:t>
            </a:r>
            <a:r>
              <a:rPr lang="zh-CN" altLang="en-US" sz="1800" b="1"/>
              <a:t>）</a:t>
            </a:r>
            <a:r>
              <a:rPr lang="en-US" altLang="zh-CN" sz="1800" b="1"/>
              <a:t> 1kV</a:t>
            </a:r>
            <a:r>
              <a:rPr lang="zh-CN" altLang="en-US" sz="1800" b="1"/>
              <a:t>电缆敷设分沟槽直埋、电缆沟内、隧道内和排管内、沿支架和墙面卡设、架空六种敷设方式，不论电缆型号均按电缆截面以“</a:t>
            </a:r>
            <a:r>
              <a:rPr lang="en-US" altLang="zh-CN" sz="1800" b="1"/>
              <a:t>100m</a:t>
            </a:r>
            <a:r>
              <a:rPr lang="zh-CN" altLang="en-US" sz="1800" b="1"/>
              <a:t>”为计算单位。</a:t>
            </a:r>
          </a:p>
          <a:p>
            <a:pPr marL="0" indent="0">
              <a:lnSpc>
                <a:spcPts val="2300"/>
              </a:lnSpc>
              <a:buFontTx/>
              <a:buNone/>
            </a:pPr>
            <a:r>
              <a:rPr lang="en-US" altLang="zh-CN" sz="1800" b="1"/>
              <a:t>      2</a:t>
            </a:r>
            <a:r>
              <a:rPr lang="zh-CN" altLang="en-US" sz="1800" b="1"/>
              <a:t>）电缆敷设的长度应按设计材料清单中的计算长度</a:t>
            </a:r>
            <a:r>
              <a:rPr lang="en-US" altLang="zh-CN" sz="1800" b="1"/>
              <a:t>(</a:t>
            </a:r>
            <a:r>
              <a:rPr lang="zh-CN" altLang="en-US" sz="1800" b="1"/>
              <a:t>即设计长度</a:t>
            </a:r>
            <a:r>
              <a:rPr lang="en-US" altLang="zh-CN" sz="1800" b="1"/>
              <a:t>)</a:t>
            </a:r>
            <a:r>
              <a:rPr lang="zh-CN" altLang="en-US" sz="1800" b="1"/>
              <a:t>为依据，设计长度中已包括：敷设波形系数、接头制作和两端裕度等附加长度及施工损耗等因素。</a:t>
            </a:r>
            <a:endParaRPr lang="en-US" altLang="zh-CN" sz="1800" b="1"/>
          </a:p>
          <a:p>
            <a:pPr marL="0" indent="0">
              <a:lnSpc>
                <a:spcPts val="2800"/>
              </a:lnSpc>
              <a:spcBef>
                <a:spcPts val="600"/>
              </a:spcBef>
              <a:buFontTx/>
              <a:buNone/>
            </a:pPr>
            <a:endParaRPr lang="zh-CN" altLang="en-US" sz="1800"/>
          </a:p>
          <a:p>
            <a:pPr marL="0" indent="0">
              <a:lnSpc>
                <a:spcPts val="2800"/>
              </a:lnSpc>
              <a:spcBef>
                <a:spcPts val="600"/>
              </a:spcBef>
              <a:buFontTx/>
              <a:buNone/>
            </a:pPr>
            <a:endParaRPr lang="zh-CN" altLang="en-US" sz="1800"/>
          </a:p>
          <a:p>
            <a:pPr marL="0" indent="0">
              <a:lnSpc>
                <a:spcPts val="2800"/>
              </a:lnSpc>
              <a:spcBef>
                <a:spcPts val="600"/>
              </a:spcBef>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a:extLst>
              <a:ext uri="{FF2B5EF4-FFF2-40B4-BE49-F238E27FC236}">
                <a16:creationId xmlns:a16="http://schemas.microsoft.com/office/drawing/2014/main" id="{58BCA035-F15D-425F-8546-E40FFB77EE0E}"/>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56675" name="Rectangle 3">
            <a:extLst>
              <a:ext uri="{FF2B5EF4-FFF2-40B4-BE49-F238E27FC236}">
                <a16:creationId xmlns:a16="http://schemas.microsoft.com/office/drawing/2014/main" id="{679BE091-ED8C-499C-B61A-CF3CF418A2D8}"/>
              </a:ext>
            </a:extLst>
          </p:cNvPr>
          <p:cNvSpPr>
            <a:spLocks noGrp="1" noChangeArrowheads="1"/>
          </p:cNvSpPr>
          <p:nvPr>
            <p:ph type="body" idx="4294967295"/>
          </p:nvPr>
        </p:nvSpPr>
        <p:spPr>
          <a:xfrm>
            <a:off x="1476375" y="1196975"/>
            <a:ext cx="7499350" cy="5661025"/>
          </a:xfrm>
        </p:spPr>
        <p:txBody>
          <a:bodyPr/>
          <a:lstStyle/>
          <a:p>
            <a:pPr marL="0" indent="0" eaLnBrk="1" hangingPunct="1">
              <a:lnSpc>
                <a:spcPts val="2900"/>
              </a:lnSpc>
              <a:buFontTx/>
              <a:buNone/>
            </a:pPr>
            <a:r>
              <a:rPr lang="en-US" altLang="zh-CN" sz="2000" b="1"/>
              <a:t>   </a:t>
            </a:r>
            <a:r>
              <a:rPr lang="zh-CN" altLang="en-US" sz="2400" b="1">
                <a:solidFill>
                  <a:srgbClr val="7030A0"/>
                </a:solidFill>
              </a:rPr>
              <a:t>（七）电缆工程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2</a:t>
            </a:r>
            <a:r>
              <a:rPr lang="zh-CN" altLang="en-US" sz="1800" b="1"/>
              <a:t>）</a:t>
            </a:r>
            <a:r>
              <a:rPr lang="en-US" altLang="zh-CN" sz="1800" b="1"/>
              <a:t>1kV</a:t>
            </a:r>
            <a:r>
              <a:rPr lang="zh-CN" altLang="en-US" sz="1800" b="1"/>
              <a:t>电缆敷设</a:t>
            </a:r>
            <a:endParaRPr lang="en-US" altLang="zh-CN" sz="1800" b="1"/>
          </a:p>
          <a:p>
            <a:pPr marL="0" indent="0">
              <a:lnSpc>
                <a:spcPts val="2600"/>
              </a:lnSpc>
              <a:buFont typeface="Wingdings" panose="05000000000000000000" pitchFamily="2" charset="2"/>
              <a:buChar char="Ø"/>
            </a:pPr>
            <a:r>
              <a:rPr lang="zh-CN" altLang="en-US" sz="1800" b="1"/>
              <a:t>计算规则</a:t>
            </a:r>
          </a:p>
          <a:p>
            <a:pPr marL="0" indent="0">
              <a:lnSpc>
                <a:spcPts val="2600"/>
              </a:lnSpc>
              <a:buFontTx/>
              <a:buNone/>
            </a:pPr>
            <a:r>
              <a:rPr lang="en-US" altLang="zh-CN" sz="1800" b="1"/>
              <a:t>      3</a:t>
            </a:r>
            <a:r>
              <a:rPr lang="zh-CN" altLang="en-US" sz="1800" b="1"/>
              <a:t>）电缆沟、接头内如需敷设标识带，按每米敷设增加普工工日</a:t>
            </a:r>
            <a:r>
              <a:rPr lang="en-US" altLang="zh-CN" sz="1800" b="1"/>
              <a:t>0.05</a:t>
            </a:r>
            <a:r>
              <a:rPr lang="zh-CN" altLang="en-US" sz="1800" b="1"/>
              <a:t>工日，标识带按未计价材料另计。</a:t>
            </a:r>
          </a:p>
          <a:p>
            <a:pPr marL="0" indent="0">
              <a:lnSpc>
                <a:spcPts val="2600"/>
              </a:lnSpc>
              <a:buFont typeface="Wingdings" panose="05000000000000000000" pitchFamily="2" charset="2"/>
              <a:buChar char="Ø"/>
            </a:pPr>
            <a:r>
              <a:rPr lang="en-US" altLang="zh-CN" sz="1800" b="1"/>
              <a:t> </a:t>
            </a:r>
            <a:r>
              <a:rPr lang="zh-CN" altLang="en-US" sz="1800" b="1"/>
              <a:t>相关使用说明</a:t>
            </a:r>
          </a:p>
          <a:p>
            <a:pPr marL="0" indent="0">
              <a:lnSpc>
                <a:spcPts val="2600"/>
              </a:lnSpc>
              <a:buFontTx/>
              <a:buNone/>
            </a:pPr>
            <a:r>
              <a:rPr lang="en-US" altLang="zh-CN" sz="1800" b="1"/>
              <a:t>       1</a:t>
            </a:r>
            <a:r>
              <a:rPr lang="zh-CN" altLang="en-US" sz="1800" b="1"/>
              <a:t>）电缆敷设中，如需沟内排出积水，按每敷设</a:t>
            </a:r>
            <a:r>
              <a:rPr lang="en-US" altLang="zh-CN" sz="1800" b="1"/>
              <a:t>100m </a:t>
            </a:r>
            <a:r>
              <a:rPr lang="zh-CN" altLang="en-US" sz="1800" b="1"/>
              <a:t>电缆增加普工工日</a:t>
            </a:r>
            <a:r>
              <a:rPr lang="en-US" altLang="zh-CN" sz="1800" b="1"/>
              <a:t>2 </a:t>
            </a:r>
            <a:r>
              <a:rPr lang="zh-CN" altLang="en-US" sz="1800" b="1"/>
              <a:t>个，机械台班费增加</a:t>
            </a:r>
            <a:r>
              <a:rPr lang="en-US" altLang="zh-CN" sz="1800" b="1"/>
              <a:t>184.24 </a:t>
            </a:r>
            <a:r>
              <a:rPr lang="zh-CN" altLang="en-US" sz="1800" b="1"/>
              <a:t>元。排管敷设中已综合考虑了排出积水，不得另增费用。</a:t>
            </a:r>
            <a:endParaRPr lang="en-US" altLang="zh-CN" sz="1800" b="1"/>
          </a:p>
          <a:p>
            <a:pPr marL="0" indent="0">
              <a:buFontTx/>
              <a:buNone/>
            </a:pPr>
            <a:r>
              <a:rPr lang="en-US" altLang="zh-CN" sz="1800" b="1"/>
              <a:t>      2</a:t>
            </a:r>
            <a:r>
              <a:rPr lang="zh-CN" altLang="en-US" sz="1800" b="1"/>
              <a:t>）</a:t>
            </a:r>
            <a:r>
              <a:rPr lang="en-US" altLang="zh-CN" sz="1800" b="1"/>
              <a:t>1kV </a:t>
            </a:r>
            <a:r>
              <a:rPr lang="zh-CN" altLang="en-US" sz="1800" b="1"/>
              <a:t>电力电缆敷设定额已综合考虑四芯、五芯电力电缆，实际工作中不做调整。</a:t>
            </a:r>
          </a:p>
          <a:p>
            <a:pPr marL="0" indent="0">
              <a:buFontTx/>
              <a:buNone/>
            </a:pPr>
            <a:r>
              <a:rPr lang="en-US" altLang="zh-CN" sz="1800" b="1"/>
              <a:t>      3</a:t>
            </a:r>
            <a:r>
              <a:rPr lang="zh-CN" altLang="en-US" sz="1800" b="1"/>
              <a:t>）电缆敷设按铜芯电缆考虑，如果实际采用铝芯，可参考同截面电缆敷设相应定额人工乘以</a:t>
            </a:r>
            <a:r>
              <a:rPr lang="en-US" altLang="zh-CN" sz="1800" b="1"/>
              <a:t>0.7</a:t>
            </a:r>
            <a:r>
              <a:rPr lang="zh-CN" altLang="en-US" sz="1800" b="1"/>
              <a:t>系数。</a:t>
            </a:r>
            <a:endParaRPr lang="en-US" altLang="zh-CN" sz="1800" b="1"/>
          </a:p>
          <a:p>
            <a:pPr marL="0" indent="0">
              <a:lnSpc>
                <a:spcPts val="2600"/>
              </a:lnSpc>
              <a:buFont typeface="Wingdings" panose="05000000000000000000" pitchFamily="2" charset="2"/>
              <a:buChar char="Ø"/>
            </a:pPr>
            <a:r>
              <a:rPr lang="zh-CN" altLang="en-US" sz="1800" b="1"/>
              <a:t>  未计价材料：</a:t>
            </a:r>
            <a:r>
              <a:rPr lang="en-US" altLang="zh-CN" sz="1800" b="1"/>
              <a:t> </a:t>
            </a:r>
            <a:r>
              <a:rPr lang="zh-CN" altLang="en-US" sz="1800" b="1"/>
              <a:t>电力电缆、电缆专用夹具</a:t>
            </a:r>
          </a:p>
          <a:p>
            <a:pPr marL="0" indent="0">
              <a:buFontTx/>
              <a:buNone/>
            </a:pPr>
            <a:endParaRPr lang="zh-CN" altLang="en-US" sz="1800"/>
          </a:p>
          <a:p>
            <a:pPr marL="0" indent="0">
              <a:lnSpc>
                <a:spcPts val="2800"/>
              </a:lnSpc>
              <a:spcBef>
                <a:spcPts val="600"/>
              </a:spcBef>
              <a:buFontTx/>
              <a:buNone/>
            </a:pPr>
            <a:endParaRPr lang="zh-CN" altLang="en-US" sz="1800"/>
          </a:p>
          <a:p>
            <a:pPr marL="0" indent="0">
              <a:lnSpc>
                <a:spcPts val="2800"/>
              </a:lnSpc>
              <a:spcBef>
                <a:spcPts val="600"/>
              </a:spcBef>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a:extLst>
              <a:ext uri="{FF2B5EF4-FFF2-40B4-BE49-F238E27FC236}">
                <a16:creationId xmlns:a16="http://schemas.microsoft.com/office/drawing/2014/main" id="{A1FC248F-DB87-47BA-87EC-0826CE1A0BC6}"/>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57699" name="Rectangle 3">
            <a:extLst>
              <a:ext uri="{FF2B5EF4-FFF2-40B4-BE49-F238E27FC236}">
                <a16:creationId xmlns:a16="http://schemas.microsoft.com/office/drawing/2014/main" id="{FC5076E8-12B7-4BDB-9021-97A0522240CA}"/>
              </a:ext>
            </a:extLst>
          </p:cNvPr>
          <p:cNvSpPr>
            <a:spLocks noGrp="1" noChangeArrowheads="1"/>
          </p:cNvSpPr>
          <p:nvPr>
            <p:ph type="body" idx="4294967295"/>
          </p:nvPr>
        </p:nvSpPr>
        <p:spPr>
          <a:xfrm>
            <a:off x="1331913" y="1123950"/>
            <a:ext cx="7643812" cy="5734050"/>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100"/>
              </a:lnSpc>
              <a:spcBef>
                <a:spcPts val="600"/>
              </a:spcBef>
              <a:buFontTx/>
              <a:buNone/>
            </a:pPr>
            <a:r>
              <a:rPr lang="zh-CN" altLang="en-US" sz="1800" b="1"/>
              <a:t>    （</a:t>
            </a:r>
            <a:r>
              <a:rPr lang="en-US" altLang="zh-CN" sz="1800" b="1"/>
              <a:t>3</a:t>
            </a:r>
            <a:r>
              <a:rPr lang="zh-CN" altLang="en-US" sz="1800" b="1"/>
              <a:t>）</a:t>
            </a:r>
            <a:r>
              <a:rPr lang="en-US" altLang="zh-CN" sz="1800" b="1"/>
              <a:t>10kV</a:t>
            </a:r>
            <a:r>
              <a:rPr lang="zh-CN" altLang="en-US" sz="1800" b="1"/>
              <a:t>电缆敷设</a:t>
            </a:r>
            <a:endParaRPr lang="en-US" altLang="zh-CN" sz="1800" b="1"/>
          </a:p>
          <a:p>
            <a:pPr marL="0" indent="0">
              <a:lnSpc>
                <a:spcPts val="2300"/>
              </a:lnSpc>
              <a:buFont typeface="Wingdings" panose="05000000000000000000" pitchFamily="2" charset="2"/>
              <a:buChar char="Ø"/>
            </a:pPr>
            <a:r>
              <a:rPr lang="zh-CN" altLang="en-US" sz="1800" b="1"/>
              <a:t>工作内容</a:t>
            </a:r>
          </a:p>
          <a:p>
            <a:pPr marL="0" indent="0"/>
            <a:r>
              <a:rPr lang="zh-CN" altLang="en-US" sz="1800" b="1"/>
              <a:t>开盘，电缆检查，核对规格，移运，架盘，固定，沟槽清理，管道疏通，泵水，牵引头安装，放、收钢丝绳，敷设、锯断、封头、丈量、整理、固定电缆，挂牌，运盖板；电缆整理就位，</a:t>
            </a:r>
            <a:r>
              <a:rPr lang="en-US" altLang="zh-CN" sz="1800" b="1"/>
              <a:t> </a:t>
            </a:r>
            <a:r>
              <a:rPr lang="zh-CN" altLang="en-US" sz="1800" b="1"/>
              <a:t>支架或墙面电缆固定；工器具场内转移，空盘运回</a:t>
            </a:r>
          </a:p>
          <a:p>
            <a:pPr marL="0" indent="0">
              <a:lnSpc>
                <a:spcPts val="2300"/>
              </a:lnSpc>
              <a:buFont typeface="Wingdings" panose="05000000000000000000" pitchFamily="2" charset="2"/>
              <a:buChar char="Ø"/>
            </a:pPr>
            <a:r>
              <a:rPr lang="zh-CN" altLang="en-US" sz="1800" b="1"/>
              <a:t>计算规则</a:t>
            </a:r>
          </a:p>
          <a:p>
            <a:pPr marL="0" indent="0">
              <a:lnSpc>
                <a:spcPts val="2300"/>
              </a:lnSpc>
              <a:buFontTx/>
              <a:buNone/>
            </a:pPr>
            <a:r>
              <a:rPr lang="en-US" altLang="zh-CN" sz="1800" b="1"/>
              <a:t>      1</a:t>
            </a:r>
            <a:r>
              <a:rPr lang="zh-CN" altLang="en-US" sz="1800" b="1"/>
              <a:t>）</a:t>
            </a:r>
            <a:r>
              <a:rPr lang="en-US" altLang="zh-CN" sz="1800" b="1"/>
              <a:t> 10kV</a:t>
            </a:r>
            <a:r>
              <a:rPr lang="zh-CN" altLang="en-US" sz="1800" b="1"/>
              <a:t>电缆敷设分沟槽直埋、电缆沟内、隧道内和排管内、沿支架和墙面卡设、架空五种敷设方式，按截面以“</a:t>
            </a:r>
            <a:r>
              <a:rPr lang="en-US" altLang="zh-CN" sz="1800" b="1"/>
              <a:t>100m/</a:t>
            </a:r>
            <a:r>
              <a:rPr lang="zh-CN" altLang="en-US" sz="1800" b="1"/>
              <a:t>三相”为计算单位。</a:t>
            </a:r>
          </a:p>
          <a:p>
            <a:pPr marL="0" indent="0">
              <a:lnSpc>
                <a:spcPts val="2300"/>
              </a:lnSpc>
              <a:buFontTx/>
              <a:buNone/>
            </a:pPr>
            <a:r>
              <a:rPr lang="en-US" altLang="zh-CN" sz="1800" b="1"/>
              <a:t>      2</a:t>
            </a:r>
            <a:r>
              <a:rPr lang="zh-CN" altLang="en-US" sz="1800" b="1"/>
              <a:t>）电缆敷设的长度应按设计材料清单中的计算长度</a:t>
            </a:r>
            <a:r>
              <a:rPr lang="en-US" altLang="zh-CN" sz="1800" b="1"/>
              <a:t>(</a:t>
            </a:r>
            <a:r>
              <a:rPr lang="zh-CN" altLang="en-US" sz="1800" b="1"/>
              <a:t>即设计长度</a:t>
            </a:r>
            <a:r>
              <a:rPr lang="en-US" altLang="zh-CN" sz="1800" b="1"/>
              <a:t>)</a:t>
            </a:r>
            <a:r>
              <a:rPr lang="zh-CN" altLang="en-US" sz="1800" b="1"/>
              <a:t>为依据，设计长度中已包括：敷设波形系数、接头制作和两端裕度等附加长度及施工损耗等因素。</a:t>
            </a:r>
            <a:endParaRPr lang="en-US" altLang="zh-CN" sz="1800" b="1"/>
          </a:p>
          <a:p>
            <a:pPr marL="0" indent="0">
              <a:lnSpc>
                <a:spcPts val="2800"/>
              </a:lnSpc>
              <a:spcBef>
                <a:spcPts val="600"/>
              </a:spcBef>
              <a:buFontTx/>
              <a:buNone/>
            </a:pPr>
            <a:endParaRPr lang="zh-CN" altLang="en-US" sz="1800"/>
          </a:p>
          <a:p>
            <a:pPr marL="0" indent="0">
              <a:lnSpc>
                <a:spcPts val="2800"/>
              </a:lnSpc>
              <a:spcBef>
                <a:spcPts val="600"/>
              </a:spcBef>
              <a:buFontTx/>
              <a:buNone/>
            </a:pPr>
            <a:endParaRPr lang="zh-CN" altLang="en-US" sz="1800"/>
          </a:p>
          <a:p>
            <a:pPr marL="0" indent="0">
              <a:lnSpc>
                <a:spcPts val="2800"/>
              </a:lnSpc>
              <a:spcBef>
                <a:spcPts val="600"/>
              </a:spcBef>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2B88E8B4-731E-4619-BBC7-FAB67D38CA60}"/>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58723" name="Rectangle 3">
            <a:extLst>
              <a:ext uri="{FF2B5EF4-FFF2-40B4-BE49-F238E27FC236}">
                <a16:creationId xmlns:a16="http://schemas.microsoft.com/office/drawing/2014/main" id="{C7381B18-4B8C-4A58-AF57-BEEFEBBB0663}"/>
              </a:ext>
            </a:extLst>
          </p:cNvPr>
          <p:cNvSpPr>
            <a:spLocks noGrp="1" noChangeArrowheads="1"/>
          </p:cNvSpPr>
          <p:nvPr>
            <p:ph type="body" idx="4294967295"/>
          </p:nvPr>
        </p:nvSpPr>
        <p:spPr>
          <a:xfrm>
            <a:off x="1331913" y="1196975"/>
            <a:ext cx="7643812" cy="5661025"/>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3</a:t>
            </a:r>
            <a:r>
              <a:rPr lang="zh-CN" altLang="en-US" sz="1800" b="1"/>
              <a:t>）</a:t>
            </a:r>
            <a:r>
              <a:rPr lang="en-US" altLang="zh-CN" sz="1800" b="1"/>
              <a:t>10kV</a:t>
            </a:r>
            <a:r>
              <a:rPr lang="zh-CN" altLang="en-US" sz="1800" b="1"/>
              <a:t>电缆敷设</a:t>
            </a:r>
            <a:endParaRPr lang="en-US" altLang="zh-CN" sz="1800" b="1"/>
          </a:p>
          <a:p>
            <a:pPr marL="0" indent="0">
              <a:lnSpc>
                <a:spcPts val="2600"/>
              </a:lnSpc>
              <a:buFont typeface="Wingdings" panose="05000000000000000000" pitchFamily="2" charset="2"/>
              <a:buChar char="Ø"/>
            </a:pPr>
            <a:r>
              <a:rPr lang="zh-CN" altLang="en-US" sz="1800" b="1"/>
              <a:t>计算规则</a:t>
            </a:r>
          </a:p>
          <a:p>
            <a:pPr marL="0" indent="0">
              <a:lnSpc>
                <a:spcPts val="2600"/>
              </a:lnSpc>
              <a:buFontTx/>
              <a:buNone/>
            </a:pPr>
            <a:r>
              <a:rPr lang="en-US" altLang="zh-CN" sz="1800" b="1"/>
              <a:t>      3</a:t>
            </a:r>
            <a:r>
              <a:rPr lang="zh-CN" altLang="en-US" sz="1800" b="1"/>
              <a:t>）电缆沟、接头内如需敷设标识带，按每米敷设增加普工工日</a:t>
            </a:r>
            <a:r>
              <a:rPr lang="en-US" altLang="zh-CN" sz="1800" b="1"/>
              <a:t>0.05</a:t>
            </a:r>
            <a:r>
              <a:rPr lang="zh-CN" altLang="en-US" sz="1800" b="1"/>
              <a:t>工日，标识带按未计价材料另计。</a:t>
            </a:r>
          </a:p>
          <a:p>
            <a:pPr marL="0" indent="0">
              <a:lnSpc>
                <a:spcPts val="2600"/>
              </a:lnSpc>
              <a:buFont typeface="Wingdings" panose="05000000000000000000" pitchFamily="2" charset="2"/>
              <a:buChar char="Ø"/>
            </a:pPr>
            <a:r>
              <a:rPr lang="en-US" altLang="zh-CN" sz="1800" b="1"/>
              <a:t> </a:t>
            </a:r>
            <a:r>
              <a:rPr lang="zh-CN" altLang="en-US" sz="1800" b="1"/>
              <a:t>相关使用说明</a:t>
            </a:r>
          </a:p>
          <a:p>
            <a:pPr marL="0" indent="0">
              <a:lnSpc>
                <a:spcPts val="2600"/>
              </a:lnSpc>
              <a:buFontTx/>
              <a:buNone/>
            </a:pPr>
            <a:r>
              <a:rPr lang="en-US" altLang="zh-CN" sz="1800" b="1"/>
              <a:t>     1</a:t>
            </a:r>
            <a:r>
              <a:rPr lang="zh-CN" altLang="en-US" sz="1800" b="1"/>
              <a:t>）电缆敷设中，如需沟内排出积水，按每敷设</a:t>
            </a:r>
            <a:r>
              <a:rPr lang="en-US" altLang="zh-CN" sz="1800" b="1"/>
              <a:t>100m </a:t>
            </a:r>
            <a:r>
              <a:rPr lang="zh-CN" altLang="en-US" sz="1800" b="1"/>
              <a:t>电缆增加普工工日</a:t>
            </a:r>
            <a:r>
              <a:rPr lang="en-US" altLang="zh-CN" sz="1800" b="1"/>
              <a:t>2 </a:t>
            </a:r>
            <a:r>
              <a:rPr lang="zh-CN" altLang="en-US" sz="1800" b="1"/>
              <a:t>个，机械台班费增加</a:t>
            </a:r>
            <a:r>
              <a:rPr lang="en-US" altLang="zh-CN" sz="1800" b="1"/>
              <a:t>184.24 </a:t>
            </a:r>
            <a:r>
              <a:rPr lang="zh-CN" altLang="en-US" sz="1800" b="1"/>
              <a:t>元。排管敷设中已综合考虑了排出积水，不得另增费用。</a:t>
            </a:r>
            <a:endParaRPr lang="en-US" altLang="zh-CN" sz="1800" b="1"/>
          </a:p>
          <a:p>
            <a:pPr marL="0" indent="0">
              <a:lnSpc>
                <a:spcPts val="2600"/>
              </a:lnSpc>
              <a:buFontTx/>
              <a:buNone/>
            </a:pPr>
            <a:r>
              <a:rPr lang="en-US" altLang="zh-CN" sz="1800" b="1"/>
              <a:t>     2</a:t>
            </a:r>
            <a:r>
              <a:rPr lang="zh-CN" altLang="en-US" sz="1800" b="1"/>
              <a:t>）电缆敷设按铜芯电缆考虑，如果实际采用铝芯，可参考同截面电缆敷设相应定额人工乘以</a:t>
            </a:r>
            <a:r>
              <a:rPr lang="en-US" altLang="zh-CN" sz="1800" b="1"/>
              <a:t>0.7</a:t>
            </a:r>
            <a:r>
              <a:rPr lang="zh-CN" altLang="en-US" sz="1800" b="1"/>
              <a:t>系数。</a:t>
            </a:r>
            <a:endParaRPr lang="en-US" altLang="zh-CN" sz="1800" b="1"/>
          </a:p>
          <a:p>
            <a:pPr marL="0" indent="0">
              <a:lnSpc>
                <a:spcPts val="2600"/>
              </a:lnSpc>
              <a:buFont typeface="Wingdings" panose="05000000000000000000" pitchFamily="2" charset="2"/>
              <a:buChar char="Ø"/>
            </a:pPr>
            <a:r>
              <a:rPr lang="zh-CN" altLang="en-US" sz="1800" b="1"/>
              <a:t>   未计价材料：</a:t>
            </a:r>
            <a:r>
              <a:rPr lang="en-US" altLang="zh-CN" sz="1800" b="1"/>
              <a:t> </a:t>
            </a:r>
            <a:r>
              <a:rPr lang="zh-CN" altLang="en-US" sz="1800" b="1"/>
              <a:t>电力电缆、电缆专用夹具</a:t>
            </a:r>
          </a:p>
          <a:p>
            <a:pPr marL="0" indent="0">
              <a:buFontTx/>
              <a:buNone/>
            </a:pPr>
            <a:endParaRPr lang="zh-CN" altLang="en-US" sz="1800"/>
          </a:p>
          <a:p>
            <a:pPr marL="0" indent="0">
              <a:lnSpc>
                <a:spcPts val="2800"/>
              </a:lnSpc>
              <a:spcBef>
                <a:spcPts val="600"/>
              </a:spcBef>
              <a:buFontTx/>
              <a:buNone/>
            </a:pPr>
            <a:endParaRPr lang="zh-CN" altLang="en-US" sz="1800"/>
          </a:p>
          <a:p>
            <a:pPr marL="0" indent="0">
              <a:lnSpc>
                <a:spcPts val="2800"/>
              </a:lnSpc>
              <a:spcBef>
                <a:spcPts val="600"/>
              </a:spcBef>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a:extLst>
              <a:ext uri="{FF2B5EF4-FFF2-40B4-BE49-F238E27FC236}">
                <a16:creationId xmlns:a16="http://schemas.microsoft.com/office/drawing/2014/main" id="{29E66E59-4554-4115-82F2-C996CC661C3D}"/>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59747" name="Rectangle 3">
            <a:extLst>
              <a:ext uri="{FF2B5EF4-FFF2-40B4-BE49-F238E27FC236}">
                <a16:creationId xmlns:a16="http://schemas.microsoft.com/office/drawing/2014/main" id="{29E1219E-631E-4248-B78F-7D942A7186CB}"/>
              </a:ext>
            </a:extLst>
          </p:cNvPr>
          <p:cNvSpPr>
            <a:spLocks noGrp="1" noChangeArrowheads="1"/>
          </p:cNvSpPr>
          <p:nvPr>
            <p:ph type="body" idx="4294967295"/>
          </p:nvPr>
        </p:nvSpPr>
        <p:spPr>
          <a:xfrm>
            <a:off x="1928813" y="1196975"/>
            <a:ext cx="7046912" cy="5661025"/>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100"/>
              </a:lnSpc>
              <a:spcBef>
                <a:spcPts val="600"/>
              </a:spcBef>
              <a:buFontTx/>
              <a:buNone/>
            </a:pPr>
            <a:r>
              <a:rPr lang="zh-CN" altLang="en-US" sz="1800" b="1"/>
              <a:t>    （</a:t>
            </a:r>
            <a:r>
              <a:rPr lang="en-US" altLang="zh-CN" sz="1800" b="1"/>
              <a:t>4</a:t>
            </a:r>
            <a:r>
              <a:rPr lang="zh-CN" altLang="en-US" sz="1800" b="1"/>
              <a:t>）</a:t>
            </a:r>
            <a:r>
              <a:rPr lang="en-US" altLang="zh-CN" sz="1800" b="1"/>
              <a:t>35kV</a:t>
            </a:r>
            <a:r>
              <a:rPr lang="zh-CN" altLang="en-US" sz="1800" b="1"/>
              <a:t>及以上电缆敷设</a:t>
            </a:r>
            <a:endParaRPr lang="en-US" altLang="zh-CN" sz="1800" b="1"/>
          </a:p>
          <a:p>
            <a:pPr marL="0" indent="0">
              <a:lnSpc>
                <a:spcPts val="2300"/>
              </a:lnSpc>
              <a:buFont typeface="Wingdings" panose="05000000000000000000" pitchFamily="2" charset="2"/>
              <a:buChar char="Ø"/>
            </a:pPr>
            <a:r>
              <a:rPr lang="zh-CN" altLang="en-US" sz="1800" b="1"/>
              <a:t>工作内容</a:t>
            </a:r>
          </a:p>
          <a:p>
            <a:pPr marL="0" indent="0">
              <a:lnSpc>
                <a:spcPts val="2300"/>
              </a:lnSpc>
              <a:buFontTx/>
              <a:buNone/>
            </a:pPr>
            <a:r>
              <a:rPr lang="en-US" altLang="zh-CN" sz="1800" b="1"/>
              <a:t>      </a:t>
            </a:r>
            <a:r>
              <a:rPr lang="zh-CN" altLang="en-US" sz="1800" b="1"/>
              <a:t>开盘，电缆检查，核对规格，移运，架盘，固定，沟槽清理，管道疏通，泵水，牵引头安装，放、收钢丝绳，敷设、锯断、封头、丈量、整理、固定电缆，挂牌，运盖板，工器具场内转移。充油电缆还包括拆装压力箱。充油电缆敷设及接头所耗用的电缆油均按设计用量考虑</a:t>
            </a:r>
            <a:r>
              <a:rPr lang="en-US" altLang="zh-CN" sz="1800" b="1"/>
              <a:t>(</a:t>
            </a:r>
            <a:r>
              <a:rPr lang="zh-CN" altLang="en-US" sz="1800" b="1"/>
              <a:t>由电缆厂家供货</a:t>
            </a:r>
            <a:r>
              <a:rPr lang="en-US" altLang="zh-CN" sz="1800" b="1"/>
              <a:t>)</a:t>
            </a:r>
            <a:r>
              <a:rPr lang="zh-CN" altLang="en-US" sz="1800" b="1"/>
              <a:t>。</a:t>
            </a:r>
          </a:p>
          <a:p>
            <a:pPr marL="0" indent="0">
              <a:lnSpc>
                <a:spcPts val="2300"/>
              </a:lnSpc>
              <a:buFont typeface="Wingdings" panose="05000000000000000000" pitchFamily="2" charset="2"/>
              <a:buChar char="Ø"/>
            </a:pPr>
            <a:r>
              <a:rPr lang="zh-CN" altLang="en-US" sz="1800" b="1"/>
              <a:t>计算规则</a:t>
            </a:r>
          </a:p>
          <a:p>
            <a:pPr marL="0" indent="0">
              <a:lnSpc>
                <a:spcPts val="2300"/>
              </a:lnSpc>
              <a:buFontTx/>
              <a:buNone/>
            </a:pPr>
            <a:r>
              <a:rPr lang="en-US" altLang="zh-CN" sz="1800" b="1"/>
              <a:t>      1</a:t>
            </a:r>
            <a:r>
              <a:rPr lang="zh-CN" altLang="en-US" sz="1800" b="1"/>
              <a:t>）电缆敷设分沟槽直埋、电缆沟内、隧道内和排管内四种敷设方式，不论充油电缆，还是交联电缆均按电缆截面以“</a:t>
            </a:r>
            <a:r>
              <a:rPr lang="en-US" altLang="zh-CN" sz="1800" b="1"/>
              <a:t>m/</a:t>
            </a:r>
            <a:r>
              <a:rPr lang="zh-CN" altLang="en-US" sz="1800" b="1"/>
              <a:t>三相”为计算单位。</a:t>
            </a:r>
          </a:p>
          <a:p>
            <a:pPr marL="0" indent="0">
              <a:lnSpc>
                <a:spcPts val="2300"/>
              </a:lnSpc>
              <a:buFontTx/>
              <a:buNone/>
            </a:pPr>
            <a:r>
              <a:rPr lang="en-US" altLang="zh-CN" sz="1800" b="1"/>
              <a:t>      2</a:t>
            </a:r>
            <a:r>
              <a:rPr lang="zh-CN" altLang="en-US" sz="1800" b="1"/>
              <a:t>）电缆敷设的长度应按设计材料清单中的计算长度</a:t>
            </a:r>
            <a:r>
              <a:rPr lang="en-US" altLang="zh-CN" sz="1800" b="1"/>
              <a:t>(</a:t>
            </a:r>
            <a:r>
              <a:rPr lang="zh-CN" altLang="en-US" sz="1800" b="1"/>
              <a:t>即设计长度</a:t>
            </a:r>
            <a:r>
              <a:rPr lang="en-US" altLang="zh-CN" sz="1800" b="1"/>
              <a:t>)</a:t>
            </a:r>
            <a:r>
              <a:rPr lang="zh-CN" altLang="en-US" sz="1800" b="1"/>
              <a:t>为依据，设计长度中已包括：敷设波形系数、接头制作和两端裕度等附加长度及施工损耗等因素。</a:t>
            </a:r>
            <a:endParaRPr lang="en-US" altLang="zh-CN" sz="1800" b="1"/>
          </a:p>
          <a:p>
            <a:pPr marL="0" indent="0">
              <a:lnSpc>
                <a:spcPts val="2800"/>
              </a:lnSpc>
              <a:spcBef>
                <a:spcPts val="600"/>
              </a:spcBef>
              <a:buFontTx/>
              <a:buNone/>
            </a:pPr>
            <a:endParaRPr lang="zh-CN" altLang="en-US" sz="1800"/>
          </a:p>
          <a:p>
            <a:pPr marL="0" indent="0">
              <a:lnSpc>
                <a:spcPts val="2800"/>
              </a:lnSpc>
              <a:spcBef>
                <a:spcPts val="600"/>
              </a:spcBef>
              <a:buFontTx/>
              <a:buNone/>
            </a:pPr>
            <a:endParaRPr lang="zh-CN" altLang="en-US" sz="1800"/>
          </a:p>
          <a:p>
            <a:pPr marL="0" indent="0">
              <a:lnSpc>
                <a:spcPts val="2800"/>
              </a:lnSpc>
              <a:spcBef>
                <a:spcPts val="600"/>
              </a:spcBef>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a:extLst>
              <a:ext uri="{FF2B5EF4-FFF2-40B4-BE49-F238E27FC236}">
                <a16:creationId xmlns:a16="http://schemas.microsoft.com/office/drawing/2014/main" id="{64D28F48-354A-444B-B7DE-AF29FE0CC57D}"/>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60771" name="Rectangle 3">
            <a:extLst>
              <a:ext uri="{FF2B5EF4-FFF2-40B4-BE49-F238E27FC236}">
                <a16:creationId xmlns:a16="http://schemas.microsoft.com/office/drawing/2014/main" id="{66DBA345-2686-4892-8CFF-6BED069FC32E}"/>
              </a:ext>
            </a:extLst>
          </p:cNvPr>
          <p:cNvSpPr>
            <a:spLocks noGrp="1" noChangeArrowheads="1"/>
          </p:cNvSpPr>
          <p:nvPr>
            <p:ph type="body" idx="4294967295"/>
          </p:nvPr>
        </p:nvSpPr>
        <p:spPr>
          <a:xfrm>
            <a:off x="1928813" y="1196975"/>
            <a:ext cx="7046912" cy="5661025"/>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4</a:t>
            </a:r>
            <a:r>
              <a:rPr lang="zh-CN" altLang="en-US" sz="1800" b="1"/>
              <a:t>）</a:t>
            </a:r>
            <a:r>
              <a:rPr lang="en-US" altLang="zh-CN" sz="1800" b="1"/>
              <a:t>35kV</a:t>
            </a:r>
            <a:r>
              <a:rPr lang="zh-CN" altLang="en-US" sz="1800" b="1"/>
              <a:t>及以上电缆敷设</a:t>
            </a:r>
            <a:endParaRPr lang="en-US" altLang="zh-CN" sz="1800" b="1"/>
          </a:p>
          <a:p>
            <a:pPr marL="0" indent="0">
              <a:lnSpc>
                <a:spcPts val="2600"/>
              </a:lnSpc>
              <a:buFont typeface="Wingdings" panose="05000000000000000000" pitchFamily="2" charset="2"/>
              <a:buChar char="Ø"/>
            </a:pPr>
            <a:r>
              <a:rPr lang="zh-CN" altLang="en-US" sz="1800" b="1"/>
              <a:t>计算规则</a:t>
            </a:r>
          </a:p>
          <a:p>
            <a:pPr marL="0" indent="0">
              <a:lnSpc>
                <a:spcPts val="2600"/>
              </a:lnSpc>
              <a:buFontTx/>
              <a:buNone/>
            </a:pPr>
            <a:r>
              <a:rPr lang="en-US" altLang="zh-CN" sz="1800" b="1"/>
              <a:t>      3</a:t>
            </a:r>
            <a:r>
              <a:rPr lang="zh-CN" altLang="en-US" sz="1800" b="1"/>
              <a:t>）电缆敷设的计量单位均为</a:t>
            </a:r>
            <a:r>
              <a:rPr lang="en-US" altLang="zh-CN" sz="1800" b="1"/>
              <a:t>m/</a:t>
            </a:r>
            <a:r>
              <a:rPr lang="zh-CN" altLang="en-US" sz="1800" b="1"/>
              <a:t>三相，但是</a:t>
            </a:r>
            <a:r>
              <a:rPr lang="en-US" altLang="zh-CN" sz="1800" b="1"/>
              <a:t>35kV</a:t>
            </a:r>
            <a:r>
              <a:rPr lang="zh-CN" altLang="en-US" sz="1800" b="1"/>
              <a:t>电缆是按一根三芯统包考虑，</a:t>
            </a:r>
            <a:r>
              <a:rPr lang="en-US" altLang="zh-CN" sz="1800" b="1"/>
              <a:t>110kV</a:t>
            </a:r>
            <a:r>
              <a:rPr lang="zh-CN" altLang="en-US" sz="1800" b="1"/>
              <a:t>及以上电缆按一根单芯考虑。</a:t>
            </a:r>
          </a:p>
          <a:p>
            <a:pPr marL="0" indent="0">
              <a:lnSpc>
                <a:spcPts val="2600"/>
              </a:lnSpc>
              <a:buFont typeface="Wingdings" panose="05000000000000000000" pitchFamily="2" charset="2"/>
              <a:buChar char="Ø"/>
            </a:pPr>
            <a:r>
              <a:rPr lang="en-US" altLang="zh-CN" sz="1800" b="1"/>
              <a:t> </a:t>
            </a:r>
            <a:r>
              <a:rPr lang="zh-CN" altLang="en-US" sz="1800" b="1"/>
              <a:t>相关使用说明</a:t>
            </a:r>
          </a:p>
          <a:p>
            <a:pPr marL="0" indent="0">
              <a:lnSpc>
                <a:spcPts val="2600"/>
              </a:lnSpc>
              <a:buFontTx/>
              <a:buNone/>
            </a:pPr>
            <a:r>
              <a:rPr lang="en-US" altLang="zh-CN" sz="1800" b="1"/>
              <a:t>       1</a:t>
            </a:r>
            <a:r>
              <a:rPr lang="zh-CN" altLang="en-US" sz="1800" b="1"/>
              <a:t>）电缆敷设中，如需沟内排出积水，按每敷设</a:t>
            </a:r>
            <a:r>
              <a:rPr lang="en-US" altLang="zh-CN" sz="1800" b="1"/>
              <a:t>100m </a:t>
            </a:r>
            <a:r>
              <a:rPr lang="zh-CN" altLang="en-US" sz="1800" b="1"/>
              <a:t>电缆增加普工工日</a:t>
            </a:r>
            <a:r>
              <a:rPr lang="en-US" altLang="zh-CN" sz="1800" b="1"/>
              <a:t>2 </a:t>
            </a:r>
            <a:r>
              <a:rPr lang="zh-CN" altLang="en-US" sz="1800" b="1"/>
              <a:t>个，机械台班费增加</a:t>
            </a:r>
            <a:r>
              <a:rPr lang="en-US" altLang="zh-CN" sz="1800" b="1"/>
              <a:t>184.24 </a:t>
            </a:r>
            <a:r>
              <a:rPr lang="zh-CN" altLang="en-US" sz="1800" b="1"/>
              <a:t>元。排管敷设中已综合考虑了排出积水，不得另增费用。</a:t>
            </a:r>
          </a:p>
          <a:p>
            <a:pPr marL="0" indent="0">
              <a:lnSpc>
                <a:spcPts val="2600"/>
              </a:lnSpc>
              <a:buFontTx/>
              <a:buNone/>
            </a:pPr>
            <a:r>
              <a:rPr lang="en-US" altLang="zh-CN" sz="1800" b="1"/>
              <a:t>       2</a:t>
            </a:r>
            <a:r>
              <a:rPr lang="zh-CN" altLang="en-US" sz="1800" b="1"/>
              <a:t>）近几年来</a:t>
            </a:r>
            <a:r>
              <a:rPr lang="en-US" altLang="zh-CN" sz="1800" b="1"/>
              <a:t>110kV</a:t>
            </a:r>
            <a:r>
              <a:rPr lang="zh-CN" altLang="en-US" sz="1800" b="1"/>
              <a:t>以上的高压电缆隧道敷设时，从电缆热机械特性考虑，技术上要求电缆采用蛇形敷设，定额中已考虑了电缆拿弯和固定等因素。</a:t>
            </a:r>
          </a:p>
          <a:p>
            <a:pPr marL="0" indent="0">
              <a:buFontTx/>
              <a:buNone/>
            </a:pPr>
            <a:endParaRPr lang="zh-CN" altLang="en-US" sz="1800"/>
          </a:p>
          <a:p>
            <a:pPr marL="0" indent="0">
              <a:lnSpc>
                <a:spcPts val="2800"/>
              </a:lnSpc>
              <a:spcBef>
                <a:spcPts val="600"/>
              </a:spcBef>
              <a:buFontTx/>
              <a:buNone/>
            </a:pPr>
            <a:endParaRPr lang="zh-CN" altLang="en-US" sz="1800"/>
          </a:p>
          <a:p>
            <a:pPr marL="0" indent="0">
              <a:lnSpc>
                <a:spcPts val="2800"/>
              </a:lnSpc>
              <a:spcBef>
                <a:spcPts val="600"/>
              </a:spcBef>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a:extLst>
              <a:ext uri="{FF2B5EF4-FFF2-40B4-BE49-F238E27FC236}">
                <a16:creationId xmlns:a16="http://schemas.microsoft.com/office/drawing/2014/main" id="{331DD2C1-5413-4740-8963-8F2F5D0CED3E}"/>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61795" name="Rectangle 3">
            <a:extLst>
              <a:ext uri="{FF2B5EF4-FFF2-40B4-BE49-F238E27FC236}">
                <a16:creationId xmlns:a16="http://schemas.microsoft.com/office/drawing/2014/main" id="{0AADD851-3F89-40C0-9E1F-10DDD8FE016E}"/>
              </a:ext>
            </a:extLst>
          </p:cNvPr>
          <p:cNvSpPr>
            <a:spLocks noGrp="1" noChangeArrowheads="1"/>
          </p:cNvSpPr>
          <p:nvPr>
            <p:ph type="body" idx="4294967295"/>
          </p:nvPr>
        </p:nvSpPr>
        <p:spPr>
          <a:xfrm>
            <a:off x="1331913" y="1196975"/>
            <a:ext cx="7643812" cy="5661025"/>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4</a:t>
            </a:r>
            <a:r>
              <a:rPr lang="zh-CN" altLang="en-US" sz="1800" b="1"/>
              <a:t>）</a:t>
            </a:r>
            <a:r>
              <a:rPr lang="en-US" altLang="zh-CN" sz="1800" b="1"/>
              <a:t> 35kV</a:t>
            </a:r>
            <a:r>
              <a:rPr lang="zh-CN" altLang="en-US" sz="1800" b="1"/>
              <a:t>及以上电缆敷设</a:t>
            </a:r>
            <a:endParaRPr lang="en-US" altLang="zh-CN" sz="1800" b="1"/>
          </a:p>
          <a:p>
            <a:pPr marL="0" indent="0">
              <a:lnSpc>
                <a:spcPts val="2600"/>
              </a:lnSpc>
              <a:buFont typeface="Wingdings" panose="05000000000000000000" pitchFamily="2" charset="2"/>
              <a:buChar char="Ø"/>
            </a:pPr>
            <a:r>
              <a:rPr lang="zh-CN" altLang="en-US" sz="1800" b="1"/>
              <a:t>相关使用说明</a:t>
            </a:r>
          </a:p>
          <a:p>
            <a:pPr marL="0" indent="0">
              <a:lnSpc>
                <a:spcPts val="2400"/>
              </a:lnSpc>
              <a:buFontTx/>
              <a:buNone/>
            </a:pPr>
            <a:r>
              <a:rPr lang="en-US" altLang="zh-CN" sz="1800" b="1"/>
              <a:t>      3</a:t>
            </a:r>
            <a:r>
              <a:rPr lang="zh-CN" altLang="en-US" sz="1800" b="1"/>
              <a:t>）电缆敷设定额中，已包含了牵引头制作安装，并且考虑了穿越地下管线交叉作业的施工难度因素。</a:t>
            </a:r>
          </a:p>
          <a:p>
            <a:pPr marL="0" indent="0">
              <a:lnSpc>
                <a:spcPts val="2400"/>
              </a:lnSpc>
              <a:buFontTx/>
              <a:buNone/>
            </a:pPr>
            <a:r>
              <a:rPr lang="en-US" altLang="zh-CN" sz="1800" b="1"/>
              <a:t>      4</a:t>
            </a:r>
            <a:r>
              <a:rPr lang="zh-CN" altLang="en-US" sz="1800" b="1"/>
              <a:t>）</a:t>
            </a:r>
            <a:r>
              <a:rPr lang="en-US" altLang="zh-CN" sz="1800" b="1"/>
              <a:t>35kV</a:t>
            </a:r>
            <a:r>
              <a:rPr lang="zh-CN" altLang="en-US" sz="1800" b="1"/>
              <a:t>交联单芯电缆在套用定额时，采用相同截面的定额乘以</a:t>
            </a:r>
            <a:r>
              <a:rPr lang="en-US" altLang="zh-CN" sz="1800" b="1"/>
              <a:t>2.0</a:t>
            </a:r>
            <a:r>
              <a:rPr lang="zh-CN" altLang="en-US" sz="1800" b="1"/>
              <a:t>的系数。</a:t>
            </a:r>
          </a:p>
          <a:p>
            <a:pPr marL="0" indent="0">
              <a:lnSpc>
                <a:spcPts val="2400"/>
              </a:lnSpc>
              <a:buFontTx/>
              <a:buNone/>
            </a:pPr>
            <a:r>
              <a:rPr lang="en-US" altLang="zh-CN" sz="1800" b="1"/>
              <a:t>      5</a:t>
            </a:r>
            <a:r>
              <a:rPr lang="zh-CN" altLang="en-US" sz="1800" b="1"/>
              <a:t>）国外相近类型电力电缆安装可参照使用。</a:t>
            </a:r>
            <a:r>
              <a:rPr lang="en-US" altLang="zh-CN" sz="1800" b="1"/>
              <a:t>700mm</a:t>
            </a:r>
            <a:r>
              <a:rPr lang="en-US" altLang="zh-CN" sz="1800" b="1" baseline="30000"/>
              <a:t>2</a:t>
            </a:r>
            <a:r>
              <a:rPr lang="zh-CN" altLang="en-US" sz="1800" b="1"/>
              <a:t>电缆、</a:t>
            </a:r>
            <a:r>
              <a:rPr lang="en-US" altLang="zh-CN" sz="1800" b="1"/>
              <a:t>845mm</a:t>
            </a:r>
            <a:r>
              <a:rPr lang="en-US" altLang="zh-CN" sz="1800" b="1" baseline="30000"/>
              <a:t>2</a:t>
            </a:r>
            <a:r>
              <a:rPr lang="zh-CN" altLang="en-US" sz="1800" b="1"/>
              <a:t>电缆套用</a:t>
            </a:r>
            <a:r>
              <a:rPr lang="en-US" altLang="zh-CN" sz="1800" b="1"/>
              <a:t>800mm</a:t>
            </a:r>
            <a:r>
              <a:rPr lang="en-US" altLang="zh-CN" sz="1800" b="1" baseline="30000"/>
              <a:t>2</a:t>
            </a:r>
            <a:r>
              <a:rPr lang="zh-CN" altLang="en-US" sz="1800" b="1"/>
              <a:t>定额。</a:t>
            </a:r>
          </a:p>
          <a:p>
            <a:pPr marL="0" indent="0">
              <a:lnSpc>
                <a:spcPts val="2400"/>
              </a:lnSpc>
              <a:buFontTx/>
              <a:buNone/>
            </a:pPr>
            <a:r>
              <a:rPr lang="en-US" altLang="zh-CN" sz="1800" b="1"/>
              <a:t>      6</a:t>
            </a:r>
            <a:r>
              <a:rPr lang="zh-CN" altLang="en-US" sz="1800" b="1"/>
              <a:t>）电缆截面的选择主要以现在通用的型号为准划分。</a:t>
            </a:r>
            <a:endParaRPr lang="en-US" altLang="zh-CN" sz="1800" b="1"/>
          </a:p>
          <a:p>
            <a:pPr marL="0" indent="0">
              <a:lnSpc>
                <a:spcPts val="2400"/>
              </a:lnSpc>
              <a:buFontTx/>
              <a:buNone/>
            </a:pPr>
            <a:r>
              <a:rPr lang="en-US" altLang="zh-CN" sz="1800" b="1"/>
              <a:t>      7</a:t>
            </a:r>
            <a:r>
              <a:rPr lang="zh-CN" altLang="en-US" sz="1800" b="1"/>
              <a:t>）电缆敷设按铜芯电缆考虑，如果实际采用铝芯，可参考同截面电缆敷设相应定额人工乘以</a:t>
            </a:r>
            <a:r>
              <a:rPr lang="en-US" altLang="zh-CN" sz="1800" b="1"/>
              <a:t>0.7</a:t>
            </a:r>
            <a:r>
              <a:rPr lang="zh-CN" altLang="en-US" sz="1800" b="1"/>
              <a:t>系数。</a:t>
            </a:r>
          </a:p>
          <a:p>
            <a:pPr marL="0" indent="0">
              <a:buFontTx/>
              <a:buNone/>
            </a:pPr>
            <a:endParaRPr lang="en-US" altLang="zh-CN" sz="1800" b="1"/>
          </a:p>
          <a:p>
            <a:pPr marL="0" indent="0">
              <a:lnSpc>
                <a:spcPts val="2800"/>
              </a:lnSpc>
              <a:spcBef>
                <a:spcPts val="600"/>
              </a:spcBef>
              <a:buFontTx/>
              <a:buNone/>
            </a:pPr>
            <a:endParaRPr lang="zh-CN" altLang="en-US" sz="1800"/>
          </a:p>
          <a:p>
            <a:pPr marL="0" indent="0">
              <a:lnSpc>
                <a:spcPts val="2800"/>
              </a:lnSpc>
              <a:spcBef>
                <a:spcPts val="600"/>
              </a:spcBef>
              <a:buFontTx/>
              <a:buNone/>
            </a:pPr>
            <a:endParaRPr lang="zh-CN" altLang="en-US" sz="1800"/>
          </a:p>
          <a:p>
            <a:pPr marL="0" indent="0">
              <a:lnSpc>
                <a:spcPts val="2800"/>
              </a:lnSpc>
              <a:spcBef>
                <a:spcPts val="600"/>
              </a:spcBef>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a:extLst>
              <a:ext uri="{FF2B5EF4-FFF2-40B4-BE49-F238E27FC236}">
                <a16:creationId xmlns:a16="http://schemas.microsoft.com/office/drawing/2014/main" id="{340D6B23-E5FE-43D6-AB82-2471DC9668D9}"/>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62819" name="Rectangle 3">
            <a:extLst>
              <a:ext uri="{FF2B5EF4-FFF2-40B4-BE49-F238E27FC236}">
                <a16:creationId xmlns:a16="http://schemas.microsoft.com/office/drawing/2014/main" id="{6BC1E155-9649-4233-BE68-77B25AE41852}"/>
              </a:ext>
            </a:extLst>
          </p:cNvPr>
          <p:cNvSpPr>
            <a:spLocks noGrp="1" noChangeArrowheads="1"/>
          </p:cNvSpPr>
          <p:nvPr>
            <p:ph type="body" idx="4294967295"/>
          </p:nvPr>
        </p:nvSpPr>
        <p:spPr>
          <a:xfrm>
            <a:off x="1258888" y="1052513"/>
            <a:ext cx="7716837" cy="5805487"/>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5</a:t>
            </a:r>
            <a:r>
              <a:rPr lang="zh-CN" altLang="en-US" sz="1800" b="1"/>
              <a:t>）电缆中间接头制作安装</a:t>
            </a:r>
            <a:endParaRPr lang="en-US" altLang="zh-CN" sz="1800" b="1"/>
          </a:p>
          <a:p>
            <a:pPr marL="0" indent="0">
              <a:lnSpc>
                <a:spcPts val="2600"/>
              </a:lnSpc>
              <a:buFont typeface="Wingdings" panose="05000000000000000000" pitchFamily="2" charset="2"/>
              <a:buChar char="Ø"/>
            </a:pPr>
            <a:r>
              <a:rPr lang="zh-CN" altLang="en-US" sz="1800" b="1"/>
              <a:t>工作内容</a:t>
            </a:r>
          </a:p>
          <a:p>
            <a:pPr marL="0" indent="0">
              <a:lnSpc>
                <a:spcPts val="2600"/>
              </a:lnSpc>
              <a:buFontTx/>
              <a:buNone/>
            </a:pPr>
            <a:r>
              <a:rPr lang="en-US" altLang="zh-CN" sz="1800" b="1"/>
              <a:t>   1</a:t>
            </a:r>
            <a:r>
              <a:rPr lang="zh-CN" altLang="en-US" sz="1800" b="1"/>
              <a:t>）</a:t>
            </a:r>
            <a:r>
              <a:rPr lang="en-US" altLang="zh-CN" sz="1800" b="1"/>
              <a:t>1kV</a:t>
            </a:r>
            <a:r>
              <a:rPr lang="zh-CN" altLang="en-US" sz="1800" b="1"/>
              <a:t>和</a:t>
            </a:r>
            <a:r>
              <a:rPr lang="en-US" altLang="zh-CN" sz="1800" b="1"/>
              <a:t>10kV</a:t>
            </a:r>
            <a:r>
              <a:rPr lang="zh-CN" altLang="en-US" sz="1800" b="1"/>
              <a:t>电缆中间接头制作安装工作内容：</a:t>
            </a:r>
          </a:p>
          <a:p>
            <a:pPr marL="0" indent="0">
              <a:lnSpc>
                <a:spcPts val="2600"/>
              </a:lnSpc>
              <a:buFontTx/>
              <a:buNone/>
            </a:pPr>
            <a:r>
              <a:rPr lang="zh-CN" altLang="en-US" sz="1800" b="1"/>
              <a:t>      检查绝缘，搭拆脚手架，接头定位，量尺寸，锯断，削切，锯钢甲，剥除内屏蔽层和绝缘层，清洗，套手套和接管，压接线端子，套缩付管和相色管，剥切梯步，焊接地线，包绕绝缘带，挂标牌，清理现场，配合试验</a:t>
            </a:r>
          </a:p>
          <a:p>
            <a:pPr marL="0" indent="0">
              <a:lnSpc>
                <a:spcPts val="2600"/>
              </a:lnSpc>
              <a:buFontTx/>
              <a:buNone/>
            </a:pPr>
            <a:r>
              <a:rPr lang="en-US" altLang="zh-CN" sz="1800" b="1"/>
              <a:t>   2</a:t>
            </a:r>
            <a:r>
              <a:rPr lang="zh-CN" altLang="en-US" sz="1800" b="1"/>
              <a:t>）</a:t>
            </a:r>
            <a:r>
              <a:rPr lang="en-US" altLang="zh-CN" sz="1800" b="1"/>
              <a:t>35kV</a:t>
            </a:r>
            <a:r>
              <a:rPr lang="zh-CN" altLang="en-US" sz="1800" b="1"/>
              <a:t>交联聚乙稀绝缘电缆中间接头制作安装工作内容：</a:t>
            </a:r>
          </a:p>
          <a:p>
            <a:pPr marL="0" indent="0">
              <a:lnSpc>
                <a:spcPts val="2600"/>
              </a:lnSpc>
              <a:buFontTx/>
              <a:buNone/>
            </a:pPr>
            <a:r>
              <a:rPr lang="en-US" altLang="zh-CN" sz="1800" b="1"/>
              <a:t>      </a:t>
            </a:r>
            <a:r>
              <a:rPr lang="zh-CN" altLang="en-US" sz="1800" b="1"/>
              <a:t>接通电源，搭设工作棚，检查绝缘，接头定位，量尺寸，剥除电缆内外护套和金属屏蔽层，</a:t>
            </a:r>
            <a:r>
              <a:rPr lang="en-US" altLang="zh-CN" sz="1800" b="1"/>
              <a:t> </a:t>
            </a:r>
            <a:r>
              <a:rPr lang="zh-CN" altLang="en-US" sz="1800" b="1"/>
              <a:t>核相，</a:t>
            </a:r>
            <a:r>
              <a:rPr lang="en-US" altLang="zh-CN" sz="1800" b="1"/>
              <a:t> </a:t>
            </a:r>
            <a:r>
              <a:rPr lang="zh-CN" altLang="en-US" sz="1800" b="1"/>
              <a:t>剥除外半导电屏蔽，绝缘层表面处理，套入预制件，连接管就位，压接，带材绕包，去潮、预制件就位，屏蔽层处理，金属护层接地引线安装，收缩管安装定位，密封处理，电缆中间接头固定，现场清理，工器具场内转移</a:t>
            </a:r>
          </a:p>
          <a:p>
            <a:pPr marL="0" indent="0">
              <a:lnSpc>
                <a:spcPts val="2600"/>
              </a:lnSpc>
              <a:buFontTx/>
              <a:buNone/>
            </a:pPr>
            <a:r>
              <a:rPr lang="en-US" altLang="zh-CN" sz="1800" b="1"/>
              <a:t>  </a:t>
            </a:r>
            <a:endParaRPr lang="zh-CN" altLang="en-US" sz="180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a:extLst>
              <a:ext uri="{FF2B5EF4-FFF2-40B4-BE49-F238E27FC236}">
                <a16:creationId xmlns:a16="http://schemas.microsoft.com/office/drawing/2014/main" id="{6444D17F-F93F-4425-8CDD-262E9B8F4093}"/>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63843" name="Rectangle 3">
            <a:extLst>
              <a:ext uri="{FF2B5EF4-FFF2-40B4-BE49-F238E27FC236}">
                <a16:creationId xmlns:a16="http://schemas.microsoft.com/office/drawing/2014/main" id="{1967BCAA-5B4C-4ACF-B096-9108C1CAF4CF}"/>
              </a:ext>
            </a:extLst>
          </p:cNvPr>
          <p:cNvSpPr>
            <a:spLocks noGrp="1" noChangeArrowheads="1"/>
          </p:cNvSpPr>
          <p:nvPr>
            <p:ph type="body" idx="4294967295"/>
          </p:nvPr>
        </p:nvSpPr>
        <p:spPr>
          <a:xfrm>
            <a:off x="1187450" y="1052513"/>
            <a:ext cx="7788275" cy="5805487"/>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5</a:t>
            </a:r>
            <a:r>
              <a:rPr lang="zh-CN" altLang="en-US" sz="1800" b="1"/>
              <a:t>）电缆中间接头制作安装</a:t>
            </a:r>
            <a:endParaRPr lang="en-US" altLang="zh-CN" sz="1800" b="1"/>
          </a:p>
          <a:p>
            <a:pPr marL="0" indent="0">
              <a:lnSpc>
                <a:spcPts val="2600"/>
              </a:lnSpc>
              <a:buFont typeface="Wingdings" panose="05000000000000000000" pitchFamily="2" charset="2"/>
              <a:buChar char="Ø"/>
            </a:pPr>
            <a:r>
              <a:rPr lang="zh-CN" altLang="en-US" sz="1800" b="1"/>
              <a:t>工作内容</a:t>
            </a:r>
          </a:p>
          <a:p>
            <a:pPr marL="0" indent="0">
              <a:buFontTx/>
              <a:buNone/>
            </a:pPr>
            <a:r>
              <a:rPr lang="en-US" altLang="zh-CN" sz="1800" b="1"/>
              <a:t> 3</a:t>
            </a:r>
            <a:r>
              <a:rPr lang="zh-CN" altLang="en-US" sz="1800" b="1"/>
              <a:t>）</a:t>
            </a:r>
            <a:r>
              <a:rPr lang="en-US" altLang="zh-CN" sz="1800" b="1"/>
              <a:t>110kV</a:t>
            </a:r>
            <a:r>
              <a:rPr lang="zh-CN" altLang="en-US" sz="1800" b="1"/>
              <a:t>、</a:t>
            </a:r>
            <a:r>
              <a:rPr lang="en-US" altLang="zh-CN" sz="1800" b="1"/>
              <a:t>220kV</a:t>
            </a:r>
            <a:r>
              <a:rPr lang="zh-CN" altLang="en-US" sz="1800" b="1"/>
              <a:t>充油电缆中间接头制作安装：电源搭接，搭设工作棚，绝缘检查，校正，接头定位，量尺寸、剥除电缆铠装层，剥切护层、内外护套、核相、油处理，剥除外半导电屏蔽，切削绝缘层，连接油道，接续管就位，压接，去潮，绕包绝缘带、屏蔽层处理、铜胆、绝缘环定位、封铅、金属护层接地引线，外壳安装，密封处理，真空设备校验，抽真空及注油，装、拆压力箱，油路连接，电缆中间接头固定，现场清理，工器具场内转移</a:t>
            </a:r>
          </a:p>
          <a:p>
            <a:pPr marL="0" indent="0">
              <a:buFontTx/>
              <a:buNone/>
            </a:pPr>
            <a:r>
              <a:rPr lang="en-US" altLang="zh-CN" sz="1800" b="1"/>
              <a:t>4</a:t>
            </a:r>
            <a:r>
              <a:rPr lang="zh-CN" altLang="en-US" sz="1800" b="1"/>
              <a:t>）</a:t>
            </a:r>
            <a:r>
              <a:rPr lang="en-US" altLang="zh-CN" sz="1800" b="1"/>
              <a:t>110kV</a:t>
            </a:r>
            <a:r>
              <a:rPr lang="zh-CN" altLang="en-US" sz="1800" b="1"/>
              <a:t>、</a:t>
            </a:r>
            <a:r>
              <a:rPr lang="en-US" altLang="zh-CN" sz="1800" b="1"/>
              <a:t>220kV</a:t>
            </a:r>
            <a:r>
              <a:rPr lang="zh-CN" altLang="en-US" sz="1800" b="1"/>
              <a:t>、</a:t>
            </a:r>
            <a:r>
              <a:rPr lang="en-US" altLang="zh-CN" sz="1800" b="1"/>
              <a:t>500kV</a:t>
            </a:r>
            <a:r>
              <a:rPr lang="zh-CN" altLang="en-US" sz="1800" b="1"/>
              <a:t>交联聚乙稀绝缘电缆中间接头制作安装：电源搭接，搭设工作棚，检查绝缘，电缆加热，校正，定位，量尺寸，剥切电缆内外护套、金属屏蔽层，核相，剥除外半导电屏蔽，绝缘层表面处理，套入预制件、</a:t>
            </a:r>
            <a:r>
              <a:rPr lang="en-US" altLang="zh-CN" sz="1800" b="1"/>
              <a:t> </a:t>
            </a:r>
            <a:r>
              <a:rPr lang="zh-CN" altLang="en-US" sz="1800" b="1"/>
              <a:t>连接管、就位、压接、屏蔽罩安装，</a:t>
            </a:r>
            <a:r>
              <a:rPr lang="en-US" altLang="zh-CN" sz="1800" b="1"/>
              <a:t> </a:t>
            </a:r>
            <a:r>
              <a:rPr lang="zh-CN" altLang="en-US" sz="1800" b="1"/>
              <a:t>带材绕包，去潮，预制件就位，屏蔽层处理，金属护层接地引线安装，收缩管安装定位，密封处理，电缆中间接头固定，现场清理，工器具场内转移</a:t>
            </a:r>
          </a:p>
          <a:p>
            <a:pPr marL="0" indent="0">
              <a:lnSpc>
                <a:spcPts val="2600"/>
              </a:lnSpc>
              <a:spcBef>
                <a:spcPts val="600"/>
              </a:spcBef>
              <a:buFontTx/>
              <a:buNone/>
            </a:pPr>
            <a:endParaRPr lang="en-US" altLang="zh-CN" sz="1800" b="1"/>
          </a:p>
          <a:p>
            <a:pPr marL="0" indent="0">
              <a:lnSpc>
                <a:spcPts val="2800"/>
              </a:lnSpc>
              <a:spcBef>
                <a:spcPts val="600"/>
              </a:spcBef>
              <a:buFontTx/>
              <a:buNone/>
            </a:pPr>
            <a:endParaRPr lang="zh-CN" altLang="en-US" sz="1800"/>
          </a:p>
          <a:p>
            <a:pPr marL="0" indent="0">
              <a:lnSpc>
                <a:spcPts val="2800"/>
              </a:lnSpc>
              <a:spcBef>
                <a:spcPts val="600"/>
              </a:spcBef>
              <a:buFontTx/>
              <a:buNone/>
            </a:pPr>
            <a:endParaRPr lang="zh-CN" altLang="en-US" sz="1800"/>
          </a:p>
          <a:p>
            <a:pPr marL="0" indent="0">
              <a:lnSpc>
                <a:spcPts val="2800"/>
              </a:lnSpc>
              <a:spcBef>
                <a:spcPts val="600"/>
              </a:spcBef>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a:extLst>
              <a:ext uri="{FF2B5EF4-FFF2-40B4-BE49-F238E27FC236}">
                <a16:creationId xmlns:a16="http://schemas.microsoft.com/office/drawing/2014/main" id="{6B92C795-BE59-46C4-915E-495EE8947C22}"/>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64867" name="Rectangle 3">
            <a:extLst>
              <a:ext uri="{FF2B5EF4-FFF2-40B4-BE49-F238E27FC236}">
                <a16:creationId xmlns:a16="http://schemas.microsoft.com/office/drawing/2014/main" id="{02C4A350-B340-421A-9008-E208F6B0F561}"/>
              </a:ext>
            </a:extLst>
          </p:cNvPr>
          <p:cNvSpPr>
            <a:spLocks noGrp="1" noChangeArrowheads="1"/>
          </p:cNvSpPr>
          <p:nvPr>
            <p:ph type="body" idx="4294967295"/>
          </p:nvPr>
        </p:nvSpPr>
        <p:spPr>
          <a:xfrm>
            <a:off x="1571625" y="1196975"/>
            <a:ext cx="7404100" cy="5661025"/>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5</a:t>
            </a:r>
            <a:r>
              <a:rPr lang="zh-CN" altLang="en-US" sz="1800" b="1"/>
              <a:t>）电缆中间接头制作安装</a:t>
            </a:r>
            <a:endParaRPr lang="en-US" altLang="zh-CN" sz="1800" b="1"/>
          </a:p>
          <a:p>
            <a:pPr marL="0" indent="0">
              <a:lnSpc>
                <a:spcPts val="2600"/>
              </a:lnSpc>
              <a:buFont typeface="Wingdings" panose="05000000000000000000" pitchFamily="2" charset="2"/>
              <a:buChar char="Ø"/>
            </a:pPr>
            <a:r>
              <a:rPr lang="zh-CN" altLang="en-US" sz="1800" b="1"/>
              <a:t>工程量计算规则</a:t>
            </a:r>
          </a:p>
          <a:p>
            <a:pPr marL="0" indent="0">
              <a:lnSpc>
                <a:spcPts val="2600"/>
              </a:lnSpc>
              <a:buFontTx/>
              <a:buNone/>
            </a:pPr>
            <a:r>
              <a:rPr lang="en-US" altLang="zh-CN" sz="1800"/>
              <a:t>         </a:t>
            </a:r>
            <a:r>
              <a:rPr lang="en-US" altLang="zh-CN" sz="1800" b="1"/>
              <a:t>10kV </a:t>
            </a:r>
            <a:r>
              <a:rPr lang="zh-CN" altLang="en-US" sz="1800" b="1"/>
              <a:t>及以上电压等级电缆中间接头制作安装以“套</a:t>
            </a:r>
            <a:r>
              <a:rPr lang="en-US" altLang="zh-CN" sz="1800" b="1"/>
              <a:t>/</a:t>
            </a:r>
            <a:r>
              <a:rPr lang="zh-CN" altLang="en-US" sz="1800" b="1"/>
              <a:t>三相”为计量单位，</a:t>
            </a:r>
            <a:r>
              <a:rPr lang="en-US" altLang="zh-CN" sz="1800" b="1"/>
              <a:t>1kV </a:t>
            </a:r>
            <a:r>
              <a:rPr lang="zh-CN" altLang="en-US" sz="1800" b="1"/>
              <a:t>以下电缆间接头制作安装以“个”为计量单位。</a:t>
            </a:r>
          </a:p>
          <a:p>
            <a:pPr marL="0" indent="0">
              <a:lnSpc>
                <a:spcPts val="2600"/>
              </a:lnSpc>
              <a:buFont typeface="Wingdings" panose="05000000000000000000" pitchFamily="2" charset="2"/>
              <a:buChar char="Ø"/>
            </a:pPr>
            <a:r>
              <a:rPr lang="zh-CN" altLang="en-US" sz="1800" b="1"/>
              <a:t>装置性材料：包括</a:t>
            </a:r>
            <a:r>
              <a:rPr lang="zh-CN" altLang="en-US" sz="1800"/>
              <a:t>电缆中间、</a:t>
            </a:r>
            <a:r>
              <a:rPr lang="zh-CN" altLang="en-US" sz="1800" b="1"/>
              <a:t>电缆保护盒、接头支架；充油电缆接头制作安装还包括</a:t>
            </a:r>
            <a:r>
              <a:rPr lang="zh-CN" altLang="en-US" sz="1800" b="1">
                <a:solidFill>
                  <a:srgbClr val="FF0000"/>
                </a:solidFill>
              </a:rPr>
              <a:t>电缆油、压力箱、油管路</a:t>
            </a:r>
            <a:r>
              <a:rPr lang="zh-CN" altLang="en-US" sz="1800" b="1"/>
              <a:t>等。</a:t>
            </a:r>
          </a:p>
          <a:p>
            <a:pPr marL="0" indent="0">
              <a:lnSpc>
                <a:spcPts val="2600"/>
              </a:lnSpc>
              <a:buFont typeface="Wingdings" panose="05000000000000000000" pitchFamily="2" charset="2"/>
              <a:buChar char="Ø"/>
            </a:pPr>
            <a:r>
              <a:rPr lang="zh-CN" altLang="en-US" sz="1800" b="1"/>
              <a:t>相关使用说明</a:t>
            </a:r>
          </a:p>
          <a:p>
            <a:pPr marL="0" indent="0">
              <a:lnSpc>
                <a:spcPts val="2600"/>
              </a:lnSpc>
              <a:buFontTx/>
              <a:buNone/>
            </a:pPr>
            <a:r>
              <a:rPr lang="zh-CN" altLang="en-US" sz="1800" b="1"/>
              <a:t>定额中不同绝缘电缆中间头截面设置主要以现在通用的型号为准划分。</a:t>
            </a:r>
          </a:p>
          <a:p>
            <a:pPr marL="0" indent="0">
              <a:lnSpc>
                <a:spcPts val="2600"/>
              </a:lnSpc>
              <a:spcBef>
                <a:spcPts val="600"/>
              </a:spcBef>
              <a:buFontTx/>
              <a:buNone/>
            </a:pPr>
            <a:endParaRPr lang="en-US" altLang="zh-CN" sz="1800" b="1"/>
          </a:p>
          <a:p>
            <a:pPr marL="0" indent="0">
              <a:lnSpc>
                <a:spcPts val="2800"/>
              </a:lnSpc>
              <a:spcBef>
                <a:spcPts val="600"/>
              </a:spcBef>
              <a:buFontTx/>
              <a:buNone/>
            </a:pPr>
            <a:endParaRPr lang="zh-CN" altLang="en-US" sz="1800"/>
          </a:p>
          <a:p>
            <a:pPr marL="0" indent="0">
              <a:lnSpc>
                <a:spcPts val="2800"/>
              </a:lnSpc>
              <a:spcBef>
                <a:spcPts val="600"/>
              </a:spcBef>
              <a:buFontTx/>
              <a:buNone/>
            </a:pPr>
            <a:endParaRPr lang="zh-CN" altLang="en-US" sz="1800"/>
          </a:p>
          <a:p>
            <a:pPr marL="0" indent="0">
              <a:lnSpc>
                <a:spcPts val="2800"/>
              </a:lnSpc>
              <a:spcBef>
                <a:spcPts val="600"/>
              </a:spcBef>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a:extLst>
              <a:ext uri="{FF2B5EF4-FFF2-40B4-BE49-F238E27FC236}">
                <a16:creationId xmlns:a16="http://schemas.microsoft.com/office/drawing/2014/main" id="{35655713-655D-47D4-9FB2-A7164AB12101}"/>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65891" name="Rectangle 3">
            <a:extLst>
              <a:ext uri="{FF2B5EF4-FFF2-40B4-BE49-F238E27FC236}">
                <a16:creationId xmlns:a16="http://schemas.microsoft.com/office/drawing/2014/main" id="{37C1A7A2-7E41-48B9-8B2E-C6E9AE608FBC}"/>
              </a:ext>
            </a:extLst>
          </p:cNvPr>
          <p:cNvSpPr>
            <a:spLocks noGrp="1" noChangeArrowheads="1"/>
          </p:cNvSpPr>
          <p:nvPr>
            <p:ph type="body" idx="4294967295"/>
          </p:nvPr>
        </p:nvSpPr>
        <p:spPr>
          <a:xfrm>
            <a:off x="900113" y="1196975"/>
            <a:ext cx="7404100" cy="5661025"/>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6</a:t>
            </a:r>
            <a:r>
              <a:rPr lang="zh-CN" altLang="en-US" sz="1800" b="1"/>
              <a:t>）电缆终端制作安装</a:t>
            </a:r>
            <a:endParaRPr lang="en-US" altLang="zh-CN" sz="1800" b="1"/>
          </a:p>
          <a:p>
            <a:pPr marL="0" indent="0">
              <a:lnSpc>
                <a:spcPts val="2400"/>
              </a:lnSpc>
              <a:buFont typeface="Wingdings" panose="05000000000000000000" pitchFamily="2" charset="2"/>
              <a:buChar char="Ø"/>
            </a:pPr>
            <a:r>
              <a:rPr lang="zh-CN" altLang="en-US" sz="1800" b="1"/>
              <a:t>工作内容</a:t>
            </a:r>
          </a:p>
          <a:p>
            <a:pPr marL="0" indent="0">
              <a:lnSpc>
                <a:spcPts val="2400"/>
              </a:lnSpc>
              <a:buFontTx/>
              <a:buNone/>
            </a:pPr>
            <a:r>
              <a:rPr lang="en-US" altLang="zh-CN" sz="1800" b="1"/>
              <a:t>      1</a:t>
            </a:r>
            <a:r>
              <a:rPr lang="zh-CN" altLang="en-US" sz="1800" b="1"/>
              <a:t>）</a:t>
            </a:r>
            <a:r>
              <a:rPr lang="en-US" altLang="zh-CN" sz="1800" b="1"/>
              <a:t>1kV</a:t>
            </a:r>
            <a:r>
              <a:rPr lang="zh-CN" altLang="en-US" sz="1800" b="1"/>
              <a:t>电缆终端制作安装工作内容：</a:t>
            </a:r>
          </a:p>
          <a:p>
            <a:pPr marL="0" indent="0">
              <a:lnSpc>
                <a:spcPts val="2400"/>
              </a:lnSpc>
              <a:buFontTx/>
              <a:buNone/>
            </a:pPr>
            <a:r>
              <a:rPr lang="zh-CN" altLang="en-US" sz="1800" b="1"/>
              <a:t>检查绝缘，拆脚手架、定位、量尺寸，锯断、剥切、锯钢甲，剥除内屏蔽层绝缘层、清洗、缠密封胶、套缩手套和绝缘应控管、压接线端子，套缩付管、接地线，包相色带，挂牌，清理现场。</a:t>
            </a:r>
          </a:p>
          <a:p>
            <a:pPr marL="0" indent="0">
              <a:lnSpc>
                <a:spcPts val="2400"/>
              </a:lnSpc>
              <a:buFontTx/>
              <a:buNone/>
            </a:pPr>
            <a:r>
              <a:rPr lang="en-US" altLang="zh-CN" sz="1800" b="1"/>
              <a:t>      2</a:t>
            </a:r>
            <a:r>
              <a:rPr lang="zh-CN" altLang="en-US" sz="1800" b="1"/>
              <a:t>）</a:t>
            </a:r>
            <a:r>
              <a:rPr lang="en-US" altLang="zh-CN" sz="1800" b="1"/>
              <a:t>10kV</a:t>
            </a:r>
            <a:r>
              <a:rPr lang="zh-CN" altLang="en-US" sz="1800" b="1"/>
              <a:t>电缆终端制作安装工作内容：</a:t>
            </a:r>
          </a:p>
          <a:p>
            <a:pPr marL="0" indent="0">
              <a:lnSpc>
                <a:spcPts val="2400"/>
              </a:lnSpc>
              <a:buFontTx/>
              <a:buNone/>
            </a:pPr>
            <a:r>
              <a:rPr lang="zh-CN" altLang="en-US" sz="1800" b="1"/>
              <a:t>电源搭接，搭拆工作棚，检查绝缘、接头定位、量尺寸，剥除电缆内外护套、金属屏蔽层、核相，剥除外半导电屏蔽，绝缘层表面处理，套入预制件，连接管就位，压接，带材绕包，去潮，预制件就位，屏蔽层处理，</a:t>
            </a:r>
            <a:r>
              <a:rPr lang="en-US" altLang="zh-CN" sz="1800" b="1"/>
              <a:t> </a:t>
            </a:r>
            <a:r>
              <a:rPr lang="zh-CN" altLang="en-US" sz="1800" b="1"/>
              <a:t>金属护层接地引线安装，收缩管安装定位，密封处理，接地线，包相色带，挂牌，清理现场，工器具场内转移</a:t>
            </a:r>
          </a:p>
          <a:p>
            <a:pPr marL="0" indent="0">
              <a:buFontTx/>
              <a:buNone/>
            </a:pPr>
            <a:r>
              <a:rPr lang="en-US" altLang="zh-CN" sz="1800"/>
              <a:t>    </a:t>
            </a: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a:extLst>
              <a:ext uri="{FF2B5EF4-FFF2-40B4-BE49-F238E27FC236}">
                <a16:creationId xmlns:a16="http://schemas.microsoft.com/office/drawing/2014/main" id="{5DAB53ED-2175-4369-97F8-8A03277E9E58}"/>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66915" name="Rectangle 3">
            <a:extLst>
              <a:ext uri="{FF2B5EF4-FFF2-40B4-BE49-F238E27FC236}">
                <a16:creationId xmlns:a16="http://schemas.microsoft.com/office/drawing/2014/main" id="{4CEAABBC-18DF-4ADA-8D81-68730841D186}"/>
              </a:ext>
            </a:extLst>
          </p:cNvPr>
          <p:cNvSpPr>
            <a:spLocks noGrp="1" noChangeArrowheads="1"/>
          </p:cNvSpPr>
          <p:nvPr>
            <p:ph type="body" idx="4294967295"/>
          </p:nvPr>
        </p:nvSpPr>
        <p:spPr>
          <a:xfrm>
            <a:off x="1258888" y="1196975"/>
            <a:ext cx="7716837" cy="5661025"/>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6</a:t>
            </a:r>
            <a:r>
              <a:rPr lang="zh-CN" altLang="en-US" sz="1800" b="1"/>
              <a:t>）电缆终端制作安装</a:t>
            </a:r>
            <a:endParaRPr lang="en-US" altLang="zh-CN" sz="1800" b="1"/>
          </a:p>
          <a:p>
            <a:pPr marL="0" indent="0">
              <a:lnSpc>
                <a:spcPts val="2400"/>
              </a:lnSpc>
              <a:buFont typeface="Wingdings" panose="05000000000000000000" pitchFamily="2" charset="2"/>
              <a:buChar char="Ø"/>
            </a:pPr>
            <a:r>
              <a:rPr lang="zh-CN" altLang="en-US" sz="1800" b="1"/>
              <a:t>工作内容</a:t>
            </a:r>
          </a:p>
          <a:p>
            <a:pPr marL="0" indent="0">
              <a:lnSpc>
                <a:spcPts val="2400"/>
              </a:lnSpc>
              <a:buFontTx/>
              <a:buNone/>
            </a:pPr>
            <a:r>
              <a:rPr lang="en-US" altLang="zh-CN" sz="1800" b="1"/>
              <a:t>       3</a:t>
            </a:r>
            <a:r>
              <a:rPr lang="zh-CN" altLang="en-US" sz="1800" b="1"/>
              <a:t>）</a:t>
            </a:r>
            <a:r>
              <a:rPr lang="en-US" altLang="zh-CN" sz="1800" b="1"/>
              <a:t>35kV</a:t>
            </a:r>
            <a:r>
              <a:rPr lang="zh-CN" altLang="en-US" sz="1800" b="1"/>
              <a:t>交联聚乙稀绝缘电缆终端制作安装工作内容：</a:t>
            </a:r>
          </a:p>
          <a:p>
            <a:pPr marL="0" indent="0">
              <a:lnSpc>
                <a:spcPts val="2400"/>
              </a:lnSpc>
              <a:buFontTx/>
              <a:buNone/>
            </a:pPr>
            <a:r>
              <a:rPr lang="en-US" altLang="zh-CN" sz="1800" b="1"/>
              <a:t>       </a:t>
            </a:r>
            <a:r>
              <a:rPr lang="zh-CN" altLang="en-US" sz="1800" b="1"/>
              <a:t>电源搭接、</a:t>
            </a:r>
            <a:r>
              <a:rPr lang="en-US" altLang="zh-CN" sz="1800" b="1"/>
              <a:t> </a:t>
            </a:r>
            <a:r>
              <a:rPr lang="zh-CN" altLang="en-US" sz="1800" b="1"/>
              <a:t>搭设工棚、电缆绝缘检查、电缆就位、固定，量尺寸，</a:t>
            </a:r>
            <a:r>
              <a:rPr lang="en-US" altLang="zh-CN" sz="1800" b="1"/>
              <a:t> </a:t>
            </a:r>
            <a:r>
              <a:rPr lang="zh-CN" altLang="en-US" sz="1800" b="1"/>
              <a:t>剥除电缆内、</a:t>
            </a:r>
            <a:r>
              <a:rPr lang="en-US" altLang="zh-CN" sz="1800" b="1"/>
              <a:t> </a:t>
            </a:r>
            <a:r>
              <a:rPr lang="zh-CN" altLang="en-US" sz="1800" b="1"/>
              <a:t>外护套、铠装层、核相，剥除外半导电屏蔽，绝缘层表面处理，出线梗就位、压接，带材绕包、去潮、应力锥就位、屏蔽层处理、套管就位、收缩管安装定位、密封处理，接地线，包相色带，搭尾线，挂牌，现场清理，工器具场内转移。</a:t>
            </a: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a:extLst>
              <a:ext uri="{FF2B5EF4-FFF2-40B4-BE49-F238E27FC236}">
                <a16:creationId xmlns:a16="http://schemas.microsoft.com/office/drawing/2014/main" id="{6DBE4731-4D97-44ED-905F-C057A4C1801E}"/>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67939" name="Rectangle 3">
            <a:extLst>
              <a:ext uri="{FF2B5EF4-FFF2-40B4-BE49-F238E27FC236}">
                <a16:creationId xmlns:a16="http://schemas.microsoft.com/office/drawing/2014/main" id="{30D46608-F8C2-4391-A262-769F4160D55F}"/>
              </a:ext>
            </a:extLst>
          </p:cNvPr>
          <p:cNvSpPr>
            <a:spLocks noGrp="1" noChangeArrowheads="1"/>
          </p:cNvSpPr>
          <p:nvPr>
            <p:ph type="body" idx="4294967295"/>
          </p:nvPr>
        </p:nvSpPr>
        <p:spPr>
          <a:xfrm>
            <a:off x="1187450" y="981075"/>
            <a:ext cx="7788275" cy="5876925"/>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6</a:t>
            </a:r>
            <a:r>
              <a:rPr lang="zh-CN" altLang="en-US" sz="1800" b="1"/>
              <a:t>）电缆终端制作安装</a:t>
            </a:r>
            <a:endParaRPr lang="en-US" altLang="zh-CN" sz="1800" b="1"/>
          </a:p>
          <a:p>
            <a:pPr marL="0" indent="0">
              <a:lnSpc>
                <a:spcPts val="2400"/>
              </a:lnSpc>
              <a:buFont typeface="Wingdings" panose="05000000000000000000" pitchFamily="2" charset="2"/>
              <a:buChar char="Ø"/>
            </a:pPr>
            <a:r>
              <a:rPr lang="zh-CN" altLang="en-US" sz="1800" b="1"/>
              <a:t>工作内容</a:t>
            </a:r>
          </a:p>
          <a:p>
            <a:pPr marL="0" indent="0">
              <a:lnSpc>
                <a:spcPts val="2400"/>
              </a:lnSpc>
              <a:buFontTx/>
              <a:buNone/>
            </a:pPr>
            <a:r>
              <a:rPr lang="en-US" altLang="zh-CN" sz="1800" b="1"/>
              <a:t>4</a:t>
            </a:r>
            <a:r>
              <a:rPr lang="zh-CN" altLang="en-US" sz="1800" b="1"/>
              <a:t>）</a:t>
            </a:r>
            <a:r>
              <a:rPr lang="en-US" altLang="zh-CN" sz="1800" b="1"/>
              <a:t>110kV</a:t>
            </a:r>
            <a:r>
              <a:rPr lang="zh-CN" altLang="en-US" sz="1800" b="1"/>
              <a:t>、</a:t>
            </a:r>
            <a:r>
              <a:rPr lang="en-US" altLang="zh-CN" sz="1800" b="1"/>
              <a:t>220kV</a:t>
            </a:r>
            <a:r>
              <a:rPr lang="zh-CN" altLang="en-US" sz="1800" b="1"/>
              <a:t>充油电缆终端制作安装：</a:t>
            </a:r>
            <a:endParaRPr lang="en-US" altLang="zh-CN" sz="1800" b="1"/>
          </a:p>
          <a:p>
            <a:pPr marL="0" indent="0">
              <a:buFontTx/>
              <a:buNone/>
            </a:pPr>
            <a:r>
              <a:rPr lang="zh-CN" altLang="en-US" sz="1800" b="1"/>
              <a:t>电源搭接、脚手架、工棚搭拆，电缆绝缘检查、电缆固定、校正、量尺寸</a:t>
            </a:r>
            <a:endParaRPr lang="en-US" altLang="zh-CN" sz="1800" b="1"/>
          </a:p>
          <a:p>
            <a:pPr marL="0" indent="0">
              <a:buFontTx/>
              <a:buNone/>
            </a:pPr>
            <a:r>
              <a:rPr lang="zh-CN" altLang="en-US" sz="1800" b="1"/>
              <a:t>，剥除电缆铠装层、内、外护套、核相、油处理，剥除外半导电屏蔽，切</a:t>
            </a:r>
            <a:endParaRPr lang="en-US" altLang="zh-CN" sz="1800" b="1"/>
          </a:p>
          <a:p>
            <a:pPr marL="0" indent="0">
              <a:buFontTx/>
              <a:buNone/>
            </a:pPr>
            <a:r>
              <a:rPr lang="zh-CN" altLang="en-US" sz="1800" b="1"/>
              <a:t>削绝缘层，插衬芯、出线梗就位、压接，去潮、绕包绝缘纸卷、屏蔽层处</a:t>
            </a:r>
            <a:endParaRPr lang="en-US" altLang="zh-CN" sz="1800" b="1"/>
          </a:p>
          <a:p>
            <a:pPr marL="0" indent="0">
              <a:buFontTx/>
              <a:buNone/>
            </a:pPr>
            <a:r>
              <a:rPr lang="zh-CN" altLang="en-US" sz="1800" b="1"/>
              <a:t>理、终端套管安装、封铅、金属护层接地引线安装、外壳安装、密封处理</a:t>
            </a:r>
            <a:endParaRPr lang="en-US" altLang="zh-CN" sz="1800" b="1"/>
          </a:p>
          <a:p>
            <a:pPr marL="0" indent="0">
              <a:buFontTx/>
              <a:buNone/>
            </a:pPr>
            <a:r>
              <a:rPr lang="zh-CN" altLang="en-US" sz="1800" b="1"/>
              <a:t>，真空设备校验、抽真空、注油、压力箱安装、油路连接，接地线，挂牌</a:t>
            </a:r>
            <a:endParaRPr lang="en-US" altLang="zh-CN" sz="1800" b="1"/>
          </a:p>
          <a:p>
            <a:pPr marL="0" indent="0">
              <a:buFontTx/>
              <a:buNone/>
            </a:pPr>
            <a:r>
              <a:rPr lang="zh-CN" altLang="en-US" sz="1800" b="1"/>
              <a:t>，现场清理，工器具场内转移。</a:t>
            </a:r>
          </a:p>
          <a:p>
            <a:pPr marL="0" indent="0">
              <a:buFontTx/>
              <a:buNone/>
            </a:pPr>
            <a:r>
              <a:rPr lang="en-US" altLang="zh-CN" sz="1800" b="1"/>
              <a:t>5</a:t>
            </a:r>
            <a:r>
              <a:rPr lang="zh-CN" altLang="en-US" sz="1800" b="1"/>
              <a:t>）</a:t>
            </a:r>
            <a:r>
              <a:rPr lang="en-US" altLang="zh-CN" sz="1800" b="1"/>
              <a:t>110kV</a:t>
            </a:r>
            <a:r>
              <a:rPr lang="zh-CN" altLang="en-US" sz="1800" b="1"/>
              <a:t>、</a:t>
            </a:r>
            <a:r>
              <a:rPr lang="en-US" altLang="zh-CN" sz="1800" b="1"/>
              <a:t>220kV</a:t>
            </a:r>
            <a:r>
              <a:rPr lang="zh-CN" altLang="en-US" sz="1800" b="1"/>
              <a:t>、</a:t>
            </a:r>
            <a:r>
              <a:rPr lang="en-US" altLang="zh-CN" sz="1800" b="1"/>
              <a:t>500kV</a:t>
            </a:r>
            <a:r>
              <a:rPr lang="zh-CN" altLang="en-US" sz="1800" b="1"/>
              <a:t>交联聚乙稀绝缘电缆终端制作安装：</a:t>
            </a:r>
            <a:endParaRPr lang="en-US" altLang="zh-CN" sz="1800" b="1"/>
          </a:p>
          <a:p>
            <a:pPr marL="0" indent="0">
              <a:buFontTx/>
              <a:buNone/>
            </a:pPr>
            <a:r>
              <a:rPr lang="zh-CN" altLang="en-US" sz="1800" b="1"/>
              <a:t>电源搭接、工棚、脚手架搭拆、电缆绝缘检查、电缆就位、固定，量尺寸</a:t>
            </a:r>
            <a:endParaRPr lang="en-US" altLang="zh-CN" sz="1800" b="1"/>
          </a:p>
          <a:p>
            <a:pPr marL="0" indent="0">
              <a:buFontTx/>
              <a:buNone/>
            </a:pPr>
            <a:r>
              <a:rPr lang="zh-CN" altLang="en-US" sz="1800" b="1"/>
              <a:t>，剥除电缆内、外护套、铠装层、加热校直、核相，剥除外半导电屏蔽，</a:t>
            </a:r>
            <a:endParaRPr lang="en-US" altLang="zh-CN" sz="1800" b="1"/>
          </a:p>
          <a:p>
            <a:pPr marL="0" indent="0">
              <a:buFontTx/>
              <a:buNone/>
            </a:pPr>
            <a:r>
              <a:rPr lang="zh-CN" altLang="en-US" sz="1800" b="1"/>
              <a:t>绝缘层表面处理，出线梗就位、压接，带材绕包、去潮、应力锥就位、屏</a:t>
            </a:r>
            <a:endParaRPr lang="en-US" altLang="zh-CN" sz="1800" b="1"/>
          </a:p>
          <a:p>
            <a:pPr marL="0" indent="0">
              <a:buFontTx/>
              <a:buNone/>
            </a:pPr>
            <a:r>
              <a:rPr lang="zh-CN" altLang="en-US" sz="1800" b="1"/>
              <a:t>蔽层处理、套管就位、收缩管安装定位、密封处理等，接地线，挂牌</a:t>
            </a:r>
            <a:endParaRPr lang="en-US" altLang="zh-CN" sz="1800" b="1"/>
          </a:p>
          <a:p>
            <a:pPr marL="0" indent="0">
              <a:buFontTx/>
              <a:buNone/>
            </a:pPr>
            <a:r>
              <a:rPr lang="zh-CN" altLang="en-US" sz="1800" b="1"/>
              <a:t>，现场清理，现场清理，工器具场内转移。</a:t>
            </a:r>
          </a:p>
          <a:p>
            <a:pPr marL="0" indent="0">
              <a:lnSpc>
                <a:spcPts val="2600"/>
              </a:lnSpc>
              <a:spcBef>
                <a:spcPts val="600"/>
              </a:spcBef>
              <a:buFontTx/>
              <a:buNone/>
            </a:pPr>
            <a:endParaRPr lang="en-US" altLang="zh-CN" sz="1800" b="1"/>
          </a:p>
          <a:p>
            <a:pPr marL="0" indent="0">
              <a:lnSpc>
                <a:spcPts val="2800"/>
              </a:lnSpc>
              <a:spcBef>
                <a:spcPts val="600"/>
              </a:spcBef>
              <a:buFontTx/>
              <a:buNone/>
            </a:pPr>
            <a:endParaRPr lang="zh-CN" altLang="en-US" sz="1800"/>
          </a:p>
          <a:p>
            <a:pPr marL="0" indent="0">
              <a:lnSpc>
                <a:spcPts val="2800"/>
              </a:lnSpc>
              <a:spcBef>
                <a:spcPts val="600"/>
              </a:spcBef>
              <a:buFontTx/>
              <a:buNone/>
            </a:pPr>
            <a:endParaRPr lang="zh-CN" altLang="en-US" sz="1800"/>
          </a:p>
          <a:p>
            <a:pPr marL="0" indent="0">
              <a:lnSpc>
                <a:spcPts val="2800"/>
              </a:lnSpc>
              <a:spcBef>
                <a:spcPts val="600"/>
              </a:spcBef>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a:extLst>
              <a:ext uri="{FF2B5EF4-FFF2-40B4-BE49-F238E27FC236}">
                <a16:creationId xmlns:a16="http://schemas.microsoft.com/office/drawing/2014/main" id="{408252F9-AC96-4729-B4B7-4A602D480B03}"/>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68963" name="Rectangle 3">
            <a:extLst>
              <a:ext uri="{FF2B5EF4-FFF2-40B4-BE49-F238E27FC236}">
                <a16:creationId xmlns:a16="http://schemas.microsoft.com/office/drawing/2014/main" id="{EEEA2862-1C3D-4CFF-B775-AB50E4EC2E8A}"/>
              </a:ext>
            </a:extLst>
          </p:cNvPr>
          <p:cNvSpPr>
            <a:spLocks noGrp="1" noChangeArrowheads="1"/>
          </p:cNvSpPr>
          <p:nvPr>
            <p:ph type="body" idx="4294967295"/>
          </p:nvPr>
        </p:nvSpPr>
        <p:spPr>
          <a:xfrm>
            <a:off x="1571625" y="1196975"/>
            <a:ext cx="7404100" cy="5661025"/>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6</a:t>
            </a:r>
            <a:r>
              <a:rPr lang="zh-CN" altLang="en-US" sz="1800" b="1"/>
              <a:t>）电缆终端制作安装</a:t>
            </a:r>
            <a:endParaRPr lang="en-US" altLang="zh-CN" sz="1800" b="1"/>
          </a:p>
          <a:p>
            <a:pPr marL="0" indent="0">
              <a:lnSpc>
                <a:spcPts val="2600"/>
              </a:lnSpc>
              <a:buFont typeface="Wingdings" panose="05000000000000000000" pitchFamily="2" charset="2"/>
              <a:buChar char="Ø"/>
            </a:pPr>
            <a:r>
              <a:rPr lang="zh-CN" altLang="en-US" sz="1800" b="1"/>
              <a:t>工程量计算规则</a:t>
            </a:r>
          </a:p>
          <a:p>
            <a:pPr marL="0" indent="0">
              <a:lnSpc>
                <a:spcPts val="2600"/>
              </a:lnSpc>
              <a:buFontTx/>
              <a:buNone/>
            </a:pPr>
            <a:r>
              <a:rPr lang="en-US" altLang="zh-CN" sz="1800" b="1"/>
              <a:t>10kV </a:t>
            </a:r>
            <a:r>
              <a:rPr lang="zh-CN" altLang="en-US" sz="1800" b="1"/>
              <a:t>及以上电压等级电缆终端头制作安装以“套</a:t>
            </a:r>
            <a:r>
              <a:rPr lang="en-US" altLang="zh-CN" sz="1800" b="1"/>
              <a:t>/</a:t>
            </a:r>
            <a:r>
              <a:rPr lang="zh-CN" altLang="en-US" sz="1800" b="1"/>
              <a:t>三相”为计量单位，</a:t>
            </a:r>
            <a:r>
              <a:rPr lang="en-US" altLang="zh-CN" sz="1800" b="1"/>
              <a:t>1kV </a:t>
            </a:r>
            <a:r>
              <a:rPr lang="zh-CN" altLang="en-US" sz="1800" b="1"/>
              <a:t>以下电缆终端头制作安装以“个”为计量单位。</a:t>
            </a:r>
          </a:p>
          <a:p>
            <a:pPr marL="0" indent="0">
              <a:lnSpc>
                <a:spcPts val="2600"/>
              </a:lnSpc>
              <a:buFont typeface="Wingdings" panose="05000000000000000000" pitchFamily="2" charset="2"/>
              <a:buChar char="Ø"/>
            </a:pPr>
            <a:r>
              <a:rPr lang="zh-CN" altLang="en-US" sz="1800" b="1"/>
              <a:t>装置性材料包括电缆终端、终端支架。其中充油电缆装置性材料还包括电缆油、压力箱、油管路等，所耗电缆油均按电缆厂家提供。</a:t>
            </a:r>
          </a:p>
          <a:p>
            <a:pPr marL="0" indent="0">
              <a:lnSpc>
                <a:spcPts val="2600"/>
              </a:lnSpc>
              <a:buFont typeface="Wingdings" panose="05000000000000000000" pitchFamily="2" charset="2"/>
              <a:buChar char="Ø"/>
            </a:pPr>
            <a:r>
              <a:rPr lang="zh-CN" altLang="en-US" sz="1800" b="1"/>
              <a:t>相关使用说明：</a:t>
            </a:r>
          </a:p>
          <a:p>
            <a:pPr marL="0" indent="0">
              <a:lnSpc>
                <a:spcPts val="2600"/>
              </a:lnSpc>
              <a:buFontTx/>
              <a:buNone/>
            </a:pPr>
            <a:r>
              <a:rPr lang="en-US" altLang="zh-CN" sz="1800" b="1"/>
              <a:t>      1</a:t>
            </a:r>
            <a:r>
              <a:rPr lang="zh-CN" altLang="en-US" sz="1800" b="1"/>
              <a:t>）</a:t>
            </a:r>
            <a:r>
              <a:rPr lang="en-US" altLang="zh-CN" sz="1800" b="1"/>
              <a:t>110kV</a:t>
            </a:r>
            <a:r>
              <a:rPr lang="zh-CN" altLang="en-US" sz="1800" b="1"/>
              <a:t>及以上电缆空气终端，即为户外终端。</a:t>
            </a:r>
          </a:p>
          <a:p>
            <a:pPr marL="0" indent="0">
              <a:lnSpc>
                <a:spcPts val="2600"/>
              </a:lnSpc>
              <a:buFontTx/>
              <a:buNone/>
            </a:pPr>
            <a:r>
              <a:rPr lang="en-US" altLang="zh-CN" sz="1800" b="1"/>
              <a:t>      2</a:t>
            </a:r>
            <a:r>
              <a:rPr lang="zh-CN" altLang="en-US" sz="1800" b="1"/>
              <a:t>）普通终端的制作安装定额仍可套用</a:t>
            </a:r>
            <a:r>
              <a:rPr lang="en-US" altLang="zh-CN" sz="1800" b="1"/>
              <a:t>GIS</a:t>
            </a:r>
            <a:r>
              <a:rPr lang="zh-CN" altLang="en-US" sz="1800" b="1"/>
              <a:t>终端制作安装定额子目。</a:t>
            </a:r>
          </a:p>
          <a:p>
            <a:pPr marL="0" indent="0">
              <a:lnSpc>
                <a:spcPts val="2600"/>
              </a:lnSpc>
              <a:spcBef>
                <a:spcPts val="600"/>
              </a:spcBef>
              <a:buFontTx/>
              <a:buNone/>
            </a:pPr>
            <a:endParaRPr lang="en-US" altLang="zh-CN" sz="1800" b="1"/>
          </a:p>
          <a:p>
            <a:pPr marL="0" indent="0">
              <a:lnSpc>
                <a:spcPts val="2800"/>
              </a:lnSpc>
              <a:spcBef>
                <a:spcPts val="600"/>
              </a:spcBef>
              <a:buFontTx/>
              <a:buNone/>
            </a:pPr>
            <a:endParaRPr lang="zh-CN" altLang="en-US" sz="1800"/>
          </a:p>
          <a:p>
            <a:pPr marL="0" indent="0">
              <a:lnSpc>
                <a:spcPts val="2800"/>
              </a:lnSpc>
              <a:spcBef>
                <a:spcPts val="600"/>
              </a:spcBef>
              <a:buFontTx/>
              <a:buNone/>
            </a:pPr>
            <a:endParaRPr lang="zh-CN" altLang="en-US" sz="1800"/>
          </a:p>
          <a:p>
            <a:pPr marL="0" indent="0">
              <a:lnSpc>
                <a:spcPts val="2800"/>
              </a:lnSpc>
              <a:spcBef>
                <a:spcPts val="600"/>
              </a:spcBef>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a:extLst>
              <a:ext uri="{FF2B5EF4-FFF2-40B4-BE49-F238E27FC236}">
                <a16:creationId xmlns:a16="http://schemas.microsoft.com/office/drawing/2014/main" id="{B9E95828-DCCD-4126-AB42-25C349F5C8E4}"/>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69987" name="Rectangle 3">
            <a:extLst>
              <a:ext uri="{FF2B5EF4-FFF2-40B4-BE49-F238E27FC236}">
                <a16:creationId xmlns:a16="http://schemas.microsoft.com/office/drawing/2014/main" id="{AA211808-D7DE-4BFF-A08A-46FB97C51D60}"/>
              </a:ext>
            </a:extLst>
          </p:cNvPr>
          <p:cNvSpPr>
            <a:spLocks noGrp="1" noChangeArrowheads="1"/>
          </p:cNvSpPr>
          <p:nvPr>
            <p:ph type="body" idx="4294967295"/>
          </p:nvPr>
        </p:nvSpPr>
        <p:spPr>
          <a:xfrm>
            <a:off x="1571625" y="1196975"/>
            <a:ext cx="7404100" cy="5661025"/>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7</a:t>
            </a:r>
            <a:r>
              <a:rPr lang="zh-CN" altLang="en-US" sz="1800" b="1"/>
              <a:t>）电缆附属工程</a:t>
            </a:r>
            <a:endParaRPr lang="en-US" altLang="zh-CN" sz="1800" b="1"/>
          </a:p>
          <a:p>
            <a:pPr marL="0" indent="0">
              <a:lnSpc>
                <a:spcPts val="2600"/>
              </a:lnSpc>
              <a:buFontTx/>
              <a:buNone/>
            </a:pPr>
            <a:r>
              <a:rPr lang="en-US" altLang="zh-CN" sz="1800" b="1"/>
              <a:t>       1</a:t>
            </a:r>
            <a:r>
              <a:rPr lang="zh-CN" altLang="en-US" sz="1800" b="1"/>
              <a:t>）接地装置安装</a:t>
            </a:r>
          </a:p>
          <a:p>
            <a:pPr marL="0" indent="0">
              <a:lnSpc>
                <a:spcPts val="2600"/>
              </a:lnSpc>
              <a:buFontTx/>
              <a:buNone/>
            </a:pPr>
            <a:r>
              <a:rPr lang="en-US" altLang="zh-CN" sz="1800" b="1"/>
              <a:t>        </a:t>
            </a:r>
            <a:r>
              <a:rPr lang="zh-CN" altLang="en-US" sz="1800" b="1"/>
              <a:t>接地装置安装包括三相式直接接地箱、六相式直接接地箱、三相式经护层保护器接地箱、六相式经护层保护器接地箱、交叉互联箱、护层保护器安装子目。</a:t>
            </a:r>
          </a:p>
          <a:p>
            <a:pPr marL="0" indent="0">
              <a:lnSpc>
                <a:spcPts val="2600"/>
              </a:lnSpc>
              <a:buFontTx/>
              <a:buNone/>
            </a:pPr>
            <a:r>
              <a:rPr lang="zh-CN" altLang="en-US" sz="1800" b="1"/>
              <a:t>        单芯电缆的接地线有两部分：一是接地网或接地极与电缆的接地之间的引线：二是各相护套间的等位连接线。</a:t>
            </a:r>
          </a:p>
          <a:p>
            <a:pPr marL="0" indent="0">
              <a:lnSpc>
                <a:spcPts val="2600"/>
              </a:lnSpc>
              <a:buFontTx/>
              <a:buNone/>
            </a:pPr>
            <a:r>
              <a:rPr lang="en-US" altLang="zh-CN" sz="1800" b="1"/>
              <a:t>        </a:t>
            </a:r>
            <a:r>
              <a:rPr lang="zh-CN" altLang="en-US" sz="1800" b="1"/>
              <a:t>直接接地和经护层保护器接地：直接接地是三相护层通过同轴电缆引出，不经过换位，直接接地。</a:t>
            </a:r>
          </a:p>
          <a:p>
            <a:pPr marL="0" indent="0">
              <a:lnSpc>
                <a:spcPts val="2600"/>
              </a:lnSpc>
              <a:buFontTx/>
              <a:buNone/>
            </a:pPr>
            <a:r>
              <a:rPr lang="en-US" altLang="zh-CN" sz="1800" b="1"/>
              <a:t>         </a:t>
            </a:r>
            <a:r>
              <a:rPr lang="zh-CN" altLang="en-US" sz="1800" b="1"/>
              <a:t>交叉换位箱的三相护层通过同轴电缆引出，经过换位后经护层保护器接地。</a:t>
            </a:r>
          </a:p>
          <a:p>
            <a:pPr marL="0" indent="0">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a:extLst>
              <a:ext uri="{FF2B5EF4-FFF2-40B4-BE49-F238E27FC236}">
                <a16:creationId xmlns:a16="http://schemas.microsoft.com/office/drawing/2014/main" id="{C7D269EF-646E-42FD-9214-7C5F8B0E3049}"/>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71011" name="Rectangle 3">
            <a:extLst>
              <a:ext uri="{FF2B5EF4-FFF2-40B4-BE49-F238E27FC236}">
                <a16:creationId xmlns:a16="http://schemas.microsoft.com/office/drawing/2014/main" id="{BD42FDF3-20D8-4369-BFD8-D1DD34AD0695}"/>
              </a:ext>
            </a:extLst>
          </p:cNvPr>
          <p:cNvSpPr>
            <a:spLocks noGrp="1" noChangeArrowheads="1"/>
          </p:cNvSpPr>
          <p:nvPr>
            <p:ph type="body" idx="4294967295"/>
          </p:nvPr>
        </p:nvSpPr>
        <p:spPr>
          <a:xfrm>
            <a:off x="1571625" y="1196975"/>
            <a:ext cx="7404100" cy="5661025"/>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7</a:t>
            </a:r>
            <a:r>
              <a:rPr lang="zh-CN" altLang="en-US" sz="1800" b="1"/>
              <a:t>）电缆附属工程</a:t>
            </a:r>
            <a:endParaRPr lang="en-US" altLang="zh-CN" sz="1800" b="1"/>
          </a:p>
          <a:p>
            <a:pPr marL="0" indent="0">
              <a:lnSpc>
                <a:spcPts val="2600"/>
              </a:lnSpc>
              <a:buFontTx/>
              <a:buNone/>
            </a:pPr>
            <a:r>
              <a:rPr lang="en-US" altLang="zh-CN" sz="1800" b="1"/>
              <a:t>       1</a:t>
            </a:r>
            <a:r>
              <a:rPr lang="zh-CN" altLang="en-US" sz="1800" b="1"/>
              <a:t>）接地装置安装</a:t>
            </a:r>
          </a:p>
          <a:p>
            <a:pPr marL="0" indent="0">
              <a:lnSpc>
                <a:spcPts val="2600"/>
              </a:lnSpc>
              <a:buFontTx/>
              <a:buNone/>
            </a:pPr>
            <a:r>
              <a:rPr lang="en-US" altLang="zh-CN" sz="1800" b="1"/>
              <a:t>        </a:t>
            </a:r>
            <a:r>
              <a:rPr lang="zh-CN" altLang="en-US" sz="1800" b="1"/>
              <a:t>电缆接地工程：通常以三段等长的单芯电缆组成一个交叉互联段，每一个交叉互联段，应有两套（</a:t>
            </a:r>
            <a:r>
              <a:rPr lang="en-US" altLang="zh-CN" sz="1800" b="1"/>
              <a:t>6</a:t>
            </a:r>
            <a:r>
              <a:rPr lang="zh-CN" altLang="en-US" sz="1800" b="1"/>
              <a:t>相）绝缘头。</a:t>
            </a:r>
          </a:p>
          <a:p>
            <a:pPr marL="0" indent="0">
              <a:lnSpc>
                <a:spcPts val="2600"/>
              </a:lnSpc>
              <a:buFontTx/>
              <a:buNone/>
            </a:pPr>
            <a:r>
              <a:rPr lang="en-US" altLang="zh-CN" sz="1800" b="1"/>
              <a:t>         </a:t>
            </a:r>
            <a:r>
              <a:rPr lang="zh-CN" altLang="en-US" sz="1800" b="1"/>
              <a:t>在交叉互联结构中，换位箱有两种结构。一种是直接接地箱，另一种是交叉换位接地箱。</a:t>
            </a:r>
          </a:p>
          <a:p>
            <a:pPr marL="0" indent="0">
              <a:lnSpc>
                <a:spcPts val="2600"/>
              </a:lnSpc>
              <a:buFontTx/>
              <a:buNone/>
            </a:pPr>
            <a:r>
              <a:rPr lang="en-US" altLang="zh-CN" sz="1800" b="1"/>
              <a:t>         </a:t>
            </a:r>
            <a:r>
              <a:rPr lang="zh-CN" altLang="en-US" sz="1800" b="1"/>
              <a:t>护层保护器有单相式与三相式的两种。单相式的是将一片或数片阀片装在一个密封罐内或密封在一个环氧树脂的铸件内，单相式直接接地适用于终端或工井的绝缘接头上。三相式的保护器是将三片或三组阀片接成星形接地，放在一个密封罐内。三相式的保护器与与换位铜排一起装在换位相内，然后用三根同轴电缆引出与绝缘接头连接。</a:t>
            </a:r>
          </a:p>
          <a:p>
            <a:pPr marL="0" indent="0">
              <a:lnSpc>
                <a:spcPts val="2800"/>
              </a:lnSpc>
              <a:spcBef>
                <a:spcPts val="600"/>
              </a:spcBef>
              <a:buFontTx/>
              <a:buNone/>
            </a:pPr>
            <a:endParaRPr lang="zh-CN" altLang="en-US" sz="1800"/>
          </a:p>
          <a:p>
            <a:pPr marL="0" indent="0">
              <a:lnSpc>
                <a:spcPts val="2800"/>
              </a:lnSpc>
              <a:spcBef>
                <a:spcPts val="600"/>
              </a:spcBef>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a:extLst>
              <a:ext uri="{FF2B5EF4-FFF2-40B4-BE49-F238E27FC236}">
                <a16:creationId xmlns:a16="http://schemas.microsoft.com/office/drawing/2014/main" id="{C0C9E154-55CD-47C0-B943-36EA54BE4645}"/>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72035" name="Rectangle 3">
            <a:extLst>
              <a:ext uri="{FF2B5EF4-FFF2-40B4-BE49-F238E27FC236}">
                <a16:creationId xmlns:a16="http://schemas.microsoft.com/office/drawing/2014/main" id="{8DB56D76-4FA8-4FC2-A285-FF1D8E8D9A17}"/>
              </a:ext>
            </a:extLst>
          </p:cNvPr>
          <p:cNvSpPr>
            <a:spLocks noGrp="1" noChangeArrowheads="1"/>
          </p:cNvSpPr>
          <p:nvPr>
            <p:ph type="body" idx="4294967295"/>
          </p:nvPr>
        </p:nvSpPr>
        <p:spPr>
          <a:xfrm>
            <a:off x="1403350" y="1196975"/>
            <a:ext cx="7740650" cy="5661025"/>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7</a:t>
            </a:r>
            <a:r>
              <a:rPr lang="zh-CN" altLang="en-US" sz="1800" b="1"/>
              <a:t>）电缆附属工程</a:t>
            </a:r>
            <a:endParaRPr lang="en-US" altLang="zh-CN" sz="1800" b="1"/>
          </a:p>
          <a:p>
            <a:pPr marL="0" indent="0">
              <a:lnSpc>
                <a:spcPts val="2600"/>
              </a:lnSpc>
              <a:buFontTx/>
              <a:buNone/>
            </a:pPr>
            <a:r>
              <a:rPr lang="en-US" altLang="zh-CN" sz="1800" b="1"/>
              <a:t>       1</a:t>
            </a:r>
            <a:r>
              <a:rPr lang="zh-CN" altLang="en-US" sz="1800" b="1"/>
              <a:t>）接地装置安装</a:t>
            </a:r>
          </a:p>
          <a:p>
            <a:pPr marL="0" indent="0">
              <a:lnSpc>
                <a:spcPts val="2600"/>
              </a:lnSpc>
              <a:buFont typeface="Wingdings" panose="05000000000000000000" pitchFamily="2" charset="2"/>
              <a:buChar char="Ø"/>
            </a:pPr>
            <a:r>
              <a:rPr lang="zh-CN" altLang="en-US" sz="1800" b="1"/>
              <a:t>工作内容：</a:t>
            </a:r>
          </a:p>
          <a:p>
            <a:pPr marL="0" indent="0">
              <a:lnSpc>
                <a:spcPts val="2600"/>
              </a:lnSpc>
              <a:buFontTx/>
              <a:buNone/>
            </a:pPr>
            <a:r>
              <a:rPr lang="en-US" altLang="zh-CN" sz="1800" b="1"/>
              <a:t>     </a:t>
            </a:r>
            <a:r>
              <a:rPr lang="zh-CN" altLang="en-US" sz="1800" b="1"/>
              <a:t>  包括接地电缆、同轴电缆敷设，相位检查，接地箱</a:t>
            </a:r>
            <a:r>
              <a:rPr lang="en-US" altLang="zh-CN" sz="1800" b="1"/>
              <a:t>(</a:t>
            </a:r>
            <a:r>
              <a:rPr lang="zh-CN" altLang="en-US" sz="1800" b="1"/>
              <a:t>三相式直接接地箱、六相式直接接地箱、三相式经护层保护器接接地箱、六相式经护层保护器接地箱、交叉互联箱、护层保护器</a:t>
            </a:r>
            <a:r>
              <a:rPr lang="en-US" altLang="zh-CN" sz="1800" b="1"/>
              <a:t>)</a:t>
            </a:r>
            <a:r>
              <a:rPr lang="zh-CN" altLang="en-US" sz="1800" b="1"/>
              <a:t>安装，</a:t>
            </a:r>
            <a:r>
              <a:rPr lang="en-US" altLang="zh-CN" sz="1800" b="1"/>
              <a:t> </a:t>
            </a:r>
            <a:r>
              <a:rPr lang="zh-CN" altLang="en-US" sz="1800" b="1"/>
              <a:t>现场清理，工器具场内转移。</a:t>
            </a:r>
          </a:p>
          <a:p>
            <a:pPr marL="0" indent="0">
              <a:lnSpc>
                <a:spcPts val="2600"/>
              </a:lnSpc>
              <a:buFont typeface="Wingdings" panose="05000000000000000000" pitchFamily="2" charset="2"/>
              <a:buChar char="Ø"/>
            </a:pPr>
            <a:r>
              <a:rPr lang="zh-CN" altLang="en-US" sz="1800" b="1"/>
              <a:t>工程量计算规则：直接接地箱以“套”为单位，三相式以三相为一套，六相式以六相为一套；经护层保护器接地箱，以“套”为单位，三相式以三相为一套，六相式以六相为一套。</a:t>
            </a:r>
          </a:p>
          <a:p>
            <a:pPr marL="0" indent="0">
              <a:lnSpc>
                <a:spcPts val="2600"/>
              </a:lnSpc>
              <a:buFont typeface="Wingdings" panose="05000000000000000000" pitchFamily="2" charset="2"/>
              <a:buChar char="Ø"/>
            </a:pPr>
            <a:r>
              <a:rPr lang="zh-CN" altLang="en-US" sz="1800" b="1"/>
              <a:t>装置性材料：包括直线接地箱、经护层保护器接地箱、交叉互联箱、接地电缆、同轴电缆等。</a:t>
            </a:r>
          </a:p>
          <a:p>
            <a:pPr marL="0" indent="0">
              <a:lnSpc>
                <a:spcPts val="2800"/>
              </a:lnSpc>
              <a:spcBef>
                <a:spcPts val="600"/>
              </a:spcBef>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a:extLst>
              <a:ext uri="{FF2B5EF4-FFF2-40B4-BE49-F238E27FC236}">
                <a16:creationId xmlns:a16="http://schemas.microsoft.com/office/drawing/2014/main" id="{5D4AFF90-9C2D-4ADF-B8EE-5BC98886A113}"/>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73059" name="Rectangle 3">
            <a:extLst>
              <a:ext uri="{FF2B5EF4-FFF2-40B4-BE49-F238E27FC236}">
                <a16:creationId xmlns:a16="http://schemas.microsoft.com/office/drawing/2014/main" id="{842CC115-7B40-487A-9868-D0929D0B7919}"/>
              </a:ext>
            </a:extLst>
          </p:cNvPr>
          <p:cNvSpPr>
            <a:spLocks noGrp="1" noChangeArrowheads="1"/>
          </p:cNvSpPr>
          <p:nvPr>
            <p:ph type="body" idx="4294967295"/>
          </p:nvPr>
        </p:nvSpPr>
        <p:spPr>
          <a:xfrm>
            <a:off x="1187450" y="1052513"/>
            <a:ext cx="7788275" cy="5805487"/>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a:t>
            </a:r>
            <a:r>
              <a:rPr lang="en-US" altLang="zh-CN" sz="1800" b="1"/>
              <a:t>7</a:t>
            </a:r>
            <a:r>
              <a:rPr lang="zh-CN" altLang="en-US" sz="1800" b="1"/>
              <a:t>）电缆附属工程</a:t>
            </a:r>
            <a:endParaRPr lang="en-US" altLang="zh-CN" sz="1800" b="1"/>
          </a:p>
          <a:p>
            <a:pPr marL="0" indent="0">
              <a:lnSpc>
                <a:spcPts val="2800"/>
              </a:lnSpc>
              <a:spcBef>
                <a:spcPts val="600"/>
              </a:spcBef>
              <a:buFontTx/>
              <a:buNone/>
            </a:pPr>
            <a:r>
              <a:rPr lang="zh-CN" altLang="en-US" sz="1800" b="1"/>
              <a:t>    </a:t>
            </a:r>
            <a:r>
              <a:rPr lang="en-US" altLang="zh-CN" sz="1800" b="1"/>
              <a:t>2</a:t>
            </a:r>
            <a:r>
              <a:rPr lang="zh-CN" altLang="en-US" sz="1800" b="1"/>
              <a:t>）排管浇制、工作井</a:t>
            </a:r>
            <a:endParaRPr lang="en-US" altLang="zh-CN" sz="1800" b="1"/>
          </a:p>
          <a:p>
            <a:pPr marL="0" indent="0">
              <a:lnSpc>
                <a:spcPts val="2200"/>
              </a:lnSpc>
              <a:buFont typeface="Wingdings" panose="05000000000000000000" pitchFamily="2" charset="2"/>
              <a:buChar char="Ø"/>
            </a:pPr>
            <a:r>
              <a:rPr lang="zh-CN" altLang="en-US" sz="1800" b="1"/>
              <a:t>工作内容</a:t>
            </a:r>
          </a:p>
          <a:p>
            <a:pPr marL="0" indent="0">
              <a:buFontTx/>
              <a:buNone/>
            </a:pPr>
            <a:r>
              <a:rPr lang="zh-CN" altLang="en-US" sz="1800" b="1"/>
              <a:t>  包括护拦搭拆、湿土排水、竹箩滤井、铺垫层、模板安拆、现场钢筋制、混凝土现场浇制、敷设内衬管、通管等。定额分为单层、双层、三层。</a:t>
            </a:r>
            <a:endParaRPr lang="en-US" altLang="zh-CN" sz="1800" b="1"/>
          </a:p>
          <a:p>
            <a:pPr marL="0" indent="0">
              <a:lnSpc>
                <a:spcPts val="2200"/>
              </a:lnSpc>
              <a:buFont typeface="Wingdings" panose="05000000000000000000" pitchFamily="2" charset="2"/>
              <a:buChar char="Ø"/>
            </a:pPr>
            <a:r>
              <a:rPr lang="zh-CN" altLang="en-US" sz="1800" b="1"/>
              <a:t>工程量计算规则</a:t>
            </a:r>
            <a:endParaRPr lang="en-US" altLang="zh-CN" sz="1800" b="1"/>
          </a:p>
          <a:p>
            <a:pPr marL="0" indent="0">
              <a:lnSpc>
                <a:spcPts val="2200"/>
              </a:lnSpc>
              <a:buFontTx/>
              <a:buNone/>
            </a:pPr>
            <a:r>
              <a:rPr lang="zh-CN" altLang="en-US" sz="1800" b="1"/>
              <a:t>    排管和工作井浇制，以“</a:t>
            </a:r>
            <a:r>
              <a:rPr lang="en-US" altLang="zh-CN" sz="1800" b="1"/>
              <a:t>m3”</a:t>
            </a:r>
            <a:r>
              <a:rPr lang="zh-CN" altLang="en-US" sz="1800" b="1"/>
              <a:t>为计量单位，按设计混凝土量计算。</a:t>
            </a:r>
            <a:endParaRPr lang="en-US" altLang="zh-CN" sz="1800" b="1"/>
          </a:p>
          <a:p>
            <a:pPr marL="0" indent="0">
              <a:lnSpc>
                <a:spcPts val="2200"/>
              </a:lnSpc>
              <a:buFontTx/>
              <a:buNone/>
            </a:pPr>
            <a:r>
              <a:rPr lang="en-US" altLang="zh-CN" sz="1800" b="1"/>
              <a:t>     </a:t>
            </a:r>
            <a:r>
              <a:rPr lang="zh-CN" altLang="en-US" sz="1800" b="1"/>
              <a:t>混凝土量＝排管体积－内衬管体积</a:t>
            </a:r>
            <a:r>
              <a:rPr lang="en-US" altLang="zh-CN" sz="1800" b="1"/>
              <a:t>		</a:t>
            </a:r>
            <a:endParaRPr lang="zh-CN" altLang="en-US" sz="1800" b="1"/>
          </a:p>
          <a:p>
            <a:pPr marL="0" indent="0">
              <a:lnSpc>
                <a:spcPts val="2200"/>
              </a:lnSpc>
              <a:buFontTx/>
              <a:buNone/>
            </a:pPr>
            <a:r>
              <a:rPr lang="en-US" altLang="zh-CN" sz="1800" b="1"/>
              <a:t>     </a:t>
            </a:r>
            <a:r>
              <a:rPr lang="zh-CN" altLang="en-US" sz="1800" b="1"/>
              <a:t>其中：排管体积＝排管宽×排管高×排管净长</a:t>
            </a:r>
            <a:r>
              <a:rPr lang="en-US" altLang="zh-CN" sz="1800" b="1"/>
              <a:t>		</a:t>
            </a:r>
          </a:p>
          <a:p>
            <a:pPr marL="0" indent="0">
              <a:lnSpc>
                <a:spcPts val="2200"/>
              </a:lnSpc>
              <a:buFontTx/>
              <a:buNone/>
            </a:pPr>
            <a:r>
              <a:rPr lang="en-US" altLang="zh-CN" sz="1800" b="1"/>
              <a:t>     </a:t>
            </a:r>
            <a:r>
              <a:rPr lang="zh-CN" altLang="en-US" sz="1800" b="1"/>
              <a:t>内衬管体积＝∑</a:t>
            </a:r>
            <a:r>
              <a:rPr lang="en-US" altLang="zh-CN" sz="1800" b="1"/>
              <a:t>(</a:t>
            </a:r>
            <a:r>
              <a:rPr lang="zh-CN" altLang="en-US" sz="1800" b="1"/>
              <a:t>管材外径截面积×排管净长×同规格孔数</a:t>
            </a:r>
            <a:r>
              <a:rPr lang="en-US" altLang="zh-CN" sz="1800" b="1"/>
              <a:t>)</a:t>
            </a:r>
          </a:p>
          <a:p>
            <a:pPr marL="0" indent="0">
              <a:lnSpc>
                <a:spcPts val="2200"/>
              </a:lnSpc>
              <a:buFontTx/>
              <a:buNone/>
            </a:pPr>
            <a:r>
              <a:rPr lang="en-US" altLang="zh-CN" sz="1800" b="1"/>
              <a:t>    </a:t>
            </a:r>
            <a:r>
              <a:rPr lang="zh-CN" altLang="en-US" sz="1800" b="1"/>
              <a:t>注意：排管高度中要扣除垫层；定额中包括内衬管的安装费用，但未     包括内衬管的材料费用，可另计。管材以“米”为单位。</a:t>
            </a:r>
            <a:endParaRPr lang="en-US" altLang="zh-CN" sz="1800" b="1"/>
          </a:p>
          <a:p>
            <a:pPr marL="0" indent="0">
              <a:lnSpc>
                <a:spcPts val="2200"/>
              </a:lnSpc>
              <a:buFont typeface="Wingdings" panose="05000000000000000000" pitchFamily="2" charset="2"/>
              <a:buChar char="Ø"/>
            </a:pPr>
            <a:r>
              <a:rPr lang="zh-CN" altLang="en-US" sz="1800" b="1"/>
              <a:t> 装置性材料：砂、石、水泥及钢筋、内衬管、井盖</a:t>
            </a:r>
          </a:p>
          <a:p>
            <a:pPr marL="0" indent="0">
              <a:buFontTx/>
              <a:buNone/>
            </a:pPr>
            <a:endParaRPr lang="zh-CN" altLang="en-US" sz="1800"/>
          </a:p>
          <a:p>
            <a:pPr marL="0" indent="0">
              <a:lnSpc>
                <a:spcPts val="2800"/>
              </a:lnSpc>
              <a:spcBef>
                <a:spcPts val="600"/>
              </a:spcBef>
              <a:buFontTx/>
              <a:buNone/>
            </a:pPr>
            <a:endParaRPr lang="zh-CN" altLang="en-US" sz="1800"/>
          </a:p>
          <a:p>
            <a:pPr marL="0" indent="0">
              <a:lnSpc>
                <a:spcPts val="2800"/>
              </a:lnSpc>
              <a:spcBef>
                <a:spcPts val="600"/>
              </a:spcBef>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a:extLst>
              <a:ext uri="{FF2B5EF4-FFF2-40B4-BE49-F238E27FC236}">
                <a16:creationId xmlns:a16="http://schemas.microsoft.com/office/drawing/2014/main" id="{07D539D7-1BB4-4FE6-891A-EC23C0BFA2F5}"/>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74083" name="Rectangle 3">
            <a:extLst>
              <a:ext uri="{FF2B5EF4-FFF2-40B4-BE49-F238E27FC236}">
                <a16:creationId xmlns:a16="http://schemas.microsoft.com/office/drawing/2014/main" id="{99C1DEC5-8A6E-462C-8D4D-979080BCCBB0}"/>
              </a:ext>
            </a:extLst>
          </p:cNvPr>
          <p:cNvSpPr>
            <a:spLocks noGrp="1" noChangeArrowheads="1"/>
          </p:cNvSpPr>
          <p:nvPr>
            <p:ph type="body" idx="4294967295"/>
          </p:nvPr>
        </p:nvSpPr>
        <p:spPr>
          <a:xfrm>
            <a:off x="1428750" y="1071563"/>
            <a:ext cx="7715250" cy="5786437"/>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7</a:t>
            </a:r>
            <a:r>
              <a:rPr lang="zh-CN" altLang="en-US" sz="1800" b="1"/>
              <a:t>）电缆附属工程</a:t>
            </a:r>
            <a:endParaRPr lang="en-US" altLang="zh-CN" sz="1800" b="1"/>
          </a:p>
          <a:p>
            <a:pPr marL="0" indent="0">
              <a:lnSpc>
                <a:spcPts val="2400"/>
              </a:lnSpc>
              <a:buFontTx/>
              <a:buNone/>
            </a:pPr>
            <a:r>
              <a:rPr lang="en-US" altLang="zh-CN" sz="1800" b="1"/>
              <a:t>       3</a:t>
            </a:r>
            <a:r>
              <a:rPr lang="zh-CN" altLang="en-US" sz="1800" b="1"/>
              <a:t>）揭、盖电缆沟盖板</a:t>
            </a:r>
          </a:p>
          <a:p>
            <a:pPr marL="0" indent="0">
              <a:lnSpc>
                <a:spcPts val="2200"/>
              </a:lnSpc>
              <a:buFont typeface="Wingdings" panose="05000000000000000000" pitchFamily="2" charset="2"/>
              <a:buChar char="Ø"/>
            </a:pPr>
            <a:r>
              <a:rPr lang="zh-CN" altLang="en-US" sz="1800" b="1"/>
              <a:t>工作内容：</a:t>
            </a:r>
            <a:r>
              <a:rPr lang="en-US" altLang="zh-CN" sz="1800" b="1"/>
              <a:t> </a:t>
            </a:r>
            <a:r>
              <a:rPr lang="zh-CN" altLang="en-US" sz="1800" b="1"/>
              <a:t>揭盖板、排水、盖板。</a:t>
            </a:r>
          </a:p>
          <a:p>
            <a:pPr marL="0" indent="0">
              <a:lnSpc>
                <a:spcPts val="2200"/>
              </a:lnSpc>
              <a:buFont typeface="Wingdings" panose="05000000000000000000" pitchFamily="2" charset="2"/>
              <a:buChar char="Ø"/>
            </a:pPr>
            <a:r>
              <a:rPr lang="zh-CN" altLang="en-US" sz="1800" b="1"/>
              <a:t>工程量计算规则</a:t>
            </a:r>
          </a:p>
          <a:p>
            <a:pPr marL="0" indent="0">
              <a:lnSpc>
                <a:spcPts val="2200"/>
              </a:lnSpc>
              <a:buFontTx/>
              <a:buNone/>
            </a:pPr>
            <a:r>
              <a:rPr lang="en-US" altLang="zh-CN" sz="1800" b="1"/>
              <a:t>    </a:t>
            </a:r>
            <a:r>
              <a:rPr lang="zh-CN" altLang="en-US" sz="1800" b="1"/>
              <a:t>包括揭盖、盖盖板，按每块盖板的单位重量以“</a:t>
            </a:r>
            <a:r>
              <a:rPr lang="en-US" altLang="zh-CN" sz="1800" b="1"/>
              <a:t>100</a:t>
            </a:r>
            <a:r>
              <a:rPr lang="zh-CN" altLang="en-US" sz="1800" b="1"/>
              <a:t>块” 为单位计算。</a:t>
            </a:r>
          </a:p>
          <a:p>
            <a:pPr marL="0" indent="0">
              <a:lnSpc>
                <a:spcPts val="2200"/>
              </a:lnSpc>
              <a:buFont typeface="Wingdings" panose="05000000000000000000" pitchFamily="2" charset="2"/>
              <a:buChar char="Ø"/>
            </a:pPr>
            <a:r>
              <a:rPr lang="zh-CN" altLang="en-US" sz="1800" b="1"/>
              <a:t>装置性材料：盖板。</a:t>
            </a:r>
          </a:p>
          <a:p>
            <a:pPr marL="0" indent="0">
              <a:lnSpc>
                <a:spcPts val="2200"/>
              </a:lnSpc>
              <a:buFontTx/>
              <a:buNone/>
            </a:pPr>
            <a:r>
              <a:rPr lang="en-US" altLang="zh-CN" sz="1800" b="1"/>
              <a:t>       4</a:t>
            </a:r>
            <a:r>
              <a:rPr lang="zh-CN" altLang="en-US" sz="1800" b="1"/>
              <a:t>）保护板及保护管敷设</a:t>
            </a:r>
          </a:p>
          <a:p>
            <a:pPr marL="0" indent="0">
              <a:lnSpc>
                <a:spcPts val="2200"/>
              </a:lnSpc>
              <a:buFont typeface="Wingdings" panose="05000000000000000000" pitchFamily="2" charset="2"/>
              <a:buChar char="Ø"/>
            </a:pPr>
            <a:r>
              <a:rPr lang="zh-CN" altLang="en-US" sz="1800" b="1"/>
              <a:t>工作内容：调整电缆间距，铺砂，盖保护板</a:t>
            </a:r>
            <a:r>
              <a:rPr lang="en-US" altLang="zh-CN" sz="1800" b="1"/>
              <a:t>(</a:t>
            </a:r>
            <a:r>
              <a:rPr lang="zh-CN" altLang="en-US" sz="1800" b="1"/>
              <a:t>或砖</a:t>
            </a:r>
            <a:r>
              <a:rPr lang="en-US" altLang="zh-CN" sz="1800" b="1"/>
              <a:t>)</a:t>
            </a:r>
            <a:r>
              <a:rPr lang="zh-CN" altLang="en-US" sz="1800" b="1"/>
              <a:t>，埋设标桩。</a:t>
            </a:r>
          </a:p>
          <a:p>
            <a:pPr marL="0" indent="0">
              <a:lnSpc>
                <a:spcPts val="2200"/>
              </a:lnSpc>
              <a:buFont typeface="Wingdings" panose="05000000000000000000" pitchFamily="2" charset="2"/>
              <a:buChar char="Ø"/>
            </a:pPr>
            <a:r>
              <a:rPr lang="zh-CN" altLang="en-US" sz="1800" b="1"/>
              <a:t>工程量计算规则</a:t>
            </a:r>
          </a:p>
          <a:p>
            <a:pPr marL="0" indent="0">
              <a:lnSpc>
                <a:spcPts val="2200"/>
              </a:lnSpc>
              <a:buFontTx/>
              <a:buNone/>
            </a:pPr>
            <a:r>
              <a:rPr lang="en-US" altLang="zh-CN" sz="1800" b="1"/>
              <a:t>      </a:t>
            </a:r>
            <a:r>
              <a:rPr lang="zh-CN" altLang="en-US" sz="1800" b="1"/>
              <a:t>保护板是电缆根数分类，用于直埋电缆，以“</a:t>
            </a:r>
            <a:r>
              <a:rPr lang="en-US" altLang="zh-CN" sz="1800" b="1"/>
              <a:t>100m”</a:t>
            </a:r>
            <a:r>
              <a:rPr lang="zh-CN" altLang="en-US" sz="1800" b="1"/>
              <a:t>为计量单位。</a:t>
            </a:r>
          </a:p>
          <a:p>
            <a:pPr marL="0" indent="0">
              <a:lnSpc>
                <a:spcPts val="2200"/>
              </a:lnSpc>
              <a:buFontTx/>
              <a:buNone/>
            </a:pPr>
            <a:r>
              <a:rPr lang="en-US" altLang="zh-CN" sz="1800" b="1"/>
              <a:t>      </a:t>
            </a:r>
            <a:r>
              <a:rPr lang="zh-CN" altLang="en-US" sz="1800" b="1"/>
              <a:t>电缆保护管，分为水泥压力管、无缝钢管、塑料管等。可按管子外径，以“</a:t>
            </a:r>
            <a:r>
              <a:rPr lang="en-US" altLang="zh-CN" sz="1800" b="1"/>
              <a:t>100m</a:t>
            </a:r>
            <a:r>
              <a:rPr lang="zh-CN" altLang="en-US" sz="1800" b="1"/>
              <a:t>”为计量单位。</a:t>
            </a:r>
          </a:p>
          <a:p>
            <a:pPr marL="0" indent="0">
              <a:lnSpc>
                <a:spcPts val="2200"/>
              </a:lnSpc>
              <a:buFont typeface="Wingdings" panose="05000000000000000000" pitchFamily="2" charset="2"/>
              <a:buChar char="Ø"/>
            </a:pPr>
            <a:r>
              <a:rPr lang="zh-CN" altLang="en-US" sz="1800" b="1"/>
              <a:t>装置性材料包括电缆保护板、电缆保护管。</a:t>
            </a:r>
          </a:p>
          <a:p>
            <a:pPr marL="0" indent="0">
              <a:lnSpc>
                <a:spcPts val="2200"/>
              </a:lnSpc>
              <a:buFontTx/>
              <a:buNone/>
            </a:pPr>
            <a:endParaRPr lang="zh-CN" altLang="en-US" sz="1800" b="1"/>
          </a:p>
          <a:p>
            <a:pPr marL="0" indent="0">
              <a:lnSpc>
                <a:spcPts val="2800"/>
              </a:lnSpc>
              <a:spcBef>
                <a:spcPts val="600"/>
              </a:spcBef>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a:extLst>
              <a:ext uri="{FF2B5EF4-FFF2-40B4-BE49-F238E27FC236}">
                <a16:creationId xmlns:a16="http://schemas.microsoft.com/office/drawing/2014/main" id="{6A40A0C8-B67B-43B4-A392-D4F9354EC9FE}"/>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75107" name="Rectangle 3">
            <a:extLst>
              <a:ext uri="{FF2B5EF4-FFF2-40B4-BE49-F238E27FC236}">
                <a16:creationId xmlns:a16="http://schemas.microsoft.com/office/drawing/2014/main" id="{84BA2E8B-C873-4CE0-89DC-D8574A8936D9}"/>
              </a:ext>
            </a:extLst>
          </p:cNvPr>
          <p:cNvSpPr>
            <a:spLocks noGrp="1" noChangeArrowheads="1"/>
          </p:cNvSpPr>
          <p:nvPr>
            <p:ph type="body" idx="4294967295"/>
          </p:nvPr>
        </p:nvSpPr>
        <p:spPr>
          <a:xfrm>
            <a:off x="1331913" y="1196975"/>
            <a:ext cx="7643812" cy="5661025"/>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a:t>
            </a:r>
            <a:r>
              <a:rPr lang="en-US" altLang="zh-CN" sz="1800" b="1"/>
              <a:t>7</a:t>
            </a:r>
            <a:r>
              <a:rPr lang="zh-CN" altLang="en-US" sz="1800" b="1"/>
              <a:t>）电缆附属工程</a:t>
            </a:r>
            <a:endParaRPr lang="en-US" altLang="zh-CN" sz="1800" b="1"/>
          </a:p>
          <a:p>
            <a:pPr marL="0" indent="0">
              <a:lnSpc>
                <a:spcPts val="2100"/>
              </a:lnSpc>
              <a:spcBef>
                <a:spcPts val="600"/>
              </a:spcBef>
              <a:buFontTx/>
              <a:buNone/>
            </a:pPr>
            <a:r>
              <a:rPr lang="zh-CN" altLang="en-US" sz="1800" b="1"/>
              <a:t>    </a:t>
            </a:r>
            <a:r>
              <a:rPr lang="en-US" altLang="zh-CN" sz="1800" b="1"/>
              <a:t>4</a:t>
            </a:r>
            <a:r>
              <a:rPr lang="zh-CN" altLang="en-US" sz="1800" b="1"/>
              <a:t>）顶管、拉管</a:t>
            </a:r>
            <a:endParaRPr lang="en-US" altLang="zh-CN" sz="1800" b="1"/>
          </a:p>
          <a:p>
            <a:pPr marL="0" indent="0">
              <a:lnSpc>
                <a:spcPts val="2100"/>
              </a:lnSpc>
              <a:buFont typeface="Wingdings" panose="05000000000000000000" pitchFamily="2" charset="2"/>
              <a:buChar char="Ø"/>
            </a:pPr>
            <a:r>
              <a:rPr lang="zh-CN" altLang="en-US" sz="1800" b="1"/>
              <a:t>工作内容</a:t>
            </a:r>
          </a:p>
          <a:p>
            <a:pPr marL="0" indent="0"/>
            <a:r>
              <a:rPr lang="zh-CN" altLang="en-US" sz="1800" b="1"/>
              <a:t>分顶管与水平导向钻机顶管（拉管）二种施工方式：</a:t>
            </a:r>
            <a:r>
              <a:rPr lang="en-US" altLang="zh-CN" sz="1800" b="1"/>
              <a:t> </a:t>
            </a:r>
            <a:r>
              <a:rPr lang="zh-CN" altLang="en-US" sz="1800" b="1"/>
              <a:t>准备，测量定位，工井开挖，钻机锚固，水，电源接头等装拆，机具就（退）位。管道疏通清扫，现场清理，工器具移运。</a:t>
            </a:r>
            <a:endParaRPr lang="en-US" altLang="zh-CN" sz="1800" b="1"/>
          </a:p>
          <a:p>
            <a:pPr marL="0" indent="0"/>
            <a:r>
              <a:rPr lang="zh-CN" altLang="en-US" sz="1800" b="1"/>
              <a:t>顶钢管：钢管刷油、下管、机具就位、顶管、接管、清扫、扫管等；</a:t>
            </a:r>
            <a:endParaRPr lang="en-US" altLang="zh-CN" sz="1800" b="1"/>
          </a:p>
          <a:p>
            <a:pPr marL="0" indent="0"/>
            <a:r>
              <a:rPr lang="zh-CN" altLang="en-US" sz="1800" b="1"/>
              <a:t>拉管：定向导引，导杆推进，扩孔、管材熔接、拉管、泥浆清运。</a:t>
            </a:r>
          </a:p>
          <a:p>
            <a:pPr marL="0" indent="0">
              <a:lnSpc>
                <a:spcPts val="2100"/>
              </a:lnSpc>
              <a:buFont typeface="Wingdings" panose="05000000000000000000" pitchFamily="2" charset="2"/>
              <a:buChar char="Ø"/>
            </a:pPr>
            <a:r>
              <a:rPr lang="zh-CN" altLang="en-US" sz="1800" b="1"/>
              <a:t>工程量计算规则</a:t>
            </a:r>
            <a:endParaRPr lang="en-US" altLang="zh-CN" sz="1800" b="1"/>
          </a:p>
          <a:p>
            <a:pPr marL="0" indent="0">
              <a:lnSpc>
                <a:spcPts val="2100"/>
              </a:lnSpc>
              <a:buFontTx/>
              <a:buNone/>
            </a:pPr>
            <a:r>
              <a:rPr lang="zh-CN" altLang="en-US" sz="1800" b="1"/>
              <a:t>      定额可按管子外径，以“</a:t>
            </a:r>
            <a:r>
              <a:rPr lang="en-US" altLang="zh-CN" sz="1800" b="1"/>
              <a:t>m</a:t>
            </a:r>
            <a:r>
              <a:rPr lang="zh-CN" altLang="en-US" sz="1800" b="1"/>
              <a:t>”为单位计算。</a:t>
            </a:r>
            <a:endParaRPr lang="en-US" altLang="zh-CN" sz="1800" b="1"/>
          </a:p>
          <a:p>
            <a:pPr marL="0" indent="0">
              <a:lnSpc>
                <a:spcPts val="2100"/>
              </a:lnSpc>
              <a:buFont typeface="Wingdings" panose="05000000000000000000" pitchFamily="2" charset="2"/>
              <a:buChar char="Ø"/>
            </a:pPr>
            <a:r>
              <a:rPr lang="zh-CN" altLang="en-US" sz="1800" b="1"/>
              <a:t>相关说明</a:t>
            </a:r>
            <a:endParaRPr lang="en-US" altLang="zh-CN" sz="1800" b="1"/>
          </a:p>
          <a:p>
            <a:pPr marL="0" indent="0">
              <a:lnSpc>
                <a:spcPts val="2100"/>
              </a:lnSpc>
              <a:buFontTx/>
              <a:buNone/>
            </a:pPr>
            <a:r>
              <a:rPr lang="en-US" altLang="zh-CN" sz="1800" b="1"/>
              <a:t>     </a:t>
            </a:r>
            <a:r>
              <a:rPr lang="zh-CN" altLang="en-US" sz="1800" b="1"/>
              <a:t>顶管及水平导向顶管定额已综合考虑了工作坑、泥浆池的开挖，使用时不能由于施工方法的不同而调整定额。</a:t>
            </a:r>
          </a:p>
          <a:p>
            <a:pPr marL="0" indent="0">
              <a:lnSpc>
                <a:spcPts val="2100"/>
              </a:lnSpc>
              <a:buFontTx/>
              <a:buNone/>
            </a:pPr>
            <a:r>
              <a:rPr lang="zh-CN" altLang="en-US" sz="1800" b="1"/>
              <a:t>    </a:t>
            </a:r>
            <a:endParaRPr lang="zh-CN" altLang="en-US" sz="1800"/>
          </a:p>
          <a:p>
            <a:pPr marL="0" indent="0">
              <a:lnSpc>
                <a:spcPts val="2800"/>
              </a:lnSpc>
              <a:spcBef>
                <a:spcPts val="600"/>
              </a:spcBef>
              <a:buFontTx/>
              <a:buNone/>
            </a:pPr>
            <a:endParaRPr lang="zh-CN" altLang="en-US" sz="1800"/>
          </a:p>
          <a:p>
            <a:pPr marL="0" indent="0">
              <a:lnSpc>
                <a:spcPts val="2800"/>
              </a:lnSpc>
              <a:spcBef>
                <a:spcPts val="600"/>
              </a:spcBef>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a:extLst>
              <a:ext uri="{FF2B5EF4-FFF2-40B4-BE49-F238E27FC236}">
                <a16:creationId xmlns:a16="http://schemas.microsoft.com/office/drawing/2014/main" id="{08F48B36-3FB9-4E6C-B0DA-6F945512E978}"/>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76131" name="Rectangle 3">
            <a:extLst>
              <a:ext uri="{FF2B5EF4-FFF2-40B4-BE49-F238E27FC236}">
                <a16:creationId xmlns:a16="http://schemas.microsoft.com/office/drawing/2014/main" id="{42284EB4-4C95-4625-BE0E-A6024CBBDF43}"/>
              </a:ext>
            </a:extLst>
          </p:cNvPr>
          <p:cNvSpPr>
            <a:spLocks noGrp="1" noChangeArrowheads="1"/>
          </p:cNvSpPr>
          <p:nvPr>
            <p:ph type="body" idx="4294967295"/>
          </p:nvPr>
        </p:nvSpPr>
        <p:spPr>
          <a:xfrm>
            <a:off x="1428750" y="1071563"/>
            <a:ext cx="7715250" cy="5786437"/>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7</a:t>
            </a:r>
            <a:r>
              <a:rPr lang="zh-CN" altLang="en-US" sz="1800" b="1"/>
              <a:t>）电缆附属工程</a:t>
            </a:r>
            <a:endParaRPr lang="en-US" altLang="zh-CN" sz="1800" b="1"/>
          </a:p>
          <a:p>
            <a:pPr marL="0" indent="0">
              <a:lnSpc>
                <a:spcPts val="2600"/>
              </a:lnSpc>
              <a:buFontTx/>
              <a:buNone/>
            </a:pPr>
            <a:r>
              <a:rPr lang="en-US" altLang="zh-CN" sz="1800" b="1"/>
              <a:t>       5</a:t>
            </a:r>
            <a:r>
              <a:rPr lang="zh-CN" altLang="en-US" sz="1800" b="1"/>
              <a:t>）电缆防火</a:t>
            </a:r>
            <a:endParaRPr lang="en-US" altLang="zh-CN" sz="1800" b="1"/>
          </a:p>
          <a:p>
            <a:pPr marL="0" indent="0">
              <a:lnSpc>
                <a:spcPts val="2600"/>
              </a:lnSpc>
              <a:buFont typeface="Wingdings" panose="05000000000000000000" pitchFamily="2" charset="2"/>
              <a:buChar char="Ø"/>
            </a:pPr>
            <a:r>
              <a:rPr lang="zh-CN" altLang="en-US" sz="1800" b="1"/>
              <a:t>工作内容</a:t>
            </a:r>
            <a:endParaRPr lang="en-US" altLang="zh-CN" sz="1800" b="1"/>
          </a:p>
          <a:p>
            <a:pPr marL="0" indent="0">
              <a:lnSpc>
                <a:spcPts val="2600"/>
              </a:lnSpc>
              <a:buFontTx/>
              <a:buNone/>
            </a:pPr>
            <a:r>
              <a:rPr lang="zh-CN" altLang="en-US" sz="1800" b="1"/>
              <a:t>      防火隔板加工固定，防火堵料拌和孔洞封堵，防火涂料涂刷，防火墙、防火包、防火带、防火槽安装，清理现场，工器具移运</a:t>
            </a:r>
            <a:r>
              <a:rPr lang="zh-CN" altLang="en-US" sz="1800"/>
              <a:t>。</a:t>
            </a:r>
            <a:endParaRPr lang="zh-CN" altLang="en-US" sz="1800" b="1"/>
          </a:p>
          <a:p>
            <a:pPr marL="0" indent="0">
              <a:lnSpc>
                <a:spcPts val="2600"/>
              </a:lnSpc>
              <a:buFont typeface="Wingdings" panose="05000000000000000000" pitchFamily="2" charset="2"/>
              <a:buChar char="Ø"/>
            </a:pPr>
            <a:r>
              <a:rPr lang="zh-CN" altLang="en-US" sz="1800" b="1"/>
              <a:t>工程量计算规则</a:t>
            </a:r>
          </a:p>
          <a:p>
            <a:pPr marL="0" indent="0">
              <a:lnSpc>
                <a:spcPts val="2600"/>
              </a:lnSpc>
              <a:buFontTx/>
              <a:buNone/>
            </a:pPr>
            <a:r>
              <a:rPr lang="en-US" altLang="zh-CN" sz="1800" b="1"/>
              <a:t>      </a:t>
            </a:r>
            <a:r>
              <a:rPr lang="zh-CN" altLang="en-US" sz="1800" b="1"/>
              <a:t>电缆防火有六种，缠绕防火带、安装防火槽、刷防火涂料、防火墙、防火隔板、孔洞防火封堵，防火带和防火槽均以电缆长度“</a:t>
            </a:r>
            <a:r>
              <a:rPr lang="en-US" altLang="zh-CN" sz="1800" b="1"/>
              <a:t>100m</a:t>
            </a:r>
            <a:r>
              <a:rPr lang="zh-CN" altLang="en-US" sz="1800" b="1"/>
              <a:t>”为计量单位，刷防火涂料和孔洞防火封堵以“</a:t>
            </a:r>
            <a:r>
              <a:rPr lang="en-US" altLang="zh-CN" sz="1800" b="1"/>
              <a:t>kg”</a:t>
            </a:r>
            <a:r>
              <a:rPr lang="zh-CN" altLang="en-US" sz="1800" b="1"/>
              <a:t>为计量单位</a:t>
            </a:r>
            <a:r>
              <a:rPr lang="en-US" altLang="zh-CN" sz="1800" b="1"/>
              <a:t>,</a:t>
            </a:r>
            <a:r>
              <a:rPr lang="zh-CN" altLang="en-US" sz="1800" b="1"/>
              <a:t>防火墙、防火隔板是以防火墙、防火隔板的平米数为计量单位，不区分厚度。</a:t>
            </a:r>
          </a:p>
          <a:p>
            <a:pPr marL="0" indent="0">
              <a:lnSpc>
                <a:spcPts val="2600"/>
              </a:lnSpc>
              <a:buFont typeface="Wingdings" panose="05000000000000000000" pitchFamily="2" charset="2"/>
              <a:buChar char="Ø"/>
            </a:pPr>
            <a:r>
              <a:rPr lang="zh-CN" altLang="en-US" sz="1800" b="1"/>
              <a:t>装置性材料包括防火隔板、堵料、涂料、防火包、防火墙、防火带、防火槽。</a:t>
            </a:r>
          </a:p>
          <a:p>
            <a:pPr marL="0" indent="0">
              <a:lnSpc>
                <a:spcPts val="2400"/>
              </a:lnSpc>
              <a:buFontTx/>
              <a:buNone/>
            </a:pPr>
            <a:endParaRPr lang="zh-CN" altLang="en-US" sz="1800" b="1"/>
          </a:p>
          <a:p>
            <a:pPr marL="0" indent="0">
              <a:lnSpc>
                <a:spcPts val="2800"/>
              </a:lnSpc>
              <a:spcBef>
                <a:spcPts val="600"/>
              </a:spcBef>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a:extLst>
              <a:ext uri="{FF2B5EF4-FFF2-40B4-BE49-F238E27FC236}">
                <a16:creationId xmlns:a16="http://schemas.microsoft.com/office/drawing/2014/main" id="{A933C484-700F-49D5-81ED-6C953C35B409}"/>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77155" name="Rectangle 3">
            <a:extLst>
              <a:ext uri="{FF2B5EF4-FFF2-40B4-BE49-F238E27FC236}">
                <a16:creationId xmlns:a16="http://schemas.microsoft.com/office/drawing/2014/main" id="{7BA1B002-BE66-477E-A8BF-0B8E9A29F3F5}"/>
              </a:ext>
            </a:extLst>
          </p:cNvPr>
          <p:cNvSpPr>
            <a:spLocks noGrp="1" noChangeArrowheads="1"/>
          </p:cNvSpPr>
          <p:nvPr>
            <p:ph type="body" idx="4294967295"/>
          </p:nvPr>
        </p:nvSpPr>
        <p:spPr>
          <a:xfrm>
            <a:off x="1187450" y="1071563"/>
            <a:ext cx="7715250" cy="5786437"/>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a:t>
            </a:r>
            <a:r>
              <a:rPr lang="en-US" altLang="zh-CN" sz="1800" b="1"/>
              <a:t>7</a:t>
            </a:r>
            <a:r>
              <a:rPr lang="zh-CN" altLang="en-US" sz="1800" b="1"/>
              <a:t>）电缆附属工程</a:t>
            </a:r>
            <a:endParaRPr lang="en-US" altLang="zh-CN" sz="1800" b="1"/>
          </a:p>
          <a:p>
            <a:pPr marL="0" indent="0">
              <a:lnSpc>
                <a:spcPts val="2600"/>
              </a:lnSpc>
              <a:buFontTx/>
              <a:buNone/>
            </a:pPr>
            <a:r>
              <a:rPr lang="en-US" altLang="zh-CN" sz="1800" b="1"/>
              <a:t>    6</a:t>
            </a:r>
            <a:r>
              <a:rPr lang="zh-CN" altLang="en-US" sz="1800" b="1"/>
              <a:t>）电缆配套设备安装</a:t>
            </a:r>
            <a:endParaRPr lang="en-US" altLang="zh-CN" sz="1800" b="1"/>
          </a:p>
          <a:p>
            <a:pPr marL="0" indent="0">
              <a:lnSpc>
                <a:spcPts val="2600"/>
              </a:lnSpc>
              <a:buFont typeface="Wingdings" panose="05000000000000000000" pitchFamily="2" charset="2"/>
              <a:buChar char="Ø"/>
            </a:pPr>
            <a:r>
              <a:rPr lang="zh-CN" altLang="en-US" sz="1800" b="1"/>
              <a:t>工作内容：</a:t>
            </a:r>
            <a:endParaRPr lang="en-US" altLang="zh-CN" sz="1800" b="1"/>
          </a:p>
          <a:p>
            <a:pPr marL="0" indent="0">
              <a:lnSpc>
                <a:spcPts val="2600"/>
              </a:lnSpc>
              <a:buFontTx/>
              <a:buNone/>
            </a:pPr>
            <a:r>
              <a:rPr lang="en-US" altLang="zh-CN" sz="1800" b="1"/>
              <a:t>   </a:t>
            </a:r>
            <a:r>
              <a:rPr lang="zh-CN" altLang="en-US" sz="1800" b="1"/>
              <a:t>施工准备，分支箱就位并固定，接地连接，现场清理，工器具移运。</a:t>
            </a:r>
          </a:p>
          <a:p>
            <a:pPr marL="0" indent="0">
              <a:lnSpc>
                <a:spcPts val="2600"/>
              </a:lnSpc>
              <a:buFont typeface="Wingdings" panose="05000000000000000000" pitchFamily="2" charset="2"/>
              <a:buChar char="Ø"/>
            </a:pPr>
            <a:r>
              <a:rPr lang="zh-CN" altLang="en-US" sz="1800" b="1"/>
              <a:t>工程量计算规则</a:t>
            </a:r>
          </a:p>
          <a:p>
            <a:pPr marL="0" indent="0">
              <a:lnSpc>
                <a:spcPts val="2600"/>
              </a:lnSpc>
              <a:buFontTx/>
              <a:buNone/>
            </a:pPr>
            <a:r>
              <a:rPr lang="en-US" altLang="zh-CN" sz="1800" b="1"/>
              <a:t>    </a:t>
            </a:r>
            <a:r>
              <a:rPr lang="zh-CN" altLang="en-US" sz="1800" b="1"/>
              <a:t>高压电缆分支箱按照</a:t>
            </a:r>
            <a:r>
              <a:rPr lang="en-US" altLang="zh-CN" sz="1800" b="1"/>
              <a:t>6</a:t>
            </a:r>
            <a:r>
              <a:rPr lang="zh-CN" altLang="en-US" sz="1800" b="1"/>
              <a:t>回路、</a:t>
            </a:r>
            <a:r>
              <a:rPr lang="en-US" altLang="zh-CN" sz="1800" b="1"/>
              <a:t>8</a:t>
            </a:r>
            <a:r>
              <a:rPr lang="zh-CN" altLang="en-US" sz="1800" b="1"/>
              <a:t>回路、</a:t>
            </a:r>
            <a:r>
              <a:rPr lang="en-US" altLang="zh-CN" sz="1800" b="1"/>
              <a:t>10</a:t>
            </a:r>
            <a:r>
              <a:rPr lang="zh-CN" altLang="en-US" sz="1800" b="1"/>
              <a:t>回路分类以“台”为计量单位，低压电缆分支箱不分回路数以“台”为计量单位计算。</a:t>
            </a:r>
            <a:endParaRPr lang="en-US" altLang="zh-CN" sz="1800" b="1"/>
          </a:p>
          <a:p>
            <a:pPr marL="0" indent="0">
              <a:lnSpc>
                <a:spcPts val="2600"/>
              </a:lnSpc>
              <a:buFont typeface="Wingdings" panose="05000000000000000000" pitchFamily="2" charset="2"/>
              <a:buChar char="Ø"/>
            </a:pPr>
            <a:r>
              <a:rPr lang="zh-CN" altLang="en-US" sz="1800" b="1"/>
              <a:t> 装置性材料</a:t>
            </a:r>
            <a:endParaRPr lang="en-US" altLang="zh-CN" sz="1800" b="1"/>
          </a:p>
          <a:p>
            <a:pPr marL="0" indent="0">
              <a:lnSpc>
                <a:spcPts val="2600"/>
              </a:lnSpc>
              <a:buFontTx/>
              <a:buNone/>
            </a:pPr>
            <a:r>
              <a:rPr lang="zh-CN" altLang="en-US" sz="1800"/>
              <a:t>    </a:t>
            </a:r>
            <a:r>
              <a:rPr lang="zh-CN" altLang="en-US" sz="1800" b="1"/>
              <a:t>电缆分支箱</a:t>
            </a:r>
            <a:endParaRPr lang="en-US" altLang="zh-CN" sz="1800" b="1"/>
          </a:p>
          <a:p>
            <a:pPr marL="0" indent="0">
              <a:lnSpc>
                <a:spcPts val="2600"/>
              </a:lnSpc>
              <a:buFontTx/>
              <a:buNone/>
            </a:pPr>
            <a:r>
              <a:rPr lang="en-US" altLang="zh-CN" sz="1800" b="1"/>
              <a:t>  </a:t>
            </a:r>
            <a:endParaRPr lang="zh-CN" altLang="en-US" sz="1800" b="1"/>
          </a:p>
          <a:p>
            <a:pPr marL="0" indent="0">
              <a:lnSpc>
                <a:spcPts val="2800"/>
              </a:lnSpc>
              <a:spcBef>
                <a:spcPts val="600"/>
              </a:spcBef>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a:extLst>
              <a:ext uri="{FF2B5EF4-FFF2-40B4-BE49-F238E27FC236}">
                <a16:creationId xmlns:a16="http://schemas.microsoft.com/office/drawing/2014/main" id="{01EBC671-D8CB-48AA-9E2E-46F7EC269796}"/>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78179" name="Rectangle 3">
            <a:extLst>
              <a:ext uri="{FF2B5EF4-FFF2-40B4-BE49-F238E27FC236}">
                <a16:creationId xmlns:a16="http://schemas.microsoft.com/office/drawing/2014/main" id="{39F177B7-911A-42F6-B2E0-7A71445B8A3C}"/>
              </a:ext>
            </a:extLst>
          </p:cNvPr>
          <p:cNvSpPr>
            <a:spLocks noGrp="1" noChangeArrowheads="1"/>
          </p:cNvSpPr>
          <p:nvPr>
            <p:ph type="body" idx="4294967295"/>
          </p:nvPr>
        </p:nvSpPr>
        <p:spPr>
          <a:xfrm>
            <a:off x="1428750" y="1071563"/>
            <a:ext cx="7715250" cy="5786437"/>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a:t>
            </a:r>
            <a:r>
              <a:rPr lang="en-US" altLang="zh-CN" sz="1800" b="1"/>
              <a:t>7</a:t>
            </a:r>
            <a:r>
              <a:rPr lang="zh-CN" altLang="en-US" sz="1800" b="1"/>
              <a:t>）电缆附属工程</a:t>
            </a:r>
            <a:endParaRPr lang="en-US" altLang="zh-CN" sz="1800" b="1"/>
          </a:p>
          <a:p>
            <a:pPr marL="0" indent="0">
              <a:lnSpc>
                <a:spcPts val="2600"/>
              </a:lnSpc>
              <a:buFontTx/>
              <a:buNone/>
            </a:pPr>
            <a:r>
              <a:rPr lang="en-US" altLang="zh-CN" sz="1800" b="1"/>
              <a:t>    7</a:t>
            </a:r>
            <a:r>
              <a:rPr lang="zh-CN" altLang="en-US" sz="1800" b="1"/>
              <a:t>）其他</a:t>
            </a:r>
          </a:p>
          <a:p>
            <a:pPr marL="0" indent="0">
              <a:buFontTx/>
              <a:buNone/>
            </a:pPr>
            <a:r>
              <a:rPr lang="zh-CN" altLang="en-US" sz="1800" b="1"/>
              <a:t>     工作内容：揭、</a:t>
            </a:r>
            <a:r>
              <a:rPr lang="en-US" altLang="zh-CN" sz="1800" b="1"/>
              <a:t> </a:t>
            </a:r>
            <a:r>
              <a:rPr lang="zh-CN" altLang="en-US" sz="1800" b="1"/>
              <a:t>盖井盖，搭电源、排水、通风、清扫、架台组装及拆除，空调机、去湿机就位固定、搭电源、密封棚安装，调试、拆除、清理。包括充油电缆双孔封端安装、临时支架搭拆、</a:t>
            </a:r>
            <a:r>
              <a:rPr lang="en-US" altLang="zh-CN" sz="1800" b="1"/>
              <a:t> </a:t>
            </a:r>
            <a:r>
              <a:rPr lang="zh-CN" altLang="en-US" sz="1800" b="1"/>
              <a:t>空调机、去湿机安装与拆除、充油电缆供油装置安装。</a:t>
            </a:r>
          </a:p>
          <a:p>
            <a:pPr marL="0" indent="0">
              <a:lnSpc>
                <a:spcPts val="2600"/>
              </a:lnSpc>
              <a:buFont typeface="Wingdings" panose="05000000000000000000" pitchFamily="2" charset="2"/>
              <a:buChar char="Ø"/>
            </a:pPr>
            <a:r>
              <a:rPr lang="zh-CN" altLang="en-US" sz="1800" b="1"/>
              <a:t>工程量计算规则</a:t>
            </a:r>
          </a:p>
          <a:p>
            <a:pPr marL="0" indent="0">
              <a:lnSpc>
                <a:spcPts val="2600"/>
              </a:lnSpc>
              <a:buFontTx/>
              <a:buNone/>
            </a:pPr>
            <a:r>
              <a:rPr lang="en-US" altLang="zh-CN" sz="1800" b="1"/>
              <a:t>   </a:t>
            </a:r>
            <a:r>
              <a:rPr lang="zh-CN" altLang="en-US" sz="1800" b="1"/>
              <a:t>①充油电缆双孔封端以封端“只”为单位计算。</a:t>
            </a:r>
            <a:endParaRPr lang="en-US" altLang="zh-CN" sz="1800" b="1"/>
          </a:p>
          <a:p>
            <a:pPr marL="0" indent="0">
              <a:lnSpc>
                <a:spcPts val="2600"/>
              </a:lnSpc>
              <a:buFontTx/>
              <a:buNone/>
            </a:pPr>
            <a:r>
              <a:rPr lang="en-US" altLang="zh-CN" sz="1800" b="1"/>
              <a:t>   </a:t>
            </a:r>
            <a:r>
              <a:rPr lang="zh-CN" altLang="en-US" sz="1800" b="1"/>
              <a:t>② 临时支架搭拆是针对工井电缆接头临时支架架设和拆除，电缆三相为一“处” 计算。</a:t>
            </a:r>
          </a:p>
          <a:p>
            <a:pPr marL="0" indent="0">
              <a:lnSpc>
                <a:spcPts val="2600"/>
              </a:lnSpc>
              <a:buFontTx/>
              <a:buNone/>
            </a:pPr>
            <a:r>
              <a:rPr lang="en-US" altLang="zh-CN" sz="1800" b="1"/>
              <a:t>   </a:t>
            </a:r>
            <a:r>
              <a:rPr lang="zh-CN" altLang="en-US" sz="1800" b="1"/>
              <a:t>③ 空调机、去湿机安装与拆除也是以每只接头工井为一“处”计算。</a:t>
            </a:r>
          </a:p>
          <a:p>
            <a:pPr marL="0" indent="0">
              <a:lnSpc>
                <a:spcPts val="2600"/>
              </a:lnSpc>
              <a:buFontTx/>
              <a:buNone/>
            </a:pPr>
            <a:r>
              <a:rPr lang="en-US" altLang="zh-CN" sz="1800" b="1"/>
              <a:t>   </a:t>
            </a:r>
            <a:r>
              <a:rPr lang="zh-CN" altLang="en-US" sz="1800" b="1"/>
              <a:t>④ </a:t>
            </a:r>
            <a:r>
              <a:rPr lang="en-US" altLang="zh-CN" sz="1800" b="1"/>
              <a:t> </a:t>
            </a:r>
            <a:r>
              <a:rPr lang="zh-CN" altLang="en-US" sz="1800" b="1"/>
              <a:t>充油电缆供油装置，是以一套装置为一“处” 计算安装费，不包括支架的安装。</a:t>
            </a:r>
          </a:p>
          <a:p>
            <a:pPr marL="0" indent="0">
              <a:lnSpc>
                <a:spcPts val="2800"/>
              </a:lnSpc>
              <a:spcBef>
                <a:spcPts val="600"/>
              </a:spcBef>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a:extLst>
              <a:ext uri="{FF2B5EF4-FFF2-40B4-BE49-F238E27FC236}">
                <a16:creationId xmlns:a16="http://schemas.microsoft.com/office/drawing/2014/main" id="{AEC65C77-FD8A-44AE-B710-9C26255C9AAA}"/>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79203" name="Rectangle 3">
            <a:extLst>
              <a:ext uri="{FF2B5EF4-FFF2-40B4-BE49-F238E27FC236}">
                <a16:creationId xmlns:a16="http://schemas.microsoft.com/office/drawing/2014/main" id="{043D45C9-5053-4A41-BF93-DC46AC40E775}"/>
              </a:ext>
            </a:extLst>
          </p:cNvPr>
          <p:cNvSpPr>
            <a:spLocks noGrp="1" noChangeArrowheads="1"/>
          </p:cNvSpPr>
          <p:nvPr>
            <p:ph type="body" idx="4294967295"/>
          </p:nvPr>
        </p:nvSpPr>
        <p:spPr>
          <a:xfrm>
            <a:off x="1285875" y="1071563"/>
            <a:ext cx="7858125" cy="5786437"/>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buFontTx/>
              <a:buNone/>
            </a:pPr>
            <a:r>
              <a:rPr lang="zh-CN" altLang="en-US" sz="1800" b="1"/>
              <a:t>（</a:t>
            </a:r>
            <a:r>
              <a:rPr lang="en-US" altLang="zh-CN" sz="1800" b="1"/>
              <a:t>8</a:t>
            </a:r>
            <a:r>
              <a:rPr lang="zh-CN" altLang="en-US" sz="1800" b="1"/>
              <a:t>）电缆常规试验</a:t>
            </a:r>
            <a:endParaRPr lang="en-US" altLang="zh-CN" sz="1800" b="1"/>
          </a:p>
          <a:p>
            <a:pPr marL="0" indent="0">
              <a:lnSpc>
                <a:spcPts val="2600"/>
              </a:lnSpc>
              <a:buFontTx/>
              <a:buNone/>
            </a:pPr>
            <a:r>
              <a:rPr lang="zh-CN" altLang="en-US" sz="1800" b="1"/>
              <a:t>      主要包括护层、主绝缘、参数测定、波阻抗、电缆绝缘油试验。</a:t>
            </a:r>
            <a:endParaRPr lang="en-US" altLang="zh-CN" sz="1800" b="1"/>
          </a:p>
          <a:p>
            <a:pPr marL="0" indent="0">
              <a:lnSpc>
                <a:spcPts val="2600"/>
              </a:lnSpc>
              <a:buFontTx/>
              <a:buNone/>
            </a:pPr>
            <a:r>
              <a:rPr lang="en-US" altLang="zh-CN" sz="1800" b="1"/>
              <a:t>      1</a:t>
            </a:r>
            <a:r>
              <a:rPr lang="zh-CN" altLang="en-US" sz="1800" b="1"/>
              <a:t>）电缆护层试验，包括摇测、耐压试验和交叉互联系统试验，以一个交叉互联段为一个计量单位。</a:t>
            </a:r>
            <a:endParaRPr lang="en-US" altLang="zh-CN" sz="1800" b="1"/>
          </a:p>
          <a:p>
            <a:pPr marL="0" indent="0">
              <a:lnSpc>
                <a:spcPts val="2600"/>
              </a:lnSpc>
              <a:buFontTx/>
              <a:buNone/>
            </a:pPr>
            <a:r>
              <a:rPr lang="en-US" altLang="zh-CN" sz="1800" b="1"/>
              <a:t>      2</a:t>
            </a:r>
            <a:r>
              <a:rPr lang="zh-CN" altLang="en-US" sz="1800" b="1"/>
              <a:t>）电缆主绝缘试验中直流耐压试验是对纸绝缘、充油电缆线路进行的系统质量检验，电缆护层的检验，以电缆“回路”为计量单位。回路是指每三相为一个回路。</a:t>
            </a:r>
            <a:endParaRPr lang="en-US" altLang="zh-CN" sz="1800" b="1"/>
          </a:p>
          <a:p>
            <a:pPr marL="0" indent="0">
              <a:lnSpc>
                <a:spcPts val="2600"/>
              </a:lnSpc>
              <a:buFontTx/>
              <a:buNone/>
            </a:pPr>
            <a:r>
              <a:rPr lang="en-US" altLang="zh-CN" sz="1800" b="1"/>
              <a:t>      3</a:t>
            </a:r>
            <a:r>
              <a:rPr lang="zh-CN" altLang="en-US" sz="1800" b="1"/>
              <a:t>）电缆主绝缘试验中交流耐压试验是对交联电缆线路进行的系统质量检验，以电缆“回路”为计量单位，回路是指每三相为一个回路。</a:t>
            </a:r>
          </a:p>
          <a:p>
            <a:pPr marL="0" indent="0">
              <a:lnSpc>
                <a:spcPts val="2600"/>
              </a:lnSpc>
              <a:buFontTx/>
              <a:buNone/>
            </a:pPr>
            <a:r>
              <a:rPr lang="en-US" altLang="zh-CN" sz="1800" b="1"/>
              <a:t>      4</a:t>
            </a:r>
            <a:r>
              <a:rPr lang="zh-CN" altLang="en-US" sz="1800" b="1"/>
              <a:t>）电缆参数测定是针对电缆线路测量电缆参数，以电缆“回路”为计量单位，回路是指交流三相为一个回路。</a:t>
            </a:r>
          </a:p>
          <a:p>
            <a:pPr marL="0" indent="0">
              <a:lnSpc>
                <a:spcPts val="2600"/>
              </a:lnSpc>
              <a:buFontTx/>
              <a:buNone/>
            </a:pPr>
            <a:endParaRPr lang="zh-CN" altLang="en-US" sz="1800" b="1"/>
          </a:p>
          <a:p>
            <a:pPr marL="0" indent="0">
              <a:lnSpc>
                <a:spcPts val="2600"/>
              </a:lnSpc>
              <a:buFontTx/>
              <a:buNone/>
            </a:pPr>
            <a:endParaRPr lang="zh-CN" altLang="en-US" sz="1800" b="1"/>
          </a:p>
          <a:p>
            <a:pPr marL="0" indent="0">
              <a:lnSpc>
                <a:spcPts val="2600"/>
              </a:lnSpc>
              <a:buFontTx/>
              <a:buNone/>
            </a:pPr>
            <a:endParaRPr lang="zh-CN" altLang="en-US" sz="1800" b="1"/>
          </a:p>
          <a:p>
            <a:pPr marL="0" indent="0">
              <a:lnSpc>
                <a:spcPts val="2800"/>
              </a:lnSpc>
              <a:spcBef>
                <a:spcPts val="600"/>
              </a:spcBef>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a:extLst>
              <a:ext uri="{FF2B5EF4-FFF2-40B4-BE49-F238E27FC236}">
                <a16:creationId xmlns:a16="http://schemas.microsoft.com/office/drawing/2014/main" id="{976923FF-5D24-48E8-85A0-006CFBAFF447}"/>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80227" name="Rectangle 3">
            <a:extLst>
              <a:ext uri="{FF2B5EF4-FFF2-40B4-BE49-F238E27FC236}">
                <a16:creationId xmlns:a16="http://schemas.microsoft.com/office/drawing/2014/main" id="{DF79B687-0BC7-40B0-BCC7-15654DD6A8ED}"/>
              </a:ext>
            </a:extLst>
          </p:cNvPr>
          <p:cNvSpPr>
            <a:spLocks noGrp="1" noChangeArrowheads="1"/>
          </p:cNvSpPr>
          <p:nvPr>
            <p:ph type="body" idx="4294967295"/>
          </p:nvPr>
        </p:nvSpPr>
        <p:spPr>
          <a:xfrm>
            <a:off x="1428750" y="1071563"/>
            <a:ext cx="7715250" cy="5786437"/>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8</a:t>
            </a:r>
            <a:r>
              <a:rPr lang="zh-CN" altLang="en-US" sz="1800" b="1"/>
              <a:t>）电缆常规试验</a:t>
            </a:r>
            <a:endParaRPr lang="en-US" altLang="zh-CN" sz="1800" b="1"/>
          </a:p>
          <a:p>
            <a:pPr marL="0" indent="0">
              <a:lnSpc>
                <a:spcPts val="2600"/>
              </a:lnSpc>
              <a:buFontTx/>
              <a:buNone/>
            </a:pPr>
            <a:r>
              <a:rPr lang="en-US" altLang="zh-CN" sz="1800" b="1"/>
              <a:t>     5</a:t>
            </a:r>
            <a:r>
              <a:rPr lang="zh-CN" altLang="en-US" sz="1800" b="1"/>
              <a:t>）波阻抗试验，以电缆“回路”为计量单位，回路是指交流三相为一个回路。</a:t>
            </a:r>
          </a:p>
          <a:p>
            <a:pPr marL="0" indent="0">
              <a:lnSpc>
                <a:spcPts val="2600"/>
              </a:lnSpc>
              <a:buFontTx/>
              <a:buNone/>
            </a:pPr>
            <a:r>
              <a:rPr lang="en-US" altLang="zh-CN" sz="1800" b="1"/>
              <a:t>     6</a:t>
            </a:r>
            <a:r>
              <a:rPr lang="zh-CN" altLang="en-US" sz="1800" b="1"/>
              <a:t>）电缆绝缘油试验中耐压、介损试验和色谱分析指对充油电缆以采样的“瓶”数为计量单位，包括中间头、终端头、压力箱以及电缆本体。</a:t>
            </a:r>
            <a:endParaRPr lang="en-US" altLang="zh-CN" sz="1800" b="1"/>
          </a:p>
          <a:p>
            <a:pPr marL="0" indent="0">
              <a:lnSpc>
                <a:spcPts val="2600"/>
              </a:lnSpc>
              <a:buFontTx/>
              <a:buNone/>
            </a:pPr>
            <a:r>
              <a:rPr lang="en-US" altLang="zh-CN" sz="1800" b="1"/>
              <a:t>     7</a:t>
            </a:r>
            <a:r>
              <a:rPr lang="zh-CN" altLang="en-US" sz="1800" b="1"/>
              <a:t>）电缆绝缘油试验中油流、含气试验也是充油电缆需要的检查，以“油段</a:t>
            </a:r>
            <a:r>
              <a:rPr lang="en-US" altLang="zh-CN" sz="1800" b="1"/>
              <a:t>/</a:t>
            </a:r>
            <a:r>
              <a:rPr lang="zh-CN" altLang="en-US" sz="1800" b="1"/>
              <a:t>三相” 为计量单位。</a:t>
            </a:r>
          </a:p>
          <a:p>
            <a:pPr marL="0" indent="0">
              <a:lnSpc>
                <a:spcPts val="2600"/>
              </a:lnSpc>
              <a:buFontTx/>
              <a:buNone/>
            </a:pPr>
            <a:r>
              <a:rPr lang="en-US" altLang="zh-CN" sz="1800" b="1"/>
              <a:t>     8</a:t>
            </a:r>
            <a:r>
              <a:rPr lang="zh-CN" altLang="en-US" sz="1800" b="1"/>
              <a:t>）油纸绝缘电缆线路的电缆试验，目前仍然以直流耐压试验为主。</a:t>
            </a:r>
          </a:p>
          <a:p>
            <a:pPr marL="0" indent="0">
              <a:lnSpc>
                <a:spcPts val="2600"/>
              </a:lnSpc>
              <a:buFontTx/>
              <a:buNone/>
            </a:pPr>
            <a:r>
              <a:rPr lang="en-US" altLang="zh-CN" sz="1800" b="1"/>
              <a:t>     9</a:t>
            </a:r>
            <a:r>
              <a:rPr lang="zh-CN" altLang="en-US" sz="1800" b="1"/>
              <a:t>）对交联聚乙烯电缆，特别高压等级的交联聚乙烯电缆宜做交流耐压试验。因为交联聚乙烯电缆绝缘的缺陷在直流耐压试验下不容易被发现，而且会造成电缆绝缘的损伤。</a:t>
            </a:r>
            <a:endParaRPr lang="zh-CN" altLang="en-US" sz="1800"/>
          </a:p>
          <a:p>
            <a:pPr marL="0" indent="0">
              <a:lnSpc>
                <a:spcPts val="2600"/>
              </a:lnSpc>
              <a:buFontTx/>
              <a:buNone/>
            </a:pPr>
            <a:endParaRPr lang="zh-CN" altLang="en-US" sz="1800" b="1"/>
          </a:p>
          <a:p>
            <a:pPr marL="0" indent="0">
              <a:lnSpc>
                <a:spcPts val="2600"/>
              </a:lnSpc>
              <a:buFontTx/>
              <a:buNone/>
            </a:pPr>
            <a:endParaRPr lang="zh-CN" altLang="en-US" sz="1800" b="1"/>
          </a:p>
          <a:p>
            <a:pPr marL="0" indent="0">
              <a:lnSpc>
                <a:spcPts val="2600"/>
              </a:lnSpc>
              <a:buFontTx/>
              <a:buNone/>
            </a:pPr>
            <a:endParaRPr lang="zh-CN" altLang="en-US" sz="1800" b="1"/>
          </a:p>
          <a:p>
            <a:pPr marL="0" indent="0">
              <a:lnSpc>
                <a:spcPts val="2800"/>
              </a:lnSpc>
              <a:spcBef>
                <a:spcPts val="600"/>
              </a:spcBef>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a:extLst>
              <a:ext uri="{FF2B5EF4-FFF2-40B4-BE49-F238E27FC236}">
                <a16:creationId xmlns:a16="http://schemas.microsoft.com/office/drawing/2014/main" id="{22BF47BD-464D-4E67-8752-5460C36D6017}"/>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六、主要修编内容说明</a:t>
            </a:r>
          </a:p>
        </p:txBody>
      </p:sp>
      <p:sp>
        <p:nvSpPr>
          <p:cNvPr id="181251" name="Rectangle 3">
            <a:extLst>
              <a:ext uri="{FF2B5EF4-FFF2-40B4-BE49-F238E27FC236}">
                <a16:creationId xmlns:a16="http://schemas.microsoft.com/office/drawing/2014/main" id="{4929E577-CD4F-426E-900D-DABF386AC04A}"/>
              </a:ext>
            </a:extLst>
          </p:cNvPr>
          <p:cNvSpPr>
            <a:spLocks noGrp="1" noChangeArrowheads="1"/>
          </p:cNvSpPr>
          <p:nvPr>
            <p:ph type="body" idx="4294967295"/>
          </p:nvPr>
        </p:nvSpPr>
        <p:spPr>
          <a:xfrm>
            <a:off x="1428750" y="1071563"/>
            <a:ext cx="7715250" cy="5786437"/>
          </a:xfrm>
        </p:spPr>
        <p:txBody>
          <a:bodyPr/>
          <a:lstStyle/>
          <a:p>
            <a:pPr marL="0" indent="0" eaLnBrk="1" hangingPunct="1">
              <a:lnSpc>
                <a:spcPts val="2900"/>
              </a:lnSpc>
              <a:buFontTx/>
              <a:buNone/>
            </a:pPr>
            <a:r>
              <a:rPr lang="en-US" altLang="zh-CN" sz="2000" b="1"/>
              <a:t>   </a:t>
            </a:r>
            <a:r>
              <a:rPr lang="zh-CN" altLang="en-US" sz="2400" b="1">
                <a:solidFill>
                  <a:srgbClr val="7030A0"/>
                </a:solidFill>
              </a:rPr>
              <a:t>（八）电缆工程</a:t>
            </a:r>
            <a:endParaRPr lang="en-US" altLang="zh-CN" sz="2400" b="1">
              <a:solidFill>
                <a:srgbClr val="7030A0"/>
              </a:solidFill>
            </a:endParaRPr>
          </a:p>
          <a:p>
            <a:pPr marL="0" indent="0">
              <a:lnSpc>
                <a:spcPts val="2600"/>
              </a:lnSpc>
              <a:spcBef>
                <a:spcPts val="600"/>
              </a:spcBef>
              <a:buFontTx/>
              <a:buNone/>
            </a:pPr>
            <a:r>
              <a:rPr lang="zh-CN" altLang="en-US" sz="1800"/>
              <a:t> </a:t>
            </a:r>
            <a:r>
              <a:rPr lang="en-US" altLang="zh-CN" sz="1800"/>
              <a:t>     </a:t>
            </a:r>
            <a:r>
              <a:rPr lang="en-US" altLang="zh-CN" sz="1800" b="1"/>
              <a:t>4</a:t>
            </a:r>
            <a:r>
              <a:rPr lang="zh-CN" altLang="en-US" sz="1800" b="1"/>
              <a:t>、工作内容及工程量计算规则</a:t>
            </a:r>
            <a:endParaRPr lang="en-US" altLang="zh-CN" sz="1800" b="1"/>
          </a:p>
          <a:p>
            <a:pPr marL="0" indent="0">
              <a:lnSpc>
                <a:spcPts val="2600"/>
              </a:lnSpc>
              <a:spcBef>
                <a:spcPts val="600"/>
              </a:spcBef>
              <a:buFontTx/>
              <a:buNone/>
            </a:pPr>
            <a:r>
              <a:rPr lang="zh-CN" altLang="en-US" sz="1800" b="1"/>
              <a:t>   （</a:t>
            </a:r>
            <a:r>
              <a:rPr lang="en-US" altLang="zh-CN" sz="1800" b="1"/>
              <a:t>8</a:t>
            </a:r>
            <a:r>
              <a:rPr lang="zh-CN" altLang="en-US" sz="1800" b="1"/>
              <a:t>）电缆常规试验</a:t>
            </a:r>
            <a:endParaRPr lang="en-US" altLang="zh-CN" sz="1800" b="1"/>
          </a:p>
          <a:p>
            <a:pPr marL="0" indent="0">
              <a:lnSpc>
                <a:spcPts val="2600"/>
              </a:lnSpc>
              <a:buFontTx/>
              <a:buNone/>
            </a:pPr>
            <a:r>
              <a:rPr lang="en-US" altLang="zh-CN" sz="1800" b="1"/>
              <a:t>    10</a:t>
            </a:r>
            <a:r>
              <a:rPr lang="zh-CN" altLang="en-US" sz="1800" b="1"/>
              <a:t>）交接试验中的电缆参数测定包括：正、负序阻抗、电阻、电容测定。测量电缆电容量可以推断绝缘的厚度是否符合规定，并判断绝缘质量的优劣。测量绝缘电阻是检查电缆线路绝缘状态最简便的方法。</a:t>
            </a:r>
          </a:p>
          <a:p>
            <a:pPr marL="0" indent="0">
              <a:lnSpc>
                <a:spcPts val="2600"/>
              </a:lnSpc>
              <a:buFontTx/>
              <a:buNone/>
            </a:pPr>
            <a:r>
              <a:rPr lang="en-US" altLang="zh-CN" sz="1800" b="1"/>
              <a:t>     11</a:t>
            </a:r>
            <a:r>
              <a:rPr lang="zh-CN" altLang="en-US" sz="1800" b="1"/>
              <a:t>）电缆敷设、接头安装前后，均要进行电缆护层摇测、电缆护层耐压试验，每盘电缆按</a:t>
            </a:r>
            <a:r>
              <a:rPr lang="en-US" altLang="zh-CN" sz="1800" b="1"/>
              <a:t>3</a:t>
            </a:r>
            <a:r>
              <a:rPr lang="zh-CN" altLang="en-US" sz="1800" b="1"/>
              <a:t>次考虑。</a:t>
            </a:r>
            <a:endParaRPr lang="en-US" altLang="zh-CN" sz="1800" b="1"/>
          </a:p>
          <a:p>
            <a:pPr marL="0" indent="0">
              <a:lnSpc>
                <a:spcPts val="2600"/>
              </a:lnSpc>
              <a:buFontTx/>
              <a:buNone/>
            </a:pPr>
            <a:r>
              <a:rPr lang="en-US" altLang="zh-CN" sz="1800" b="1"/>
              <a:t>     12</a:t>
            </a:r>
            <a:r>
              <a:rPr lang="zh-CN" altLang="en-US" sz="1800" b="1"/>
              <a:t>）交联电缆交流耐压试验</a:t>
            </a:r>
            <a:r>
              <a:rPr lang="en-US" altLang="zh-CN" sz="1800" b="1"/>
              <a:t>220kV</a:t>
            </a:r>
            <a:r>
              <a:rPr lang="zh-CN" altLang="en-US" sz="1800" b="1"/>
              <a:t>最大试验长度</a:t>
            </a:r>
            <a:r>
              <a:rPr lang="en-US" altLang="zh-CN" sz="1800" b="1"/>
              <a:t>11km</a:t>
            </a:r>
            <a:r>
              <a:rPr lang="zh-CN" altLang="en-US" sz="1800" b="1"/>
              <a:t>计算，</a:t>
            </a:r>
            <a:r>
              <a:rPr lang="en-US" altLang="zh-CN" sz="1800" b="1"/>
              <a:t>110kV</a:t>
            </a:r>
            <a:r>
              <a:rPr lang="zh-CN" altLang="en-US" sz="1800" b="1"/>
              <a:t>电缆主绝缘耐压试验套用</a:t>
            </a:r>
            <a:r>
              <a:rPr lang="en-US" altLang="zh-CN" sz="1800" b="1"/>
              <a:t>220kV</a:t>
            </a:r>
            <a:r>
              <a:rPr lang="zh-CN" altLang="en-US" sz="1800" b="1"/>
              <a:t>电缆主绝缘耐压试验定额乘</a:t>
            </a:r>
            <a:r>
              <a:rPr lang="en-US" altLang="zh-CN" sz="1800" b="1"/>
              <a:t>0.7</a:t>
            </a:r>
            <a:r>
              <a:rPr lang="zh-CN" altLang="en-US" sz="1800" b="1"/>
              <a:t>系数；在同一地点做两回路及以上试验时，从第二回路按</a:t>
            </a:r>
            <a:r>
              <a:rPr lang="en-US" altLang="zh-CN" sz="1800" b="1"/>
              <a:t>60%</a:t>
            </a:r>
            <a:r>
              <a:rPr lang="zh-CN" altLang="en-US" sz="1800" b="1"/>
              <a:t>计算。</a:t>
            </a:r>
          </a:p>
          <a:p>
            <a:pPr marL="0" indent="0">
              <a:buFontTx/>
              <a:buNone/>
            </a:pPr>
            <a:endParaRPr lang="zh-CN" altLang="en-US" sz="1800"/>
          </a:p>
          <a:p>
            <a:pPr marL="0" indent="0">
              <a:lnSpc>
                <a:spcPts val="2600"/>
              </a:lnSpc>
              <a:buFontTx/>
              <a:buNone/>
            </a:pPr>
            <a:endParaRPr lang="zh-CN" altLang="en-US" sz="1800"/>
          </a:p>
          <a:p>
            <a:pPr marL="0" indent="0">
              <a:lnSpc>
                <a:spcPts val="2600"/>
              </a:lnSpc>
              <a:buFontTx/>
              <a:buNone/>
            </a:pPr>
            <a:endParaRPr lang="zh-CN" altLang="en-US" sz="1800" b="1"/>
          </a:p>
          <a:p>
            <a:pPr marL="0" indent="0">
              <a:lnSpc>
                <a:spcPts val="2600"/>
              </a:lnSpc>
              <a:buFontTx/>
              <a:buNone/>
            </a:pPr>
            <a:endParaRPr lang="zh-CN" altLang="en-US" sz="1800" b="1"/>
          </a:p>
          <a:p>
            <a:pPr marL="0" indent="0">
              <a:lnSpc>
                <a:spcPts val="2600"/>
              </a:lnSpc>
              <a:buFontTx/>
              <a:buNone/>
            </a:pPr>
            <a:endParaRPr lang="zh-CN" altLang="en-US" sz="1800" b="1"/>
          </a:p>
          <a:p>
            <a:pPr marL="0" indent="0">
              <a:lnSpc>
                <a:spcPts val="2800"/>
              </a:lnSpc>
              <a:spcBef>
                <a:spcPts val="600"/>
              </a:spcBef>
              <a:buFontTx/>
              <a:buNone/>
            </a:pPr>
            <a:endParaRPr lang="en-US" altLang="zh-CN" sz="1800" b="1"/>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a:extLst>
              <a:ext uri="{FF2B5EF4-FFF2-40B4-BE49-F238E27FC236}">
                <a16:creationId xmlns:a16="http://schemas.microsoft.com/office/drawing/2014/main" id="{D4CD5A46-C4BC-4FE6-91A6-A5CB4D74EE62}"/>
              </a:ext>
            </a:extLst>
          </p:cNvPr>
          <p:cNvSpPr>
            <a:spLocks noGrp="1" noChangeArrowheads="1"/>
          </p:cNvSpPr>
          <p:nvPr>
            <p:ph type="title" idx="4294967295"/>
          </p:nvPr>
        </p:nvSpPr>
        <p:spPr>
          <a:xfrm>
            <a:off x="2411413" y="260350"/>
            <a:ext cx="6418262" cy="936625"/>
          </a:xfrm>
        </p:spPr>
        <p:txBody>
          <a:bodyPr/>
          <a:lstStyle/>
          <a:p>
            <a:pPr eaLnBrk="1" hangingPunct="1"/>
            <a:r>
              <a:rPr lang="zh-CN" altLang="en-US" sz="4000" b="1"/>
              <a:t>咨询、建议</a:t>
            </a:r>
          </a:p>
        </p:txBody>
      </p:sp>
      <p:sp>
        <p:nvSpPr>
          <p:cNvPr id="182275" name="Rectangle 3">
            <a:extLst>
              <a:ext uri="{FF2B5EF4-FFF2-40B4-BE49-F238E27FC236}">
                <a16:creationId xmlns:a16="http://schemas.microsoft.com/office/drawing/2014/main" id="{0848B143-4CDC-47CC-BD75-B8E524E44882}"/>
              </a:ext>
            </a:extLst>
          </p:cNvPr>
          <p:cNvSpPr>
            <a:spLocks noGrp="1" noChangeArrowheads="1"/>
          </p:cNvSpPr>
          <p:nvPr>
            <p:ph type="body" idx="4294967295"/>
          </p:nvPr>
        </p:nvSpPr>
        <p:spPr>
          <a:xfrm>
            <a:off x="1428750" y="1071563"/>
            <a:ext cx="7715250" cy="5786437"/>
          </a:xfrm>
        </p:spPr>
        <p:txBody>
          <a:bodyPr/>
          <a:lstStyle/>
          <a:p>
            <a:pPr marL="0" indent="0" eaLnBrk="1" hangingPunct="1">
              <a:lnSpc>
                <a:spcPts val="2900"/>
              </a:lnSpc>
              <a:buFontTx/>
              <a:buNone/>
            </a:pPr>
            <a:r>
              <a:rPr lang="en-US" altLang="zh-CN" sz="2000" b="1"/>
              <a:t>   </a:t>
            </a:r>
            <a:endParaRPr lang="zh-CN" altLang="en-US" sz="1800"/>
          </a:p>
          <a:p>
            <a:pPr marL="0" indent="0">
              <a:lnSpc>
                <a:spcPts val="2600"/>
              </a:lnSpc>
              <a:buFontTx/>
              <a:buNone/>
            </a:pPr>
            <a:endParaRPr lang="zh-CN" altLang="en-US" sz="1800"/>
          </a:p>
          <a:p>
            <a:pPr marL="0" indent="0">
              <a:lnSpc>
                <a:spcPts val="2600"/>
              </a:lnSpc>
              <a:buFontTx/>
              <a:buNone/>
            </a:pPr>
            <a:endParaRPr lang="zh-CN" altLang="en-US" sz="1800" b="1"/>
          </a:p>
          <a:p>
            <a:pPr marL="0" indent="0">
              <a:lnSpc>
                <a:spcPts val="2600"/>
              </a:lnSpc>
              <a:buFontTx/>
              <a:buNone/>
            </a:pPr>
            <a:endParaRPr lang="zh-CN" altLang="en-US" sz="1800" b="1"/>
          </a:p>
          <a:p>
            <a:pPr marL="0" indent="0">
              <a:lnSpc>
                <a:spcPts val="2600"/>
              </a:lnSpc>
              <a:buFontTx/>
              <a:buNone/>
            </a:pPr>
            <a:endParaRPr lang="zh-CN" altLang="en-US" sz="1800" b="1"/>
          </a:p>
          <a:p>
            <a:pPr marL="0" indent="0">
              <a:lnSpc>
                <a:spcPts val="2800"/>
              </a:lnSpc>
              <a:spcBef>
                <a:spcPts val="600"/>
              </a:spcBef>
              <a:buFontTx/>
              <a:buNone/>
            </a:pPr>
            <a:r>
              <a:rPr lang="zh-CN" altLang="en-US" sz="4000" b="1"/>
              <a:t>邮箱：</a:t>
            </a:r>
            <a:r>
              <a:rPr lang="en-US" altLang="zh-CN" sz="4000" b="1"/>
              <a:t>tj8058@163.com</a:t>
            </a:r>
          </a:p>
          <a:p>
            <a:pPr marL="0" indent="0">
              <a:lnSpc>
                <a:spcPts val="2800"/>
              </a:lnSpc>
              <a:spcBef>
                <a:spcPts val="600"/>
              </a:spcBef>
              <a:buFontTx/>
              <a:buNone/>
            </a:pPr>
            <a:endParaRPr lang="en-US" altLang="zh-CN" sz="4000" b="1"/>
          </a:p>
          <a:p>
            <a:pPr marL="0" indent="0">
              <a:lnSpc>
                <a:spcPts val="2800"/>
              </a:lnSpc>
              <a:spcBef>
                <a:spcPts val="600"/>
              </a:spcBef>
              <a:buFontTx/>
              <a:buNone/>
            </a:pPr>
            <a:endParaRPr lang="en-US" altLang="zh-CN" sz="4000" b="1"/>
          </a:p>
          <a:p>
            <a:pPr marL="0" indent="0">
              <a:lnSpc>
                <a:spcPts val="2800"/>
              </a:lnSpc>
              <a:spcBef>
                <a:spcPts val="600"/>
              </a:spcBef>
              <a:buFontTx/>
              <a:buNone/>
            </a:pPr>
            <a:r>
              <a:rPr lang="zh-CN" altLang="en-US" sz="4000" b="1"/>
              <a:t>电话：</a:t>
            </a:r>
            <a:r>
              <a:rPr lang="en-US" altLang="zh-CN" sz="4000" b="1"/>
              <a:t>022-24404421</a:t>
            </a:r>
          </a:p>
          <a:p>
            <a:pPr marL="0" indent="0">
              <a:lnSpc>
                <a:spcPts val="2600"/>
              </a:lnSpc>
              <a:buFontTx/>
              <a:buNone/>
            </a:pPr>
            <a:endParaRPr lang="zh-CN" altLang="en-US"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en-US" altLang="zh-CN" sz="1800" b="1"/>
          </a:p>
          <a:p>
            <a:pPr marL="0" indent="0">
              <a:lnSpc>
                <a:spcPts val="2600"/>
              </a:lnSpc>
              <a:spcBef>
                <a:spcPts val="600"/>
              </a:spcBef>
              <a:buFontTx/>
              <a:buNone/>
            </a:pPr>
            <a:endParaRPr lang="zh-CN" altLang="en-US" sz="1800" b="1"/>
          </a:p>
          <a:p>
            <a:pPr marL="0" indent="0" eaLnBrk="1" hangingPunct="1">
              <a:lnSpc>
                <a:spcPts val="2900"/>
              </a:lnSpc>
              <a:buFontTx/>
              <a:buNone/>
            </a:pPr>
            <a:endParaRPr lang="zh-CN" altLang="en-US" sz="1800"/>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2" descr="封底">
            <a:extLst>
              <a:ext uri="{FF2B5EF4-FFF2-40B4-BE49-F238E27FC236}">
                <a16:creationId xmlns:a16="http://schemas.microsoft.com/office/drawing/2014/main" id="{D540A11B-3E4D-4BA5-AB35-3231DAE85E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38" y="0"/>
            <a:ext cx="914082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299" name="Text Box 3">
            <a:extLst>
              <a:ext uri="{FF2B5EF4-FFF2-40B4-BE49-F238E27FC236}">
                <a16:creationId xmlns:a16="http://schemas.microsoft.com/office/drawing/2014/main" id="{0008D0AE-645A-41F1-8940-23DD4B0C2F90}"/>
              </a:ext>
            </a:extLst>
          </p:cNvPr>
          <p:cNvSpPr txBox="1">
            <a:spLocks noChangeArrowheads="1"/>
          </p:cNvSpPr>
          <p:nvPr/>
        </p:nvSpPr>
        <p:spPr bwMode="auto">
          <a:xfrm>
            <a:off x="252413" y="6094413"/>
            <a:ext cx="55895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rgbClr val="BC14A8"/>
                </a:solidFill>
              </a:rPr>
              <a:t>此文件来源于电力造价论坛（www.ppcost.com）</a:t>
            </a:r>
          </a:p>
        </p:txBody>
      </p:sp>
    </p:spTree>
  </p:cSld>
  <p:clrMapOvr>
    <a:masterClrMapping/>
  </p:clrMapOvr>
</p:sld>
</file>

<file path=ppt/theme/theme1.xml><?xml version="1.0" encoding="utf-8"?>
<a:theme xmlns:a="http://schemas.openxmlformats.org/drawingml/2006/main" name="演示文稿2">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0066"/>
      </a:hlink>
      <a:folHlink>
        <a:srgbClr val="FF0066"/>
      </a:folHlink>
    </a:clrScheme>
    <a:fontScheme name="演示文稿2">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演示文稿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演示文稿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演示文稿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演示文稿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演示文稿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演示文稿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演示文稿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演示文稿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演示文稿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演示文稿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演示文稿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演示文稿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演示文稿2</Template>
  <TotalTime>0</TotalTime>
  <Pages>0</Pages>
  <Words>26849</Words>
  <Characters>0</Characters>
  <Application>Microsoft Office PowerPoint</Application>
  <DocSecurity>0</DocSecurity>
  <PresentationFormat>全屏显示(4:3)</PresentationFormat>
  <Lines>0</Lines>
  <Paragraphs>2110</Paragraphs>
  <Slides>178</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178</vt:i4>
      </vt:variant>
    </vt:vector>
  </HeadingPairs>
  <TitlesOfParts>
    <vt:vector size="188" baseType="lpstr">
      <vt:lpstr>Arial</vt:lpstr>
      <vt:lpstr>宋体</vt:lpstr>
      <vt:lpstr>黑体</vt:lpstr>
      <vt:lpstr>楷体_GB2312</vt:lpstr>
      <vt:lpstr>仿宋</vt:lpstr>
      <vt:lpstr>Calibri</vt:lpstr>
      <vt:lpstr>Times New Roman</vt:lpstr>
      <vt:lpstr>华文楷体</vt:lpstr>
      <vt:lpstr>Wingdings</vt:lpstr>
      <vt:lpstr>演示文稿2</vt:lpstr>
      <vt:lpstr>电网检修技术改造和拆除工程预算定额  ---线路工程（2015年版） 宣贯材料</vt:lpstr>
      <vt:lpstr>PowerPoint 演示文稿</vt:lpstr>
      <vt:lpstr>PowerPoint 演示文稿</vt:lpstr>
      <vt:lpstr>PowerPoint 演示文稿</vt:lpstr>
      <vt:lpstr>一、编制原则 二、定额水平取定原则 三、主要编制依据 四、适用范围 五、定额编码含义 六、主要修编内容  </vt:lpstr>
      <vt:lpstr>一、编制原则</vt:lpstr>
      <vt:lpstr>二、定额水平取定原则</vt:lpstr>
      <vt:lpstr>二、定额水平取定原则</vt:lpstr>
      <vt:lpstr>三、主要编制依据</vt:lpstr>
      <vt:lpstr>三、主要编制依据</vt:lpstr>
      <vt:lpstr>三、主要编制依据</vt:lpstr>
      <vt:lpstr>三、主要编制依据</vt:lpstr>
      <vt:lpstr>三、主要编制依据</vt:lpstr>
      <vt:lpstr>三、主要编制依据</vt:lpstr>
      <vt:lpstr>五、定额编码含义</vt:lpstr>
      <vt:lpstr>五、定额编码含义</vt:lpstr>
      <vt:lpstr>五、定额编码含义</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PowerPoint 演示文稿</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六、主要修编内容说明</vt:lpstr>
      <vt:lpstr>咨询、建议</vt:lpstr>
      <vt:lpstr>PowerPoint 演示文稿</vt:lpstr>
    </vt:vector>
  </TitlesOfParts>
  <Manager/>
  <Company>VAIO驱动站</Company>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subject/>
  <dc:creator>xq</dc:creator>
  <cp:keywords/>
  <dc:description/>
  <cp:lastModifiedBy>Humin</cp:lastModifiedBy>
  <cp:revision>534</cp:revision>
  <dcterms:created xsi:type="dcterms:W3CDTF">2010-11-25T13:21:37Z</dcterms:created>
  <dcterms:modified xsi:type="dcterms:W3CDTF">2018-03-19T01:26:12Z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2052-9.1.0.4468</vt:lpwstr>
  </property>
</Properties>
</file>